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EF918-54A4-4DDA-803C-9CAA15A99CEA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7A221-F9CB-4F17-BF6F-8FF71DD26C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zhit.ru/index/trend_www_trafic/0-17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rketing.rbc.ru/news_research/28/06/2013/%20562949987588263.s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bizhit.ru/index/users_count/0-151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ongovernance101.com/2013/07/24/predicting-the-future-of-information-governance/?goback=.gde_3698_member_26074105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«Интернет вещей»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Things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(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http://www.bizhit.ru/index/trend_www_trafic/0-171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). Это всевозможные устройства от IP-телевизоров до датчиков артериального давления, постоянно подключенных к Интернету. Еще в середине 2009 г. корпорация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Ericsson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огласила прогноз, согласно которому к 2020 г. около 50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млрд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различных электронных устройств в мире будут взаимодействовать с Интернетом. Пока количество устройств, подключенных к сети удваивается каждые 5,32 года, но темпы нарастают.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7A221-F9CB-4F17-BF6F-8FF71DD26C0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>
                <a:hlinkClick r:id="rId3"/>
              </a:rPr>
              <a:t>http://marketing.rbc.ru/news_research/28/06/2013/ 562949987588263.shtml</a:t>
            </a:r>
            <a:r>
              <a:rPr lang="ru-RU" dirty="0" smtClean="0"/>
              <a:t> </a:t>
            </a:r>
          </a:p>
          <a:p>
            <a:r>
              <a:rPr lang="ru-RU" u="sng" dirty="0" smtClean="0">
                <a:hlinkClick r:id="rId4"/>
              </a:rPr>
              <a:t>http://www.bizhit.ru/index/users_count/0-151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7A221-F9CB-4F17-BF6F-8FF71DD26C0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>
                <a:hlinkClick r:id="rId3"/>
              </a:rPr>
              <a:t>http://informationgovernance101.com/2013/07/24/predicting-the-future-of-information-governance/?goback=%2Egde_3698_member_260741052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7A221-F9CB-4F17-BF6F-8FF71DD26C0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B8A43F-0D15-4E69-8B0A-6A10D07514F1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2179D5-C74D-4AF4-A27F-A207CAEB7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</a:t>
            </a:r>
            <a:r>
              <a:rPr lang="en-US" dirty="0" smtClean="0"/>
              <a:t>а</a:t>
            </a:r>
            <a:r>
              <a:rPr lang="ru-RU" dirty="0" err="1" smtClean="0"/>
              <a:t>зрушительные</a:t>
            </a:r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(</a:t>
            </a:r>
            <a:r>
              <a:rPr lang="ru-RU" dirty="0" err="1" smtClean="0"/>
              <a:t>disruptive</a:t>
            </a:r>
            <a:r>
              <a:rPr lang="ru-RU" dirty="0" smtClean="0"/>
              <a:t> ) последствия  развития Интернет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772400" cy="825505"/>
          </a:xfrm>
        </p:spPr>
        <p:txBody>
          <a:bodyPr/>
          <a:lstStyle/>
          <a:p>
            <a:r>
              <a:rPr lang="ru-RU" b="1" dirty="0" smtClean="0"/>
              <a:t>Леонид Вячеславович Коновалов, к.т.н.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65841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	Принятие </a:t>
            </a:r>
            <a:r>
              <a:rPr lang="ru-RU" dirty="0" smtClean="0"/>
              <a:t>интернациональных правил поведения в Интернете и системы управления всемирной сетью позволит в будущем существенно уменьшить информационную энтропию и нормализовать процесс наполнения ресурсов Интернета новым </a:t>
            </a:r>
            <a:r>
              <a:rPr lang="ru-RU" dirty="0" err="1" smtClean="0"/>
              <a:t>контентом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приоритеты в политике информационной безопасности РФ до 2020 года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Первоочередной задачей является необходимость возрождения института </a:t>
            </a:r>
            <a:r>
              <a:rPr lang="ru-RU" dirty="0" smtClean="0"/>
              <a:t>редакторов и профессиональных экспертов, </a:t>
            </a:r>
            <a:r>
              <a:rPr lang="ru-RU" dirty="0" smtClean="0"/>
              <a:t>способных </a:t>
            </a:r>
            <a:r>
              <a:rPr lang="ru-RU" dirty="0" smtClean="0"/>
              <a:t>в современных </a:t>
            </a:r>
            <a:r>
              <a:rPr lang="ru-RU" dirty="0" smtClean="0"/>
              <a:t>потоковых режимах обрабатывать поступающий в Интернет </a:t>
            </a:r>
            <a:r>
              <a:rPr lang="ru-RU" dirty="0" err="1" smtClean="0"/>
              <a:t>контент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Эти функции должны быть переданы библиотекам, музеям и </a:t>
            </a:r>
            <a:r>
              <a:rPr lang="ru-RU" dirty="0" smtClean="0"/>
              <a:t>архивам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Важно поддерживать высокую значимость задачи сохранения ценной информации соответствующим уровнем государственной политики и достаточным уровнем финансирования.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b="1" dirty="0" smtClean="0"/>
              <a:t>Спасибо за внимание!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leonikon@yandex.ru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Важные отрицательные аспекты: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Неконтролируемый доступ для размещения и потребления различного </a:t>
            </a:r>
            <a:r>
              <a:rPr lang="ru-RU" dirty="0" err="1" smtClean="0"/>
              <a:t>контента</a:t>
            </a:r>
            <a:r>
              <a:rPr lang="ru-RU" dirty="0" smtClean="0"/>
              <a:t>. Приводит к информационному хаосу ( росту энтропии 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Новые возможности манипулирования личным и общественным сознанием и поведением;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Смещение приоритетов стратегического планирования на тактический.  Это вызывает заметное сокращение объемов финансирования долгосрочных проектов в науке, культуре, образовании.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Разрушительные последствия в контексте Интернета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8918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Положительные аспекты: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Новые коммуникационные возможности, создаваемые, например, благодаря Интернету вещей;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Сокращаются время и дистанция общения людей;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Появление и развитие новых индустрий, например, 3-хмерной печати. 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Разрушительные последствия в контексте Интернета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ru-RU" dirty="0" smtClean="0"/>
              <a:t>По данным компании «МТС», в 2012 г. российские продажи смартфонов выросли в 1,6 раза и достигли 13 </a:t>
            </a:r>
            <a:r>
              <a:rPr lang="ru-RU" dirty="0" err="1" smtClean="0"/>
              <a:t>млн</a:t>
            </a:r>
            <a:r>
              <a:rPr lang="ru-RU" dirty="0" smtClean="0"/>
              <a:t> штук в год. Всего в России в прошлом году было продано 42,2 млн. мобильных телефонов. Доля смартфонов выросла по сравнению с 2011 годом на 31%.</a:t>
            </a:r>
          </a:p>
          <a:p>
            <a:pPr>
              <a:lnSpc>
                <a:spcPct val="160000"/>
              </a:lnSpc>
            </a:pPr>
            <a:r>
              <a:rPr lang="ru-RU" dirty="0" smtClean="0"/>
              <a:t>По данным TNS на начало 2013 года, хотя бы раз в месяц в Интернет выходит 76,5 </a:t>
            </a:r>
            <a:r>
              <a:rPr lang="ru-RU" dirty="0" err="1" smtClean="0"/>
              <a:t>млн</a:t>
            </a:r>
            <a:r>
              <a:rPr lang="ru-RU" dirty="0" smtClean="0"/>
              <a:t> россиян (или 53% от всего населения страны). Во всех федеральных округах России удельный вес </a:t>
            </a:r>
            <a:r>
              <a:rPr lang="ru-RU" dirty="0" err="1" smtClean="0"/>
              <a:t>интернет-аудитории</a:t>
            </a:r>
            <a:r>
              <a:rPr lang="ru-RU" dirty="0" smtClean="0"/>
              <a:t> уже превышает 50% от численности населения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Статистика: Интернет в РФ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ru-RU" dirty="0" smtClean="0"/>
              <a:t>Информационный хаос: неконтролируемое возрастание объема </a:t>
            </a:r>
            <a:r>
              <a:rPr lang="ru-RU" dirty="0" err="1" smtClean="0"/>
              <a:t>контента</a:t>
            </a:r>
            <a:r>
              <a:rPr lang="ru-RU" dirty="0" smtClean="0"/>
              <a:t> ( энтропии </a:t>
            </a:r>
            <a:r>
              <a:rPr lang="ru-RU" dirty="0" smtClean="0"/>
              <a:t>)</a:t>
            </a:r>
            <a:r>
              <a:rPr lang="ru-RU" dirty="0" smtClean="0"/>
              <a:t>;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dirty="0" smtClean="0"/>
              <a:t>Высокая скорость изменений в окружающей информационной </a:t>
            </a:r>
            <a:r>
              <a:rPr lang="ru-RU" dirty="0" smtClean="0"/>
              <a:t>среде;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dirty="0" smtClean="0"/>
              <a:t>Информационные технологии точечного воздействия на отдельных </a:t>
            </a:r>
            <a:r>
              <a:rPr lang="ru-RU" dirty="0" smtClean="0"/>
              <a:t>людей;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dirty="0" smtClean="0"/>
              <a:t>Снижение уровня образования, и, как следствие, квалификации в обществе.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Наиболее важные последствия развития Интернет	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Более 75% данных создается и контролируется сегодня отдельными гражданами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К 2015 году </a:t>
            </a:r>
            <a:r>
              <a:rPr lang="ru-RU" b="1" dirty="0" smtClean="0"/>
              <a:t>объем трафика в Интернете превысит порог в 1 </a:t>
            </a:r>
            <a:r>
              <a:rPr lang="ru-RU" b="1" dirty="0" err="1" smtClean="0"/>
              <a:t>зеттабайт</a:t>
            </a:r>
            <a:r>
              <a:rPr lang="ru-RU" b="1" dirty="0" smtClean="0"/>
              <a:t> ( 1 </a:t>
            </a:r>
            <a:r>
              <a:rPr lang="ru-RU" b="1" dirty="0" err="1" smtClean="0"/>
              <a:t>млрд</a:t>
            </a:r>
            <a:r>
              <a:rPr lang="ru-RU" b="1" dirty="0" smtClean="0"/>
              <a:t> терабайт)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Информационный хаос: неконтролируемое возрастание объема </a:t>
            </a:r>
            <a:r>
              <a:rPr lang="ru-RU" dirty="0" err="1" smtClean="0"/>
              <a:t>контента</a:t>
            </a:r>
            <a:r>
              <a:rPr lang="ru-RU" dirty="0" smtClean="0"/>
              <a:t> ( энтропии 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Динамичное информационное окружение приводит у руководителей организаций к смене приоритетов в планировании со стратегического уровня на тактический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Перманентные изменения в информационной среде должны быть учтены в образовательных задач. Актуализация образовательных программ.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Высокая скорость изменений в информационной среде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800" dirty="0" smtClean="0"/>
              <a:t>Значительное развитие социальных сетей и других форматов коммуникации людей в Интернете;</a:t>
            </a:r>
          </a:p>
          <a:p>
            <a:pPr>
              <a:lnSpc>
                <a:spcPct val="150000"/>
              </a:lnSpc>
            </a:pPr>
            <a:r>
              <a:rPr lang="ru-RU" sz="1800" dirty="0" smtClean="0"/>
              <a:t>Сбыт товаров и услуг (маркетинговые инструменты): </a:t>
            </a:r>
            <a:br>
              <a:rPr lang="ru-RU" sz="1800" dirty="0" smtClean="0"/>
            </a:br>
            <a:r>
              <a:rPr lang="ru-RU" sz="1800" dirty="0" smtClean="0"/>
              <a:t>1</a:t>
            </a:r>
            <a:r>
              <a:rPr lang="en-US" sz="1800" dirty="0" smtClean="0"/>
              <a:t>-1-</a:t>
            </a:r>
            <a:r>
              <a:rPr lang="ru-RU" sz="1800" dirty="0" smtClean="0"/>
              <a:t>коммуникации значительно повышают уровень доверия адресата;</a:t>
            </a:r>
          </a:p>
          <a:p>
            <a:pPr>
              <a:lnSpc>
                <a:spcPct val="150000"/>
              </a:lnSpc>
            </a:pPr>
            <a:r>
              <a:rPr lang="ru-RU" sz="1800" dirty="0" smtClean="0"/>
              <a:t>Формирование выгодных ценностей, кодов, моделей представления и поведения у больших групп пользователей Интернета.</a:t>
            </a:r>
          </a:p>
          <a:p>
            <a:pPr>
              <a:lnSpc>
                <a:spcPct val="150000"/>
              </a:lnSpc>
            </a:pPr>
            <a:endParaRPr lang="ru-R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Информационные технологии точечного воздействия на людей</a:t>
            </a:r>
            <a:endParaRPr lang="ru-RU" dirty="0"/>
          </a:p>
        </p:txBody>
      </p:sp>
      <p:pic>
        <p:nvPicPr>
          <p:cNvPr id="4" name="Picture 3" descr="google-chi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5013176"/>
            <a:ext cx="3059832" cy="1619911"/>
          </a:xfrm>
          <a:prstGeom prst="rect">
            <a:avLst/>
          </a:prstGeom>
        </p:spPr>
      </p:pic>
      <p:pic>
        <p:nvPicPr>
          <p:cNvPr id="6" name="Picture 5" descr="google-gla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725144"/>
            <a:ext cx="2607965" cy="13806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20072" y="5085184"/>
            <a:ext cx="29878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http://style.rbc.ru/news/gadgets/2013/09/04/16634/</a:t>
            </a:r>
            <a:endParaRPr lang="ru-RU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132856"/>
            <a:ext cx="7848872" cy="32983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	Информационные </a:t>
            </a:r>
            <a:r>
              <a:rPr lang="ru-RU" dirty="0" smtClean="0"/>
              <a:t>кампании помощи больным детям, коммуникационные кампании различных целевых фондов развития учреждений культуры и университетов, направленные на массовые целевые </a:t>
            </a:r>
            <a:r>
              <a:rPr lang="ru-RU" dirty="0" smtClean="0"/>
              <a:t>аудитории.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Эффективные инструменты поддержки кампаний наполнения фондов целевого капитала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520</Words>
  <Application>Microsoft Office PowerPoint</Application>
  <PresentationFormat>On-screen Show (4:3)</PresentationFormat>
  <Paragraphs>51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Разрушительные  (disruptive ) последствия  развития Интернет</vt:lpstr>
      <vt:lpstr>Разрушительные последствия в контексте Интернета</vt:lpstr>
      <vt:lpstr>Разрушительные последствия в контексте Интернета</vt:lpstr>
      <vt:lpstr>Статистика: Интернет в РФ</vt:lpstr>
      <vt:lpstr>Наиболее важные последствия развития Интернет </vt:lpstr>
      <vt:lpstr>Информационный хаос: неконтролируемое возрастание объема контента ( энтропии )</vt:lpstr>
      <vt:lpstr>Высокая скорость изменений в информационной среде</vt:lpstr>
      <vt:lpstr>Информационные технологии точечного воздействия на людей</vt:lpstr>
      <vt:lpstr>Эффективные инструменты поддержки кампаний наполнения фондов целевого капитала</vt:lpstr>
      <vt:lpstr>Основные приоритеты в политике информационной безопасности РФ до 2020 года</vt:lpstr>
      <vt:lpstr>Заключение</vt:lpstr>
      <vt:lpstr>Slide 12</vt:lpstr>
    </vt:vector>
  </TitlesOfParts>
  <Company>Xerox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Разрушительные  (disruptive ) последствия  развития Интернет</dc:title>
  <dc:creator>Xerox Corporation</dc:creator>
  <cp:lastModifiedBy>Xerox Corporation</cp:lastModifiedBy>
  <cp:revision>23</cp:revision>
  <dcterms:created xsi:type="dcterms:W3CDTF">2013-09-04T07:43:30Z</dcterms:created>
  <dcterms:modified xsi:type="dcterms:W3CDTF">2013-09-06T10:08:52Z</dcterms:modified>
</cp:coreProperties>
</file>