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8" r:id="rId4"/>
    <p:sldId id="259" r:id="rId5"/>
    <p:sldId id="260" r:id="rId6"/>
    <p:sldId id="261" r:id="rId7"/>
    <p:sldId id="262" r:id="rId8"/>
    <p:sldId id="263" r:id="rId9"/>
    <p:sldId id="264" r:id="rId10"/>
    <p:sldId id="265" r:id="rId11"/>
    <p:sldId id="266" r:id="rId12"/>
    <p:sldId id="268" r:id="rId13"/>
    <p:sldId id="270"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3E56DD-DFA5-4697-A916-18254AB15DAB}" type="datetimeFigureOut">
              <a:rPr lang="en-US" smtClean="0"/>
              <a:pPr/>
              <a:t>9/10/2013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590A865-296A-4C47-92D1-92D71E9ACA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3E56DD-DFA5-4697-A916-18254AB15DA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3E56DD-DFA5-4697-A916-18254AB15DA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3E56DD-DFA5-4697-A916-18254AB15DA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3E56DD-DFA5-4697-A916-18254AB15DAB}"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0A865-296A-4C47-92D1-92D71E9ACA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3E56DD-DFA5-4697-A916-18254AB15DAB}"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3E56DD-DFA5-4697-A916-18254AB15DAB}" type="datetimeFigureOut">
              <a:rPr lang="en-US" smtClean="0"/>
              <a:pPr/>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3E56DD-DFA5-4697-A916-18254AB15DAB}" type="datetimeFigureOut">
              <a:rPr lang="en-US" smtClean="0"/>
              <a:pPr/>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E56DD-DFA5-4697-A916-18254AB15DAB}" type="datetimeFigureOut">
              <a:rPr lang="en-US" smtClean="0"/>
              <a:pPr/>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3E56DD-DFA5-4697-A916-18254AB15DAB}"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0A865-296A-4C47-92D1-92D71E9ACA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3E56DD-DFA5-4697-A916-18254AB15DAB}"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590A865-296A-4C47-92D1-92D71E9ACA3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3E56DD-DFA5-4697-A916-18254AB15DAB}" type="datetimeFigureOut">
              <a:rPr lang="en-US" smtClean="0"/>
              <a:pPr/>
              <a:t>9/10/2013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590A865-296A-4C47-92D1-92D71E9ACA3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3733800"/>
          </a:xfrm>
        </p:spPr>
        <p:txBody>
          <a:bodyPr>
            <a:normAutofit fontScale="90000"/>
          </a:bodyPr>
          <a:lstStyle/>
          <a:p>
            <a:pPr algn="ctr"/>
            <a:r>
              <a:rPr lang="en-US" b="1" dirty="0"/>
              <a:t>ETHICAL ASPECTS </a:t>
            </a:r>
            <a:r>
              <a:rPr lang="en-US" b="1" dirty="0" smtClean="0"/>
              <a:t>OF ICTs IN COMMUNICATION </a:t>
            </a:r>
            <a:r>
              <a:rPr lang="en-US" b="1" dirty="0"/>
              <a:t>IN </a:t>
            </a:r>
            <a:r>
              <a:rPr lang="en-US" b="1" dirty="0" smtClean="0"/>
              <a:t>THE INFORMATION </a:t>
            </a:r>
            <a:r>
              <a:rPr lang="en-US" b="1" dirty="0"/>
              <a:t>SOCIETY: THE CASE OF </a:t>
            </a:r>
            <a:r>
              <a:rPr lang="en-US" b="1" dirty="0" smtClean="0"/>
              <a:t>MALAWI</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lstStyle/>
          <a:p>
            <a:pPr>
              <a:buNone/>
            </a:pPr>
            <a:r>
              <a:rPr lang="en-US" b="1" dirty="0" smtClean="0">
                <a:solidFill>
                  <a:schemeClr val="accent1">
                    <a:lumMod val="75000"/>
                  </a:schemeClr>
                </a:solidFill>
              </a:rPr>
              <a:t>Universal access and universal service</a:t>
            </a:r>
          </a:p>
          <a:p>
            <a:pPr algn="just">
              <a:buNone/>
            </a:pPr>
            <a:r>
              <a:rPr lang="en-US" dirty="0" smtClean="0"/>
              <a:t>Access has very important  implications on ethical issues</a:t>
            </a:r>
          </a:p>
          <a:p>
            <a:pPr algn="just">
              <a:buNone/>
            </a:pPr>
            <a:r>
              <a:rPr lang="en-US" dirty="0" smtClean="0"/>
              <a:t>especially in relation to  access to information because</a:t>
            </a:r>
          </a:p>
          <a:p>
            <a:pPr algn="just">
              <a:buNone/>
            </a:pPr>
            <a:r>
              <a:rPr lang="en-US" dirty="0" smtClean="0"/>
              <a:t>access to information is a constitutional right so </a:t>
            </a:r>
          </a:p>
          <a:p>
            <a:pPr algn="just">
              <a:buNone/>
            </a:pPr>
            <a:r>
              <a:rPr lang="en-US" dirty="0" smtClean="0"/>
              <a:t>government has both a moral and constitutional </a:t>
            </a:r>
          </a:p>
          <a:p>
            <a:pPr algn="just">
              <a:buNone/>
            </a:pPr>
            <a:r>
              <a:rPr lang="en-US" dirty="0" smtClean="0"/>
              <a:t>obligation to ensure that the structures and services </a:t>
            </a:r>
          </a:p>
          <a:p>
            <a:pPr algn="just">
              <a:buNone/>
            </a:pPr>
            <a:r>
              <a:rPr lang="en-US" dirty="0" smtClean="0"/>
              <a:t>needed for the exercise of the right are in place.</a:t>
            </a:r>
          </a:p>
          <a:p>
            <a:pPr>
              <a:buNone/>
            </a:pPr>
            <a:endParaRPr lang="en-US" dirty="0" smtClean="0"/>
          </a:p>
          <a:p>
            <a:pPr>
              <a:buNone/>
            </a:pPr>
            <a:endParaRPr lang="en-US" b="1"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lstStyle/>
          <a:p>
            <a:pPr>
              <a:buNone/>
            </a:pPr>
            <a:r>
              <a:rPr lang="en-US" b="1" dirty="0" smtClean="0">
                <a:solidFill>
                  <a:schemeClr val="accent1">
                    <a:lumMod val="75000"/>
                  </a:schemeClr>
                </a:solidFill>
              </a:rPr>
              <a:t>The presence of the policy</a:t>
            </a:r>
          </a:p>
          <a:p>
            <a:pPr algn="just">
              <a:buNone/>
            </a:pPr>
            <a:r>
              <a:rPr lang="en-US" dirty="0" smtClean="0"/>
              <a:t>That there is a policy is itself an ethical issue:</a:t>
            </a:r>
          </a:p>
          <a:p>
            <a:pPr algn="just"/>
            <a:r>
              <a:rPr lang="en-US" dirty="0" smtClean="0"/>
              <a:t>Demonstrates acknowledgement that Government has a moral obligation to create an environment conducive to the exploitation of ICTs</a:t>
            </a:r>
          </a:p>
          <a:p>
            <a:pPr algn="just"/>
            <a:r>
              <a:rPr lang="en-US" dirty="0" smtClean="0"/>
              <a:t>Fulfills a public expectation that for the existence of such a policy</a:t>
            </a:r>
          </a:p>
          <a:p>
            <a:pPr algn="just"/>
            <a:endParaRPr lang="en-US" dirty="0" smtClean="0"/>
          </a:p>
          <a:p>
            <a:pPr algn="just"/>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a:buNone/>
            </a:pPr>
            <a:r>
              <a:rPr lang="en-US" b="1" dirty="0" smtClean="0">
                <a:solidFill>
                  <a:schemeClr val="accent1">
                    <a:lumMod val="75000"/>
                  </a:schemeClr>
                </a:solidFill>
              </a:rPr>
              <a:t>Current negatives</a:t>
            </a:r>
          </a:p>
          <a:p>
            <a:r>
              <a:rPr lang="en-US" dirty="0" smtClean="0"/>
              <a:t>Absence of access to information legislation;</a:t>
            </a:r>
          </a:p>
          <a:p>
            <a:r>
              <a:rPr lang="en-US" dirty="0" smtClean="0"/>
              <a:t>Inefficient Internet services;</a:t>
            </a:r>
          </a:p>
          <a:p>
            <a:r>
              <a:rPr lang="en-US" dirty="0" smtClean="0"/>
              <a:t>High cost of Internet services;</a:t>
            </a:r>
          </a:p>
          <a:p>
            <a:r>
              <a:rPr lang="en-US" dirty="0" smtClean="0"/>
              <a:t>High cost of hardware; and</a:t>
            </a:r>
          </a:p>
          <a:p>
            <a:r>
              <a:rPr lang="en-US" dirty="0" smtClean="0"/>
              <a:t>Presence of pieces of legislation that make it difficult to access information.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normAutofit/>
          </a:bodyPr>
          <a:lstStyle/>
          <a:p>
            <a:r>
              <a:rPr lang="en-US" b="1" dirty="0" smtClean="0"/>
              <a:t>CURRENT ICT INITIATIVES</a:t>
            </a:r>
            <a:endParaRPr lang="en-US" b="1" dirty="0"/>
          </a:p>
        </p:txBody>
      </p:sp>
      <p:sp>
        <p:nvSpPr>
          <p:cNvPr id="3" name="Content Placeholder 2"/>
          <p:cNvSpPr>
            <a:spLocks noGrp="1"/>
          </p:cNvSpPr>
          <p:nvPr>
            <p:ph idx="1"/>
          </p:nvPr>
        </p:nvSpPr>
        <p:spPr>
          <a:xfrm>
            <a:off x="457200" y="2362200"/>
            <a:ext cx="8229600" cy="3962400"/>
          </a:xfrm>
        </p:spPr>
        <p:txBody>
          <a:bodyPr>
            <a:normAutofit/>
          </a:bodyPr>
          <a:lstStyle/>
          <a:p>
            <a:pPr algn="just"/>
            <a:r>
              <a:rPr lang="en-US" dirty="0" smtClean="0"/>
              <a:t>Re-designation of the Department of Information Systems and Technology Management Services into an e-Government Directorate;</a:t>
            </a:r>
          </a:p>
          <a:p>
            <a:pPr algn="just"/>
            <a:r>
              <a:rPr lang="en-US" dirty="0" smtClean="0"/>
              <a:t>E-Legislation project: aimed at setting up an ICT legal framework that will  facilitate competition, development and participation related to ICTs. It is also meant to address ethical issues in the use of ICTs.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066800"/>
          </a:xfrm>
        </p:spPr>
        <p:txBody>
          <a:bodyPr/>
          <a:lstStyle/>
          <a:p>
            <a:r>
              <a:rPr lang="en-US" b="1" dirty="0" smtClean="0"/>
              <a:t>CONCLUSION</a:t>
            </a:r>
            <a:endParaRPr lang="en-US" b="1" dirty="0"/>
          </a:p>
        </p:txBody>
      </p:sp>
      <p:sp>
        <p:nvSpPr>
          <p:cNvPr id="3" name="Content Placeholder 2"/>
          <p:cNvSpPr>
            <a:spLocks noGrp="1"/>
          </p:cNvSpPr>
          <p:nvPr>
            <p:ph idx="1"/>
          </p:nvPr>
        </p:nvSpPr>
        <p:spPr>
          <a:xfrm>
            <a:off x="457200" y="2362200"/>
            <a:ext cx="8229600" cy="3962400"/>
          </a:xfrm>
        </p:spPr>
        <p:txBody>
          <a:bodyPr/>
          <a:lstStyle/>
          <a:p>
            <a:pPr algn="just"/>
            <a:r>
              <a:rPr lang="en-US" dirty="0" smtClean="0"/>
              <a:t>The policy, once implemented, will address most of the ethical concerns relating to the exploitation of ICTs</a:t>
            </a:r>
          </a:p>
          <a:p>
            <a:pPr algn="just"/>
            <a:r>
              <a:rPr lang="en-US" dirty="0" smtClean="0"/>
              <a:t>There are some important issues that need to be resolved parallel  to the adoption of the policy.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56488"/>
          </a:xfrm>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a:bodyPr>
          <a:lstStyle/>
          <a:p>
            <a:r>
              <a:rPr lang="en-US" dirty="0" smtClean="0"/>
              <a:t>An ICT policy is in the final stages of being </a:t>
            </a:r>
          </a:p>
          <a:p>
            <a:pPr>
              <a:buNone/>
            </a:pPr>
            <a:r>
              <a:rPr lang="en-US" dirty="0" smtClean="0"/>
              <a:t>	adopted;</a:t>
            </a:r>
          </a:p>
          <a:p>
            <a:r>
              <a:rPr lang="en-US" dirty="0" smtClean="0"/>
              <a:t>Provisions in the policy and related strategies which are meant to facilitate policy implementation address most ethical concerns arising from exploitation of ICTS; and </a:t>
            </a:r>
          </a:p>
          <a:p>
            <a:r>
              <a:rPr lang="en-US" dirty="0" smtClean="0"/>
              <a:t>Absence of access to information legislation is a major “ethical” obstacle to efficient exploitation of ICTs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lstStyle/>
          <a:p>
            <a:r>
              <a:rPr lang="en-US" b="1" dirty="0" smtClean="0"/>
              <a:t>AIM</a:t>
            </a:r>
            <a:endParaRPr lang="en-US" b="1" dirty="0"/>
          </a:p>
        </p:txBody>
      </p:sp>
      <p:sp>
        <p:nvSpPr>
          <p:cNvPr id="3" name="Content Placeholder 2"/>
          <p:cNvSpPr>
            <a:spLocks noGrp="1"/>
          </p:cNvSpPr>
          <p:nvPr>
            <p:ph idx="1"/>
          </p:nvPr>
        </p:nvSpPr>
        <p:spPr>
          <a:xfrm>
            <a:off x="457200" y="2438400"/>
            <a:ext cx="8229600" cy="3886200"/>
          </a:xfrm>
        </p:spPr>
        <p:txBody>
          <a:bodyPr/>
          <a:lstStyle/>
          <a:p>
            <a:pPr algn="just">
              <a:buNone/>
            </a:pPr>
            <a:r>
              <a:rPr lang="en-US" dirty="0" smtClean="0"/>
              <a:t>To review some provisions in the National ICT </a:t>
            </a:r>
          </a:p>
          <a:p>
            <a:pPr algn="just">
              <a:buNone/>
            </a:pPr>
            <a:r>
              <a:rPr lang="en-US" dirty="0" smtClean="0"/>
              <a:t>Policy in order to assess whether the policy takes into </a:t>
            </a:r>
          </a:p>
          <a:p>
            <a:pPr algn="just">
              <a:buNone/>
            </a:pPr>
            <a:r>
              <a:rPr lang="en-US" dirty="0" smtClean="0"/>
              <a:t>consideration ethical challenges that arise from </a:t>
            </a:r>
          </a:p>
          <a:p>
            <a:pPr algn="just">
              <a:buNone/>
            </a:pPr>
            <a:r>
              <a:rPr lang="en-US" dirty="0" smtClean="0"/>
              <a:t>use of ICTs.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7526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b="1" dirty="0" smtClean="0"/>
              <a:t>ETHICAL </a:t>
            </a:r>
            <a:r>
              <a:rPr lang="en-US" sz="4000" b="1" dirty="0"/>
              <a:t>AND SOCIAL CHALLENGES </a:t>
            </a:r>
            <a:r>
              <a:rPr lang="en-US" sz="4000" b="1" dirty="0" smtClean="0"/>
              <a:t/>
            </a:r>
            <a:br>
              <a:rPr lang="en-US" sz="4000" b="1" dirty="0" smtClean="0"/>
            </a:br>
            <a:r>
              <a:rPr lang="en-US" sz="4000" b="1" dirty="0" smtClean="0"/>
              <a:t>RELATED </a:t>
            </a:r>
            <a:r>
              <a:rPr lang="en-US" sz="4000" b="1" dirty="0"/>
              <a:t>TO ICT USE</a:t>
            </a:r>
            <a:r>
              <a:rPr lang="en-US" dirty="0"/>
              <a:t/>
            </a:r>
            <a:br>
              <a:rPr lang="en-US" dirty="0"/>
            </a:br>
            <a:endParaRPr lang="en-US" dirty="0"/>
          </a:p>
        </p:txBody>
      </p:sp>
      <p:sp>
        <p:nvSpPr>
          <p:cNvPr id="3" name="Content Placeholder 2"/>
          <p:cNvSpPr>
            <a:spLocks noGrp="1"/>
          </p:cNvSpPr>
          <p:nvPr>
            <p:ph idx="1"/>
          </p:nvPr>
        </p:nvSpPr>
        <p:spPr>
          <a:xfrm>
            <a:off x="457200" y="2819400"/>
            <a:ext cx="8229600" cy="3306763"/>
          </a:xfrm>
        </p:spPr>
        <p:txBody>
          <a:bodyPr>
            <a:normAutofit/>
          </a:bodyPr>
          <a:lstStyle/>
          <a:p>
            <a:r>
              <a:rPr lang="en-US" dirty="0"/>
              <a:t>recognition for personal and corporate ethics associated with ICT; </a:t>
            </a:r>
            <a:endParaRPr lang="en-US" dirty="0" smtClean="0"/>
          </a:p>
          <a:p>
            <a:r>
              <a:rPr lang="en-US" dirty="0" smtClean="0"/>
              <a:t>striking </a:t>
            </a:r>
            <a:r>
              <a:rPr lang="en-US" dirty="0"/>
              <a:t>a balance between ethical, economic and technological as well as political considerations; </a:t>
            </a:r>
            <a:endParaRPr lang="en-US" dirty="0" smtClean="0"/>
          </a:p>
          <a:p>
            <a:r>
              <a:rPr lang="en-US" dirty="0" smtClean="0"/>
              <a:t>intellectual </a:t>
            </a:r>
            <a:r>
              <a:rPr lang="en-US" dirty="0"/>
              <a:t>property rights issue (trademarks, patents, copyright and trade secrets</a:t>
            </a:r>
            <a:r>
              <a:rPr lang="en-US" dirty="0" smtClean="0"/>
              <a:t>); </a:t>
            </a:r>
            <a:endParaRPr lang="en-US" dirty="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a:t>
            </a:r>
            <a:r>
              <a:rPr lang="en-US" sz="3600" b="1" dirty="0" smtClean="0"/>
              <a:t>thical and social challenges (Cont’d)</a:t>
            </a:r>
            <a:endParaRPr lang="en-US" sz="3600" dirty="0"/>
          </a:p>
        </p:txBody>
      </p:sp>
      <p:sp>
        <p:nvSpPr>
          <p:cNvPr id="3" name="Content Placeholder 2"/>
          <p:cNvSpPr>
            <a:spLocks noGrp="1"/>
          </p:cNvSpPr>
          <p:nvPr>
            <p:ph idx="1"/>
          </p:nvPr>
        </p:nvSpPr>
        <p:spPr/>
        <p:txBody>
          <a:bodyPr/>
          <a:lstStyle/>
          <a:p>
            <a:r>
              <a:rPr lang="en-US" dirty="0" smtClean="0"/>
              <a:t>non violation of privacy and associated rights amidst electronic information data mining</a:t>
            </a:r>
          </a:p>
          <a:p>
            <a:r>
              <a:rPr lang="en-US" dirty="0" smtClean="0"/>
              <a:t>the opportunity to commit crime with ICT (computer crime);</a:t>
            </a:r>
          </a:p>
          <a:p>
            <a:r>
              <a:rPr lang="en-US" dirty="0" smtClean="0"/>
              <a:t> legal issues and limitations; </a:t>
            </a:r>
          </a:p>
          <a:p>
            <a:r>
              <a:rPr lang="en-US" dirty="0" smtClean="0"/>
              <a:t>consequence of using ICT;  </a:t>
            </a:r>
          </a:p>
          <a:p>
            <a:r>
              <a:rPr lang="en-US" dirty="0" smtClean="0"/>
              <a:t>professional responsibilities;</a:t>
            </a:r>
          </a:p>
          <a:p>
            <a:r>
              <a:rPr lang="en-US" dirty="0" smtClean="0"/>
              <a:t>freedom of expression;</a:t>
            </a:r>
          </a:p>
          <a:p>
            <a:r>
              <a:rPr lang="en-US" dirty="0" smtClean="0"/>
              <a:t>freedom of speech.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676400"/>
          </a:xfrm>
        </p:spPr>
        <p:txBody>
          <a:bodyPr>
            <a:normAutofit fontScale="90000"/>
          </a:bodyPr>
          <a:lstStyle/>
          <a:p>
            <a:r>
              <a:rPr lang="en-US" dirty="0" smtClean="0"/>
              <a:t> </a:t>
            </a:r>
            <a:r>
              <a:rPr lang="en-US" b="1" dirty="0" smtClean="0"/>
              <a:t> </a:t>
            </a:r>
            <a:br>
              <a:rPr lang="en-US" b="1" dirty="0" smtClean="0"/>
            </a:br>
            <a:r>
              <a:rPr lang="en-US" sz="4000" b="1" dirty="0" smtClean="0"/>
              <a:t>ETHICAL RELATED PROVISIONS IN THE </a:t>
            </a:r>
            <a:br>
              <a:rPr lang="en-US" sz="4000" b="1" dirty="0" smtClean="0"/>
            </a:br>
            <a:r>
              <a:rPr lang="en-US" sz="4000" b="1" dirty="0" smtClean="0"/>
              <a:t>NATIONAL ICT POLICY</a:t>
            </a:r>
            <a:r>
              <a:rPr lang="en-US" sz="4000" dirty="0" smtClean="0"/>
              <a:t/>
            </a:r>
            <a:br>
              <a:rPr lang="en-US" sz="4000" dirty="0" smtClean="0"/>
            </a:br>
            <a:endParaRPr lang="en-US" sz="4000" dirty="0"/>
          </a:p>
        </p:txBody>
      </p:sp>
      <p:sp>
        <p:nvSpPr>
          <p:cNvPr id="3" name="Content Placeholder 2"/>
          <p:cNvSpPr>
            <a:spLocks noGrp="1"/>
          </p:cNvSpPr>
          <p:nvPr>
            <p:ph idx="1"/>
          </p:nvPr>
        </p:nvSpPr>
        <p:spPr>
          <a:xfrm>
            <a:off x="533400" y="2514600"/>
            <a:ext cx="8229600" cy="3733800"/>
          </a:xfrm>
        </p:spPr>
        <p:txBody>
          <a:bodyPr>
            <a:normAutofit/>
          </a:bodyPr>
          <a:lstStyle/>
          <a:p>
            <a:pPr algn="just">
              <a:buNone/>
            </a:pPr>
            <a:r>
              <a:rPr lang="en-US" b="1" dirty="0" smtClean="0">
                <a:solidFill>
                  <a:schemeClr val="accent1">
                    <a:lumMod val="75000"/>
                  </a:schemeClr>
                </a:solidFill>
              </a:rPr>
              <a:t>Responsive </a:t>
            </a:r>
            <a:r>
              <a:rPr lang="en-US" b="1" dirty="0">
                <a:solidFill>
                  <a:schemeClr val="accent1">
                    <a:lumMod val="75000"/>
                  </a:schemeClr>
                </a:solidFill>
              </a:rPr>
              <a:t>ICT legal and </a:t>
            </a:r>
            <a:r>
              <a:rPr lang="en-US" b="1" dirty="0" smtClean="0">
                <a:solidFill>
                  <a:schemeClr val="accent1">
                    <a:lumMod val="75000"/>
                  </a:schemeClr>
                </a:solidFill>
              </a:rPr>
              <a:t>regulatory </a:t>
            </a:r>
          </a:p>
          <a:p>
            <a:pPr algn="just">
              <a:buNone/>
            </a:pPr>
            <a:r>
              <a:rPr lang="en-US" b="1" dirty="0" smtClean="0">
                <a:solidFill>
                  <a:schemeClr val="accent1">
                    <a:lumMod val="75000"/>
                  </a:schemeClr>
                </a:solidFill>
              </a:rPr>
              <a:t>Environment</a:t>
            </a:r>
          </a:p>
          <a:p>
            <a:pPr algn="just">
              <a:buNone/>
            </a:pPr>
            <a:r>
              <a:rPr lang="en-US" dirty="0" smtClean="0"/>
              <a:t>Strategies foreseen under this provision include:</a:t>
            </a:r>
          </a:p>
          <a:p>
            <a:pPr algn="just"/>
            <a:r>
              <a:rPr lang="en-US" dirty="0" smtClean="0"/>
              <a:t>Ensuring </a:t>
            </a:r>
            <a:r>
              <a:rPr lang="en-US" dirty="0"/>
              <a:t>that the development, deployment and exploitation of </a:t>
            </a:r>
            <a:r>
              <a:rPr lang="en-US" dirty="0" smtClean="0"/>
              <a:t>ICTs </a:t>
            </a:r>
            <a:r>
              <a:rPr lang="en-US" dirty="0"/>
              <a:t>within the economy and society and related legal </a:t>
            </a:r>
            <a:r>
              <a:rPr lang="en-US" dirty="0" smtClean="0"/>
              <a:t>provisions balances </a:t>
            </a:r>
            <a:r>
              <a:rPr lang="en-US" dirty="0"/>
              <a:t>as well as </a:t>
            </a:r>
            <a:r>
              <a:rPr lang="en-US" dirty="0" smtClean="0"/>
              <a:t>protects </a:t>
            </a:r>
            <a:r>
              <a:rPr lang="en-US" dirty="0"/>
              <a:t>community and individual interests, including privacy and data protection issues.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800600"/>
          </a:xfrm>
        </p:spPr>
        <p:txBody>
          <a:bodyPr/>
          <a:lstStyle/>
          <a:p>
            <a:pPr>
              <a:buNone/>
            </a:pPr>
            <a:r>
              <a:rPr lang="en-US" b="1" dirty="0" smtClean="0">
                <a:solidFill>
                  <a:schemeClr val="accent1">
                    <a:lumMod val="75000"/>
                  </a:schemeClr>
                </a:solidFill>
              </a:rPr>
              <a:t>Responsive ICT legal and regulatory </a:t>
            </a:r>
          </a:p>
          <a:p>
            <a:pPr>
              <a:buNone/>
            </a:pPr>
            <a:r>
              <a:rPr lang="en-US" b="1" dirty="0" smtClean="0">
                <a:solidFill>
                  <a:schemeClr val="accent1">
                    <a:lumMod val="75000"/>
                  </a:schemeClr>
                </a:solidFill>
              </a:rPr>
              <a:t>Environment (Cont’d)</a:t>
            </a:r>
          </a:p>
          <a:p>
            <a:pPr algn="just"/>
            <a:r>
              <a:rPr lang="en-US" dirty="0" smtClean="0"/>
              <a:t>addressing </a:t>
            </a:r>
            <a:r>
              <a:rPr lang="en-US" dirty="0"/>
              <a:t>ethical issues in the use of ICT to protect the rights of children and the under-privileged.</a:t>
            </a:r>
          </a:p>
          <a:p>
            <a:pPr algn="just"/>
            <a:r>
              <a:rPr lang="en-US" dirty="0" smtClean="0"/>
              <a:t>protecting the </a:t>
            </a:r>
            <a:r>
              <a:rPr lang="en-US" dirty="0"/>
              <a:t>Malawian public from undesirable impacts of ICTs including the spread of pornographic materials, theft of postal materials, cyber-crimes and digital frauds.  </a:t>
            </a:r>
          </a:p>
          <a:p>
            <a:endParaRPr lang="en-US" b="1"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lgn="just">
              <a:buNone/>
            </a:pPr>
            <a:r>
              <a:rPr lang="en-US" b="1" dirty="0" smtClean="0">
                <a:solidFill>
                  <a:schemeClr val="accent1">
                    <a:lumMod val="75000"/>
                  </a:schemeClr>
                </a:solidFill>
              </a:rPr>
              <a:t>Universal access and universal service</a:t>
            </a:r>
          </a:p>
          <a:p>
            <a:pPr algn="just">
              <a:buNone/>
            </a:pPr>
            <a:r>
              <a:rPr lang="en-US" dirty="0" smtClean="0"/>
              <a:t>Initiatives foreseen under this provision include</a:t>
            </a:r>
          </a:p>
          <a:p>
            <a:pPr algn="just"/>
            <a:r>
              <a:rPr lang="en-GB" dirty="0" smtClean="0"/>
              <a:t>ensuring that there is access to ICT services by all people regardless of location, gender, age, literacy levels or educational levels, language or dialect, physical or mental ability; and</a:t>
            </a:r>
          </a:p>
          <a:p>
            <a:pPr algn="just"/>
            <a:r>
              <a:rPr lang="en-GB" dirty="0" smtClean="0"/>
              <a:t>ensuring </a:t>
            </a:r>
            <a:r>
              <a:rPr lang="en-US" dirty="0" smtClean="0"/>
              <a:t>that special efforts are made to extend services and access to all sections of the society including rural, underserved and disadvantaged communities in order to reach out to, and benefit, the majority of the Malawian population.</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fontScale="90000"/>
          </a:bodyPr>
          <a:lstStyle/>
          <a:p>
            <a:r>
              <a:rPr lang="en-US" sz="3600" b="1" dirty="0" smtClean="0"/>
              <a:t>HOW DOES THE NATIONAL ICT POLICY  MEASURE UP TO ETHICAL CONCERNS?</a:t>
            </a:r>
            <a:endParaRPr lang="en-US" sz="3600" b="1" dirty="0"/>
          </a:p>
        </p:txBody>
      </p:sp>
      <p:sp>
        <p:nvSpPr>
          <p:cNvPr id="3" name="Content Placeholder 2"/>
          <p:cNvSpPr>
            <a:spLocks noGrp="1"/>
          </p:cNvSpPr>
          <p:nvPr>
            <p:ph idx="1"/>
          </p:nvPr>
        </p:nvSpPr>
        <p:spPr>
          <a:xfrm>
            <a:off x="457200" y="2209800"/>
            <a:ext cx="8229600" cy="3916363"/>
          </a:xfrm>
        </p:spPr>
        <p:txBody>
          <a:bodyPr>
            <a:normAutofit/>
          </a:bodyPr>
          <a:lstStyle/>
          <a:p>
            <a:pPr algn="just">
              <a:buNone/>
            </a:pPr>
            <a:r>
              <a:rPr lang="en-US" b="1" dirty="0" smtClean="0">
                <a:solidFill>
                  <a:schemeClr val="accent1">
                    <a:lumMod val="75000"/>
                  </a:schemeClr>
                </a:solidFill>
              </a:rPr>
              <a:t>Responsive ICT legal and regulatory </a:t>
            </a:r>
          </a:p>
          <a:p>
            <a:pPr algn="just">
              <a:buNone/>
            </a:pPr>
            <a:r>
              <a:rPr lang="en-US" b="1" dirty="0" smtClean="0">
                <a:solidFill>
                  <a:schemeClr val="accent1">
                    <a:lumMod val="75000"/>
                  </a:schemeClr>
                </a:solidFill>
              </a:rPr>
              <a:t>environment </a:t>
            </a:r>
          </a:p>
          <a:p>
            <a:pPr algn="just">
              <a:buNone/>
            </a:pPr>
            <a:r>
              <a:rPr lang="en-US" dirty="0" smtClean="0"/>
              <a:t>If strategies under this provision are implemented </a:t>
            </a:r>
          </a:p>
          <a:p>
            <a:pPr algn="just">
              <a:buNone/>
            </a:pPr>
            <a:r>
              <a:rPr lang="en-US" dirty="0" smtClean="0"/>
              <a:t>as planned then most of the ethical issues listed </a:t>
            </a:r>
          </a:p>
          <a:p>
            <a:pPr algn="just">
              <a:buNone/>
            </a:pPr>
            <a:r>
              <a:rPr lang="en-US" dirty="0" smtClean="0"/>
              <a:t>earlier (slides 3 and 4 above) will be addressed.</a:t>
            </a:r>
          </a:p>
          <a:p>
            <a:pPr algn="just">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259</TotalTime>
  <Words>615</Words>
  <Application>Microsoft Office PowerPoint</Application>
  <PresentationFormat>On-screen Show (4:3)</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ETHICAL ASPECTS OF ICTs IN COMMUNICATION IN THE INFORMATION SOCIETY: THE CASE OF MALAWI </vt:lpstr>
      <vt:lpstr>INTRODUCTION</vt:lpstr>
      <vt:lpstr>AIM</vt:lpstr>
      <vt:lpstr>         ETHICAL AND SOCIAL CHALLENGES  RELATED TO ICT USE </vt:lpstr>
      <vt:lpstr>Ethical and social challenges (Cont’d)</vt:lpstr>
      <vt:lpstr>   ETHICAL RELATED PROVISIONS IN THE  NATIONAL ICT POLICY </vt:lpstr>
      <vt:lpstr>Slide 7</vt:lpstr>
      <vt:lpstr>Slide 8</vt:lpstr>
      <vt:lpstr>HOW DOES THE NATIONAL ICT POLICY  MEASURE UP TO ETHICAL CONCERNS?</vt:lpstr>
      <vt:lpstr>Slide 10</vt:lpstr>
      <vt:lpstr>Slide 11</vt:lpstr>
      <vt:lpstr>Slide 12</vt:lpstr>
      <vt:lpstr>CURRENT ICT INITIATIVES</vt:lpstr>
      <vt:lpstr>CONCLUSION</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ASPECTS OF COMMUNICATION IN INFORMATION SOCIETY: THE CASE OF MALAWI</dc:title>
  <dc:creator>user1</dc:creator>
  <cp:lastModifiedBy>user1</cp:lastModifiedBy>
  <cp:revision>24</cp:revision>
  <dcterms:created xsi:type="dcterms:W3CDTF">2013-09-08T12:07:01Z</dcterms:created>
  <dcterms:modified xsi:type="dcterms:W3CDTF">2013-09-10T13:39:14Z</dcterms:modified>
</cp:coreProperties>
</file>