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1" r:id="rId3"/>
    <p:sldId id="257" r:id="rId4"/>
    <p:sldId id="258" r:id="rId5"/>
    <p:sldId id="259" r:id="rId6"/>
    <p:sldId id="262" r:id="rId7"/>
    <p:sldId id="263" r:id="rId8"/>
    <p:sldId id="264" r:id="rId9"/>
    <p:sldId id="265" r:id="rId10"/>
    <p:sldId id="270" r:id="rId11"/>
    <p:sldId id="266" r:id="rId12"/>
    <p:sldId id="267" r:id="rId13"/>
    <p:sldId id="268" r:id="rId14"/>
    <p:sldId id="269" r:id="rId15"/>
    <p:sldId id="271" r:id="rId16"/>
    <p:sldId id="272" r:id="rId17"/>
    <p:sldId id="274" r:id="rId18"/>
    <p:sldId id="277" r:id="rId19"/>
    <p:sldId id="273" r:id="rId20"/>
    <p:sldId id="278" r:id="rId21"/>
    <p:sldId id="280" r:id="rId22"/>
    <p:sldId id="279"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5" name="4 Marcador de pie de página"/>
          <p:cNvSpPr>
            <a:spLocks noGrp="1"/>
          </p:cNvSpPr>
          <p:nvPr>
            <p:ph type="ftr" sz="quarter" idx="11"/>
          </p:nvPr>
        </p:nvSpPr>
        <p:spPr>
          <a:xfrm>
            <a:off x="2640597" y="6377459"/>
            <a:ext cx="3836404" cy="365125"/>
          </a:xfrm>
        </p:spPr>
        <p:txBody>
          <a:bodyPr/>
          <a:lstStyle/>
          <a:p>
            <a:endParaRPr lang="es-AR"/>
          </a:p>
        </p:txBody>
      </p:sp>
      <p:sp>
        <p:nvSpPr>
          <p:cNvPr id="6" name="5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8798375-0904-42DE-959C-A2AF90BF4467}" type="datetimeFigureOut">
              <a:rPr lang="es-AR" smtClean="0"/>
              <a:t>24/08/2013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B24E44D-E599-43A1-827C-987F1A7435C5}" type="slidenum">
              <a:rPr lang="es-AR" smtClean="0"/>
              <a:t>‹Nº›</a:t>
            </a:fld>
            <a:endParaRPr lang="es-A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F8798375-0904-42DE-959C-A2AF90BF4467}" type="datetimeFigureOut">
              <a:rPr lang="es-AR" smtClean="0"/>
              <a:t>24/08/2013</a:t>
            </a:fld>
            <a:endParaRPr lang="es-A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AR"/>
          </a:p>
        </p:txBody>
      </p:sp>
      <p:sp>
        <p:nvSpPr>
          <p:cNvPr id="7" name="6 Marcador de número de diapositiva"/>
          <p:cNvSpPr>
            <a:spLocks noGrp="1"/>
          </p:cNvSpPr>
          <p:nvPr>
            <p:ph type="sldNum" sz="quarter" idx="12"/>
          </p:nvPr>
        </p:nvSpPr>
        <p:spPr>
          <a:xfrm>
            <a:off x="8339328" y="1170432"/>
            <a:ext cx="733864" cy="201168"/>
          </a:xfrm>
        </p:spPr>
        <p:txBody>
          <a:bodyPr/>
          <a:lstStyle/>
          <a:p>
            <a:fld id="{1B24E44D-E599-43A1-827C-987F1A7435C5}"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8798375-0904-42DE-959C-A2AF90BF4467}" type="datetimeFigureOut">
              <a:rPr lang="es-AR" smtClean="0"/>
              <a:t>24/08/2013</a:t>
            </a:fld>
            <a:endParaRPr lang="es-A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A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B24E44D-E599-43A1-827C-987F1A7435C5}"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sfinquel@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40768"/>
            <a:ext cx="8077200" cy="3472408"/>
          </a:xfrm>
        </p:spPr>
        <p:txBody>
          <a:bodyPr>
            <a:normAutofit fontScale="90000"/>
          </a:bodyPr>
          <a:lstStyle/>
          <a:p>
            <a:r>
              <a:rPr lang="en-GB" sz="4000" dirty="0" smtClean="0"/>
              <a:t/>
            </a:r>
            <a:br>
              <a:rPr lang="en-GB" sz="4000" dirty="0" smtClean="0"/>
            </a:br>
            <a:r>
              <a:rPr lang="en-GB" sz="4000" dirty="0" smtClean="0"/>
              <a:t>From </a:t>
            </a:r>
            <a:r>
              <a:rPr lang="en-GB" sz="4000" dirty="0"/>
              <a:t>Cultural Consumers to Cultural Prosumers</a:t>
            </a:r>
            <a:r>
              <a:rPr lang="en-GB" sz="4000" dirty="0" smtClean="0"/>
              <a:t>: </a:t>
            </a:r>
            <a:r>
              <a:rPr lang="en-GB" sz="4000" dirty="0" smtClean="0"/>
              <a:t>Co-creation </a:t>
            </a:r>
            <a:r>
              <a:rPr lang="en-GB" sz="4000" dirty="0"/>
              <a:t>of Cultural Changes in Information </a:t>
            </a:r>
            <a:r>
              <a:rPr lang="en-GB" sz="4000" dirty="0" smtClean="0"/>
              <a:t>Society</a:t>
            </a:r>
            <a:r>
              <a:rPr lang="es-AR" sz="4000" dirty="0"/>
              <a:t/>
            </a:r>
            <a:br>
              <a:rPr lang="es-AR" sz="4000" dirty="0"/>
            </a:br>
            <a:r>
              <a:rPr lang="en-GB" sz="4000" dirty="0"/>
              <a:t> </a:t>
            </a:r>
            <a:r>
              <a:rPr lang="es-AR" sz="4000" dirty="0"/>
              <a:t/>
            </a:r>
            <a:br>
              <a:rPr lang="es-AR" sz="4000" dirty="0"/>
            </a:br>
            <a:r>
              <a:rPr lang="en-GB" sz="3100" dirty="0" err="1"/>
              <a:t>Dr.</a:t>
            </a:r>
            <a:r>
              <a:rPr lang="en-GB" sz="3100" dirty="0"/>
              <a:t> Susana Finquelievich</a:t>
            </a:r>
            <a:r>
              <a:rPr lang="es-AR" sz="3100" dirty="0"/>
              <a:t/>
            </a:r>
            <a:br>
              <a:rPr lang="es-AR" sz="3100" dirty="0"/>
            </a:br>
            <a:r>
              <a:rPr lang="en-GB" sz="3100" dirty="0"/>
              <a:t> </a:t>
            </a:r>
            <a:r>
              <a:rPr lang="en-GB" sz="3100" dirty="0" smtClean="0"/>
              <a:t/>
            </a:r>
            <a:br>
              <a:rPr lang="en-GB" sz="3100" dirty="0" smtClean="0"/>
            </a:br>
            <a:r>
              <a:rPr lang="en-GB" sz="3100" dirty="0"/>
              <a:t/>
            </a:r>
            <a:br>
              <a:rPr lang="en-GB" sz="3100" dirty="0"/>
            </a:br>
            <a:r>
              <a:rPr lang="en-GB" sz="2200" dirty="0" smtClean="0"/>
              <a:t>National </a:t>
            </a:r>
            <a:r>
              <a:rPr lang="en-GB" sz="2200" dirty="0"/>
              <a:t>Council for Scientific and Technological Research – CONICET, Argentina</a:t>
            </a:r>
            <a:r>
              <a:rPr lang="es-AR" sz="2200" dirty="0"/>
              <a:t/>
            </a:r>
            <a:br>
              <a:rPr lang="es-AR" sz="2200" dirty="0"/>
            </a:br>
            <a:endParaRPr lang="es-AR" sz="2200" dirty="0"/>
          </a:p>
        </p:txBody>
      </p:sp>
      <p:sp>
        <p:nvSpPr>
          <p:cNvPr id="3" name="2 Subtítulo"/>
          <p:cNvSpPr>
            <a:spLocks noGrp="1"/>
          </p:cNvSpPr>
          <p:nvPr>
            <p:ph type="subTitle" idx="1"/>
          </p:nvPr>
        </p:nvSpPr>
        <p:spPr>
          <a:xfrm>
            <a:off x="107504" y="260648"/>
            <a:ext cx="8583488" cy="1152128"/>
          </a:xfrm>
        </p:spPr>
        <p:txBody>
          <a:bodyPr>
            <a:normAutofit/>
          </a:bodyPr>
          <a:lstStyle/>
          <a:p>
            <a:r>
              <a:rPr lang="en-GB" dirty="0"/>
              <a:t>International conference</a:t>
            </a:r>
            <a:endParaRPr lang="es-AR" dirty="0"/>
          </a:p>
          <a:p>
            <a:r>
              <a:rPr lang="en-GB" i="1" dirty="0"/>
              <a:t>Internet and Socio-Cultural Transformations in Information Society</a:t>
            </a:r>
            <a:endParaRPr lang="es-AR" dirty="0"/>
          </a:p>
          <a:p>
            <a:r>
              <a:rPr lang="en-GB" dirty="0"/>
              <a:t>September </a:t>
            </a:r>
            <a:r>
              <a:rPr lang="en-GB" dirty="0" smtClean="0"/>
              <a:t>8 </a:t>
            </a:r>
            <a:r>
              <a:rPr lang="en-GB" dirty="0"/>
              <a:t>-12, 2013, </a:t>
            </a:r>
            <a:r>
              <a:rPr lang="en-GB" dirty="0" err="1"/>
              <a:t>Yuzhno-Sakhalinsk</a:t>
            </a:r>
            <a:r>
              <a:rPr lang="en-GB" dirty="0"/>
              <a:t>, Russian Federation</a:t>
            </a:r>
            <a:endParaRPr lang="es-AR" dirty="0"/>
          </a:p>
          <a:p>
            <a:endParaRPr lang="es-A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227" y="115231"/>
            <a:ext cx="1618089" cy="92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45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The</a:t>
            </a:r>
            <a:r>
              <a:rPr lang="es-AR" dirty="0" smtClean="0"/>
              <a:t> anti-</a:t>
            </a:r>
            <a:r>
              <a:rPr lang="es-AR" dirty="0" err="1" smtClean="0"/>
              <a:t>globalization</a:t>
            </a:r>
            <a:r>
              <a:rPr lang="es-AR" dirty="0" smtClean="0"/>
              <a:t> </a:t>
            </a:r>
            <a:r>
              <a:rPr lang="es-AR" dirty="0" err="1" smtClean="0"/>
              <a:t>model</a:t>
            </a:r>
            <a:endParaRPr lang="es-AR" dirty="0"/>
          </a:p>
        </p:txBody>
      </p:sp>
      <p:sp>
        <p:nvSpPr>
          <p:cNvPr id="3" name="2 Marcador de contenido"/>
          <p:cNvSpPr>
            <a:spLocks noGrp="1"/>
          </p:cNvSpPr>
          <p:nvPr>
            <p:ph idx="1"/>
          </p:nvPr>
        </p:nvSpPr>
        <p:spPr/>
        <p:txBody>
          <a:bodyPr>
            <a:normAutofit fontScale="85000" lnSpcReduction="10000"/>
          </a:bodyPr>
          <a:lstStyle/>
          <a:p>
            <a:r>
              <a:rPr lang="en-US" dirty="0"/>
              <a:t>The popular assemblies in Argentina modeled their IT-based organization on the anti-globalization international movement which had started in Seattle in </a:t>
            </a:r>
            <a:r>
              <a:rPr lang="en-US" dirty="0" smtClean="0"/>
              <a:t>1999</a:t>
            </a:r>
          </a:p>
          <a:p>
            <a:r>
              <a:rPr lang="en-US" dirty="0" smtClean="0"/>
              <a:t>Ideologically</a:t>
            </a:r>
            <a:r>
              <a:rPr lang="en-US" dirty="0"/>
              <a:t>, however, they were </a:t>
            </a:r>
            <a:r>
              <a:rPr lang="en-US" dirty="0" smtClean="0"/>
              <a:t>unrelated</a:t>
            </a:r>
          </a:p>
          <a:p>
            <a:r>
              <a:rPr lang="en-US" dirty="0" smtClean="0"/>
              <a:t>The </a:t>
            </a:r>
            <a:r>
              <a:rPr lang="en-US" dirty="0"/>
              <a:t>Argentine movement was solely aimed to mobilize national and international public opinion concerning the financial/political situation in </a:t>
            </a:r>
            <a:r>
              <a:rPr lang="en-US" dirty="0" smtClean="0"/>
              <a:t>Argentina</a:t>
            </a:r>
          </a:p>
          <a:p>
            <a:r>
              <a:rPr lang="en-US" dirty="0" smtClean="0"/>
              <a:t>“</a:t>
            </a:r>
            <a:r>
              <a:rPr lang="en-US" dirty="0" err="1"/>
              <a:t>C</a:t>
            </a:r>
            <a:r>
              <a:rPr lang="en-US" dirty="0" err="1" smtClean="0"/>
              <a:t>acerolazos</a:t>
            </a:r>
            <a:r>
              <a:rPr lang="en-US" dirty="0"/>
              <a:t>” and other popular assemblies </a:t>
            </a:r>
            <a:r>
              <a:rPr lang="en-US" dirty="0" smtClean="0"/>
              <a:t>were also </a:t>
            </a:r>
            <a:r>
              <a:rPr lang="en-US" dirty="0"/>
              <a:t>held outside the country, by Argentines in various European </a:t>
            </a:r>
            <a:r>
              <a:rPr lang="en-US" dirty="0" smtClean="0"/>
              <a:t>countries, UUSS </a:t>
            </a:r>
            <a:r>
              <a:rPr lang="en-US" dirty="0"/>
              <a:t>and Australia</a:t>
            </a:r>
            <a:endParaRPr lang="es-AR" dirty="0"/>
          </a:p>
        </p:txBody>
      </p:sp>
    </p:spTree>
    <p:extLst>
      <p:ext uri="{BB962C8B-B14F-4D97-AF65-F5344CB8AC3E}">
        <p14:creationId xmlns:p14="http://schemas.microsoft.com/office/powerpoint/2010/main" val="174567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 </a:t>
            </a:r>
            <a:r>
              <a:rPr lang="es-AR" dirty="0" err="1" smtClean="0"/>
              <a:t>collective</a:t>
            </a:r>
            <a:r>
              <a:rPr lang="es-AR" dirty="0" smtClean="0"/>
              <a:t> MIL </a:t>
            </a:r>
            <a:r>
              <a:rPr lang="es-AR" dirty="0" err="1" smtClean="0"/>
              <a:t>experience</a:t>
            </a:r>
            <a:endParaRPr lang="es-AR" dirty="0"/>
          </a:p>
        </p:txBody>
      </p:sp>
      <p:sp>
        <p:nvSpPr>
          <p:cNvPr id="3" name="2 Marcador de contenido"/>
          <p:cNvSpPr>
            <a:spLocks noGrp="1"/>
          </p:cNvSpPr>
          <p:nvPr>
            <p:ph idx="1"/>
          </p:nvPr>
        </p:nvSpPr>
        <p:spPr/>
        <p:txBody>
          <a:bodyPr>
            <a:normAutofit fontScale="92500" lnSpcReduction="20000"/>
          </a:bodyPr>
          <a:lstStyle/>
          <a:p>
            <a:r>
              <a:rPr lang="en-US" dirty="0" smtClean="0"/>
              <a:t>A direct cultural impact: reinterpretation of official media information</a:t>
            </a:r>
          </a:p>
          <a:p>
            <a:r>
              <a:rPr lang="en-US" dirty="0" smtClean="0"/>
              <a:t>Social </a:t>
            </a:r>
            <a:r>
              <a:rPr lang="en-US" dirty="0"/>
              <a:t>appropriation and dissemination of the Information Society tools, once available only to the </a:t>
            </a:r>
            <a:r>
              <a:rPr lang="en-US" dirty="0" smtClean="0"/>
              <a:t>élite</a:t>
            </a:r>
          </a:p>
          <a:p>
            <a:r>
              <a:rPr lang="en-GB" dirty="0" smtClean="0"/>
              <a:t>As </a:t>
            </a:r>
            <a:r>
              <a:rPr lang="en-GB" dirty="0"/>
              <a:t>a consequence of the Assemblies, many young people joined political movements, using </a:t>
            </a:r>
            <a:r>
              <a:rPr lang="en-GB" dirty="0" smtClean="0"/>
              <a:t>ICTs </a:t>
            </a:r>
            <a:r>
              <a:rPr lang="en-GB" dirty="0"/>
              <a:t>tools (social networks, internet radio stations) to organize diverse groups, disseminate ideas, and combine the use of public space and cyberspace for social </a:t>
            </a:r>
            <a:r>
              <a:rPr lang="en-GB" dirty="0" smtClean="0"/>
              <a:t>mobilization </a:t>
            </a:r>
            <a:endParaRPr lang="es-AR" dirty="0"/>
          </a:p>
          <a:p>
            <a:endParaRPr lang="es-AR" dirty="0"/>
          </a:p>
        </p:txBody>
      </p:sp>
    </p:spTree>
    <p:extLst>
      <p:ext uri="{BB962C8B-B14F-4D97-AF65-F5344CB8AC3E}">
        <p14:creationId xmlns:p14="http://schemas.microsoft.com/office/powerpoint/2010/main" val="331618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003512"/>
          </a:xfrm>
        </p:spPr>
        <p:txBody>
          <a:bodyPr>
            <a:normAutofit fontScale="90000"/>
          </a:bodyPr>
          <a:lstStyle/>
          <a:p>
            <a:r>
              <a:rPr lang="en-GB" sz="4000" dirty="0"/>
              <a:t>3.  </a:t>
            </a:r>
            <a:r>
              <a:rPr lang="en-GB" sz="4000" i="1" dirty="0"/>
              <a:t>Co-creation of </a:t>
            </a:r>
            <a:r>
              <a:rPr lang="en-GB" sz="4000" i="1" dirty="0" smtClean="0"/>
              <a:t>innovation</a:t>
            </a:r>
            <a:r>
              <a:rPr lang="en-GB" sz="4000" dirty="0" smtClean="0"/>
              <a:t>: </a:t>
            </a:r>
            <a:r>
              <a:rPr lang="en-GB" sz="4000" i="1" dirty="0" smtClean="0"/>
              <a:t>Living </a:t>
            </a:r>
            <a:r>
              <a:rPr lang="en-GB" sz="4000" i="1" dirty="0"/>
              <a:t>Labs</a:t>
            </a:r>
            <a:r>
              <a:rPr lang="es-AR" dirty="0"/>
              <a:t/>
            </a:r>
            <a:br>
              <a:rPr lang="es-AR" dirty="0"/>
            </a:br>
            <a:endParaRPr lang="es-AR" dirty="0"/>
          </a:p>
        </p:txBody>
      </p:sp>
      <p:sp>
        <p:nvSpPr>
          <p:cNvPr id="3" name="2 Marcador de contenido"/>
          <p:cNvSpPr>
            <a:spLocks noGrp="1"/>
          </p:cNvSpPr>
          <p:nvPr>
            <p:ph idx="1"/>
          </p:nvPr>
        </p:nvSpPr>
        <p:spPr>
          <a:xfrm>
            <a:off x="457200" y="1484785"/>
            <a:ext cx="8229600" cy="4916016"/>
          </a:xfrm>
        </p:spPr>
        <p:txBody>
          <a:bodyPr>
            <a:noAutofit/>
          </a:bodyPr>
          <a:lstStyle/>
          <a:p>
            <a:r>
              <a:rPr lang="en-GB" sz="2800" dirty="0"/>
              <a:t>A Living </a:t>
            </a:r>
            <a:r>
              <a:rPr lang="en-GB" sz="2800" dirty="0" smtClean="0"/>
              <a:t>Lab: a </a:t>
            </a:r>
            <a:r>
              <a:rPr lang="en-GB" sz="2800" dirty="0"/>
              <a:t>user-centred, open-innovation ecosystem </a:t>
            </a:r>
            <a:r>
              <a:rPr lang="en-GB" sz="2800" dirty="0" smtClean="0"/>
              <a:t>often </a:t>
            </a:r>
            <a:r>
              <a:rPr lang="en-GB" sz="2800" dirty="0"/>
              <a:t>operating in a territorial </a:t>
            </a:r>
            <a:r>
              <a:rPr lang="en-GB" sz="2800" dirty="0" smtClean="0"/>
              <a:t>context</a:t>
            </a:r>
          </a:p>
          <a:p>
            <a:r>
              <a:rPr lang="en-GB" sz="2800" dirty="0" smtClean="0"/>
              <a:t>It integrates concurrent </a:t>
            </a:r>
            <a:r>
              <a:rPr lang="en-GB" sz="2800" dirty="0"/>
              <a:t>research and innovation </a:t>
            </a:r>
            <a:r>
              <a:rPr lang="en-GB" sz="2800" dirty="0" smtClean="0"/>
              <a:t>processes </a:t>
            </a:r>
            <a:r>
              <a:rPr lang="en-GB" sz="2800" dirty="0"/>
              <a:t>within a public-private-people </a:t>
            </a:r>
            <a:r>
              <a:rPr lang="en-GB" sz="2800" dirty="0" smtClean="0"/>
              <a:t>partnership</a:t>
            </a:r>
            <a:endParaRPr lang="es-AR" sz="2800" dirty="0"/>
          </a:p>
          <a:p>
            <a:r>
              <a:rPr lang="en-GB" sz="2800" dirty="0"/>
              <a:t>They usually imply the participation of several social actors: the State, universities, and citizen </a:t>
            </a:r>
            <a:r>
              <a:rPr lang="en-GB" sz="2800" dirty="0" smtClean="0"/>
              <a:t>organizations</a:t>
            </a:r>
          </a:p>
          <a:p>
            <a:r>
              <a:rPr lang="en-GB" sz="2800" dirty="0" smtClean="0"/>
              <a:t>Quadruple Helix</a:t>
            </a:r>
            <a:endParaRPr lang="es-AR"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1072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584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600" dirty="0" err="1" smtClean="0"/>
              <a:t>An</a:t>
            </a:r>
            <a:r>
              <a:rPr lang="es-AR" sz="3600" dirty="0" smtClean="0"/>
              <a:t> </a:t>
            </a:r>
            <a:r>
              <a:rPr lang="es-AR" sz="3600" dirty="0" err="1" smtClean="0"/>
              <a:t>internationally</a:t>
            </a:r>
            <a:r>
              <a:rPr lang="es-AR" sz="3600" dirty="0" smtClean="0"/>
              <a:t> </a:t>
            </a:r>
            <a:r>
              <a:rPr lang="es-AR" sz="3600" dirty="0" err="1" smtClean="0"/>
              <a:t>growing</a:t>
            </a:r>
            <a:r>
              <a:rPr lang="es-AR" sz="3600" dirty="0" smtClean="0"/>
              <a:t> </a:t>
            </a:r>
            <a:r>
              <a:rPr lang="es-AR" sz="3600" dirty="0" err="1" smtClean="0"/>
              <a:t>movement</a:t>
            </a:r>
            <a:endParaRPr lang="es-AR" sz="3600" dirty="0"/>
          </a:p>
        </p:txBody>
      </p:sp>
      <p:sp>
        <p:nvSpPr>
          <p:cNvPr id="3" name="2 Marcador de contenido"/>
          <p:cNvSpPr>
            <a:spLocks noGrp="1"/>
          </p:cNvSpPr>
          <p:nvPr>
            <p:ph idx="1"/>
          </p:nvPr>
        </p:nvSpPr>
        <p:spPr/>
        <p:txBody>
          <a:bodyPr>
            <a:normAutofit/>
          </a:bodyPr>
          <a:lstStyle/>
          <a:p>
            <a:r>
              <a:rPr lang="en-GB" sz="2800" dirty="0"/>
              <a:t>The European Network of Living Labs (ENOLL) has recognized over 320 LLs in </a:t>
            </a:r>
            <a:r>
              <a:rPr lang="en-GB" sz="2800" dirty="0" smtClean="0"/>
              <a:t>Europe</a:t>
            </a:r>
          </a:p>
          <a:p>
            <a:r>
              <a:rPr lang="en-GB" sz="2800" dirty="0" smtClean="0"/>
              <a:t>LL </a:t>
            </a:r>
            <a:r>
              <a:rPr lang="en-GB" sz="2800" dirty="0"/>
              <a:t>are also expanding in Latin America, linked to universities, NGOs, and local </a:t>
            </a:r>
            <a:r>
              <a:rPr lang="en-GB" sz="2800" dirty="0" smtClean="0"/>
              <a:t>governments</a:t>
            </a:r>
          </a:p>
          <a:p>
            <a:r>
              <a:rPr lang="en-GB" sz="2800" dirty="0" smtClean="0"/>
              <a:t>The </a:t>
            </a:r>
            <a:r>
              <a:rPr lang="en-GB" sz="2800" dirty="0"/>
              <a:t>Latin-American research network of Living Labs gathers members from </a:t>
            </a:r>
            <a:r>
              <a:rPr lang="en-GB" sz="2800" dirty="0" smtClean="0"/>
              <a:t>Argentina (15), Brazil (20), </a:t>
            </a:r>
            <a:r>
              <a:rPr lang="en-GB" sz="2800" dirty="0"/>
              <a:t>Colombia, and </a:t>
            </a:r>
            <a:r>
              <a:rPr lang="en-GB" sz="2800" dirty="0" smtClean="0"/>
              <a:t>Uruguay</a:t>
            </a:r>
            <a:endParaRPr lang="es-AR" sz="2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747100"/>
            <a:ext cx="2160240" cy="178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19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931504"/>
          </a:xfrm>
        </p:spPr>
        <p:txBody>
          <a:bodyPr>
            <a:normAutofit fontScale="90000"/>
          </a:bodyPr>
          <a:lstStyle/>
          <a:p>
            <a:r>
              <a:rPr lang="en-GB" sz="3600" dirty="0"/>
              <a:t>4. Co</a:t>
            </a:r>
            <a:r>
              <a:rPr lang="en-GB" sz="3600" i="1" dirty="0"/>
              <a:t>-creation of scientific knowledge:</a:t>
            </a:r>
            <a:r>
              <a:rPr lang="en-GB" sz="3600" dirty="0"/>
              <a:t> e-</a:t>
            </a:r>
            <a:r>
              <a:rPr lang="en-GB" sz="3600" i="1" dirty="0"/>
              <a:t>Citizen Science</a:t>
            </a:r>
            <a:r>
              <a:rPr lang="es-AR" dirty="0"/>
              <a:t/>
            </a:r>
            <a:br>
              <a:rPr lang="es-AR" dirty="0"/>
            </a:br>
            <a:endParaRPr lang="es-AR" dirty="0"/>
          </a:p>
        </p:txBody>
      </p:sp>
      <p:sp>
        <p:nvSpPr>
          <p:cNvPr id="3" name="2 Marcador de contenido"/>
          <p:cNvSpPr>
            <a:spLocks noGrp="1"/>
          </p:cNvSpPr>
          <p:nvPr>
            <p:ph idx="1"/>
          </p:nvPr>
        </p:nvSpPr>
        <p:spPr/>
        <p:txBody>
          <a:bodyPr>
            <a:noAutofit/>
          </a:bodyPr>
          <a:lstStyle/>
          <a:p>
            <a:r>
              <a:rPr lang="en-US" sz="2800" dirty="0"/>
              <a:t>"Citizen Science" is basically the collection of information by general citizenry to deduce theories and determine </a:t>
            </a:r>
            <a:r>
              <a:rPr lang="en-US" sz="2800" dirty="0" smtClean="0"/>
              <a:t>policy</a:t>
            </a:r>
          </a:p>
          <a:p>
            <a:r>
              <a:rPr lang="en-US" sz="2800" dirty="0" smtClean="0"/>
              <a:t>E-Citizen </a:t>
            </a:r>
            <a:r>
              <a:rPr lang="en-US" sz="2800" dirty="0"/>
              <a:t>Science (</a:t>
            </a:r>
            <a:r>
              <a:rPr lang="en-US" sz="2800" dirty="0" err="1"/>
              <a:t>eCS</a:t>
            </a:r>
            <a:r>
              <a:rPr lang="en-US" sz="2800" dirty="0" smtClean="0"/>
              <a:t>) or “</a:t>
            </a:r>
            <a:r>
              <a:rPr lang="en-US" sz="2800" dirty="0" err="1"/>
              <a:t>cyberscience</a:t>
            </a:r>
            <a:r>
              <a:rPr lang="en-US" sz="2800" dirty="0"/>
              <a:t>,” is a relatively new term for centuries’ old </a:t>
            </a:r>
            <a:r>
              <a:rPr lang="en-US" sz="2800" dirty="0" smtClean="0"/>
              <a:t>practice</a:t>
            </a:r>
          </a:p>
          <a:p>
            <a:r>
              <a:rPr lang="en-US" sz="2800" dirty="0" smtClean="0"/>
              <a:t>Most </a:t>
            </a:r>
            <a:r>
              <a:rPr lang="en-US" sz="2800" dirty="0"/>
              <a:t>advances are due to new scientific approaches plus the use of </a:t>
            </a:r>
            <a:r>
              <a:rPr lang="en-US" sz="2800" dirty="0" smtClean="0"/>
              <a:t>ICTs</a:t>
            </a:r>
          </a:p>
          <a:p>
            <a:r>
              <a:rPr lang="en-US" sz="2800" dirty="0" err="1" smtClean="0"/>
              <a:t>eCS</a:t>
            </a:r>
            <a:r>
              <a:rPr lang="en-US" sz="2800" dirty="0" smtClean="0"/>
              <a:t> </a:t>
            </a:r>
            <a:r>
              <a:rPr lang="en-US" sz="2800" dirty="0"/>
              <a:t>covers a wide variety of applications: from agriculture to urban planning, astrobiology to software and informatics services, health care to oceanography,  social sciences to </a:t>
            </a:r>
            <a:r>
              <a:rPr lang="en-US" sz="2800" dirty="0" smtClean="0"/>
              <a:t>rocketry</a:t>
            </a:r>
            <a:endParaRPr lang="es-AR" sz="2800" dirty="0"/>
          </a:p>
          <a:p>
            <a:endParaRPr lang="es-AR" sz="2800" dirty="0"/>
          </a:p>
        </p:txBody>
      </p:sp>
    </p:spTree>
    <p:extLst>
      <p:ext uri="{BB962C8B-B14F-4D97-AF65-F5344CB8AC3E}">
        <p14:creationId xmlns:p14="http://schemas.microsoft.com/office/powerpoint/2010/main" val="285252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Science</a:t>
            </a:r>
            <a:r>
              <a:rPr lang="es-AR" dirty="0" smtClean="0"/>
              <a:t> prosumers</a:t>
            </a:r>
            <a:endParaRPr lang="es-AR" dirty="0"/>
          </a:p>
        </p:txBody>
      </p:sp>
      <p:sp>
        <p:nvSpPr>
          <p:cNvPr id="3" name="2 Marcador de contenido"/>
          <p:cNvSpPr>
            <a:spLocks noGrp="1"/>
          </p:cNvSpPr>
          <p:nvPr>
            <p:ph idx="1"/>
          </p:nvPr>
        </p:nvSpPr>
        <p:spPr>
          <a:xfrm>
            <a:off x="457200" y="1628801"/>
            <a:ext cx="8229600" cy="4772000"/>
          </a:xfrm>
        </p:spPr>
        <p:txBody>
          <a:bodyPr>
            <a:normAutofit/>
          </a:bodyPr>
          <a:lstStyle/>
          <a:p>
            <a:r>
              <a:rPr lang="en-US" sz="2800" dirty="0"/>
              <a:t>Customers become “prosumers” by co-creating goods and services rather than simply consuming the end </a:t>
            </a:r>
            <a:r>
              <a:rPr lang="en-US" sz="2800" dirty="0" smtClean="0"/>
              <a:t>product</a:t>
            </a:r>
          </a:p>
          <a:p>
            <a:r>
              <a:rPr lang="en-US" sz="2800" i="1" dirty="0" smtClean="0"/>
              <a:t>In </a:t>
            </a:r>
            <a:r>
              <a:rPr lang="en-US" sz="2800" i="1" dirty="0" err="1"/>
              <a:t>eCS</a:t>
            </a:r>
            <a:r>
              <a:rPr lang="en-US" sz="2800" i="1" dirty="0"/>
              <a:t>, citizens become science </a:t>
            </a:r>
            <a:r>
              <a:rPr lang="en-US" sz="2800" i="1" dirty="0" smtClean="0"/>
              <a:t>prosumers</a:t>
            </a:r>
          </a:p>
          <a:p>
            <a:r>
              <a:rPr lang="en-US" sz="2800" dirty="0" smtClean="0"/>
              <a:t>This </a:t>
            </a:r>
            <a:r>
              <a:rPr lang="en-US" sz="2800" dirty="0"/>
              <a:t>co-creation of knowledge is a considerable leap from an earlier approach in which the scientist </a:t>
            </a:r>
            <a:r>
              <a:rPr lang="en-US" sz="2800" dirty="0" smtClean="0"/>
              <a:t>is </a:t>
            </a:r>
            <a:r>
              <a:rPr lang="en-US" sz="2800" dirty="0"/>
              <a:t>“the expert” and the citizens are basically free research </a:t>
            </a:r>
            <a:r>
              <a:rPr lang="en-US" sz="2800" dirty="0" smtClean="0"/>
              <a:t>assistants</a:t>
            </a:r>
            <a:endParaRPr lang="es-AR"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38826"/>
            <a:ext cx="2641476" cy="192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22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a:t>
            </a:r>
            <a:r>
              <a:rPr lang="es-AR" dirty="0" err="1" smtClean="0"/>
              <a:t>Science</a:t>
            </a:r>
            <a:r>
              <a:rPr lang="es-AR" dirty="0" smtClean="0"/>
              <a:t> in </a:t>
            </a:r>
            <a:r>
              <a:rPr lang="es-AR" dirty="0" err="1" smtClean="0"/>
              <a:t>the</a:t>
            </a:r>
            <a:r>
              <a:rPr lang="es-AR" dirty="0" smtClean="0"/>
              <a:t> WSIS</a:t>
            </a:r>
            <a:endParaRPr lang="es-AR" dirty="0"/>
          </a:p>
        </p:txBody>
      </p:sp>
      <p:sp>
        <p:nvSpPr>
          <p:cNvPr id="3" name="2 Marcador de contenido"/>
          <p:cNvSpPr>
            <a:spLocks noGrp="1"/>
          </p:cNvSpPr>
          <p:nvPr>
            <p:ph idx="1"/>
          </p:nvPr>
        </p:nvSpPr>
        <p:spPr/>
        <p:txBody>
          <a:bodyPr>
            <a:normAutofit fontScale="85000" lnSpcReduction="10000"/>
          </a:bodyPr>
          <a:lstStyle/>
          <a:p>
            <a:r>
              <a:rPr lang="en-US" dirty="0"/>
              <a:t>E-science is part of the WSIS Action Line C7, “ICT applications: benefits in all aspects of life”. This line points to E-Science, focusing mainly on improvement of knowledge exchange between scientists, and between scientists and </a:t>
            </a:r>
            <a:r>
              <a:rPr lang="en-US" dirty="0" smtClean="0"/>
              <a:t>citizens</a:t>
            </a:r>
          </a:p>
          <a:p>
            <a:r>
              <a:rPr lang="en-US" dirty="0"/>
              <a:t>A rising number of </a:t>
            </a:r>
            <a:r>
              <a:rPr lang="en-US" dirty="0" err="1"/>
              <a:t>eCS</a:t>
            </a:r>
            <a:r>
              <a:rPr lang="en-US" dirty="0"/>
              <a:t> projects are oriented to heighten participants’ acquaintance with science, technology and the scientific process, as well as to modify and enlarge their views to the way science can help them to cope with their </a:t>
            </a:r>
            <a:r>
              <a:rPr lang="en-US" dirty="0" smtClean="0"/>
              <a:t>needs</a:t>
            </a:r>
          </a:p>
          <a:p>
            <a:r>
              <a:rPr lang="en-US" dirty="0" err="1" smtClean="0"/>
              <a:t>eCS</a:t>
            </a:r>
            <a:r>
              <a:rPr lang="en-US" dirty="0" smtClean="0"/>
              <a:t> </a:t>
            </a:r>
            <a:r>
              <a:rPr lang="en-US" dirty="0"/>
              <a:t>projects provide </a:t>
            </a:r>
            <a:r>
              <a:rPr lang="en-US" dirty="0" smtClean="0"/>
              <a:t>citizens</a:t>
            </a:r>
            <a:r>
              <a:rPr lang="en-US" dirty="0"/>
              <a:t>’ training throughout their participation in the scientific </a:t>
            </a:r>
            <a:r>
              <a:rPr lang="en-US" dirty="0" smtClean="0"/>
              <a:t>process</a:t>
            </a:r>
            <a:endParaRPr lang="es-AR" dirty="0"/>
          </a:p>
          <a:p>
            <a:endParaRPr lang="es-AR" dirty="0"/>
          </a:p>
        </p:txBody>
      </p:sp>
    </p:spTree>
    <p:extLst>
      <p:ext uri="{BB962C8B-B14F-4D97-AF65-F5344CB8AC3E}">
        <p14:creationId xmlns:p14="http://schemas.microsoft.com/office/powerpoint/2010/main" val="147438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252728"/>
          </a:xfrm>
        </p:spPr>
        <p:txBody>
          <a:bodyPr>
            <a:normAutofit/>
          </a:bodyPr>
          <a:lstStyle/>
          <a:p>
            <a:r>
              <a:rPr lang="en-US" sz="3600" dirty="0" smtClean="0"/>
              <a:t>A </a:t>
            </a:r>
            <a:r>
              <a:rPr lang="en-US" sz="3600" dirty="0"/>
              <a:t>process of cultural change may be detected from the late 1990s onwards</a:t>
            </a:r>
            <a:endParaRPr lang="es-AR" sz="3600" dirty="0"/>
          </a:p>
        </p:txBody>
      </p:sp>
      <p:sp>
        <p:nvSpPr>
          <p:cNvPr id="3" name="2 Marcador de contenido"/>
          <p:cNvSpPr>
            <a:spLocks noGrp="1"/>
          </p:cNvSpPr>
          <p:nvPr>
            <p:ph idx="1"/>
          </p:nvPr>
        </p:nvSpPr>
        <p:spPr/>
        <p:txBody>
          <a:bodyPr>
            <a:normAutofit fontScale="85000" lnSpcReduction="10000"/>
          </a:bodyPr>
          <a:lstStyle/>
          <a:p>
            <a:r>
              <a:rPr lang="en-US" dirty="0" smtClean="0"/>
              <a:t>The </a:t>
            </a:r>
            <a:r>
              <a:rPr lang="en-US" dirty="0"/>
              <a:t>community network social experiences enhance the social appropriation and dissemination of ICT, with the final purpose of community </a:t>
            </a:r>
            <a:r>
              <a:rPr lang="en-US" dirty="0" smtClean="0"/>
              <a:t>empowerment</a:t>
            </a:r>
          </a:p>
          <a:p>
            <a:r>
              <a:rPr lang="en-US" dirty="0" smtClean="0"/>
              <a:t>Citizens</a:t>
            </a:r>
            <a:r>
              <a:rPr lang="en-US" dirty="0"/>
              <a:t>’ assemblies do not view the Internet use as a goal, but as a means for community political organization and for informing citizens about their political, social and economic </a:t>
            </a:r>
            <a:r>
              <a:rPr lang="en-US" dirty="0" smtClean="0"/>
              <a:t>rights</a:t>
            </a:r>
          </a:p>
          <a:p>
            <a:r>
              <a:rPr lang="en-US" dirty="0" smtClean="0"/>
              <a:t>Living </a:t>
            </a:r>
            <a:r>
              <a:rPr lang="en-US" dirty="0"/>
              <a:t>Labs are meant to train citizens to participate in social and technological </a:t>
            </a:r>
            <a:r>
              <a:rPr lang="en-US" dirty="0" smtClean="0"/>
              <a:t>innovation</a:t>
            </a:r>
          </a:p>
          <a:p>
            <a:r>
              <a:rPr lang="en-US" dirty="0" smtClean="0"/>
              <a:t>E-Citizen </a:t>
            </a:r>
            <a:r>
              <a:rPr lang="en-US" dirty="0"/>
              <a:t>Science projects are </a:t>
            </a:r>
            <a:r>
              <a:rPr lang="en-US" dirty="0" smtClean="0"/>
              <a:t>oriented </a:t>
            </a:r>
            <a:r>
              <a:rPr lang="en-US" dirty="0"/>
              <a:t>to the </a:t>
            </a:r>
            <a:r>
              <a:rPr lang="en-US" dirty="0" smtClean="0"/>
              <a:t>co-production </a:t>
            </a:r>
            <a:r>
              <a:rPr lang="en-US" dirty="0"/>
              <a:t>of scientific knowledge, and eventually to technological </a:t>
            </a:r>
            <a:r>
              <a:rPr lang="en-US" dirty="0" smtClean="0"/>
              <a:t>innovation  </a:t>
            </a:r>
            <a:endParaRPr lang="es-AR" dirty="0"/>
          </a:p>
          <a:p>
            <a:endParaRPr lang="es-AR" dirty="0"/>
          </a:p>
        </p:txBody>
      </p:sp>
    </p:spTree>
    <p:extLst>
      <p:ext uri="{BB962C8B-B14F-4D97-AF65-F5344CB8AC3E}">
        <p14:creationId xmlns:p14="http://schemas.microsoft.com/office/powerpoint/2010/main" val="2797917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err="1" smtClean="0"/>
              <a:t>From</a:t>
            </a:r>
            <a:r>
              <a:rPr lang="es-AR" dirty="0" smtClean="0"/>
              <a:t> </a:t>
            </a:r>
            <a:r>
              <a:rPr lang="es-AR" dirty="0" err="1" smtClean="0"/>
              <a:t>ICTs</a:t>
            </a:r>
            <a:r>
              <a:rPr lang="es-AR" dirty="0" smtClean="0"/>
              <a:t> </a:t>
            </a:r>
            <a:r>
              <a:rPr lang="es-AR" dirty="0" err="1" smtClean="0"/>
              <a:t>appropriation</a:t>
            </a:r>
            <a:r>
              <a:rPr lang="es-AR" dirty="0" smtClean="0"/>
              <a:t> </a:t>
            </a:r>
            <a:r>
              <a:rPr lang="es-AR" dirty="0" err="1" smtClean="0"/>
              <a:t>to</a:t>
            </a:r>
            <a:r>
              <a:rPr lang="es-AR" dirty="0" smtClean="0"/>
              <a:t> </a:t>
            </a:r>
            <a:r>
              <a:rPr lang="es-AR" dirty="0" err="1" smtClean="0"/>
              <a:t>the</a:t>
            </a:r>
            <a:r>
              <a:rPr lang="es-AR" dirty="0" smtClean="0"/>
              <a:t> </a:t>
            </a:r>
            <a:r>
              <a:rPr lang="es-AR" dirty="0" err="1" smtClean="0"/>
              <a:t>production</a:t>
            </a:r>
            <a:r>
              <a:rPr lang="es-AR" dirty="0" smtClean="0"/>
              <a:t> of </a:t>
            </a:r>
            <a:r>
              <a:rPr lang="es-AR" dirty="0" err="1" smtClean="0"/>
              <a:t>scientific</a:t>
            </a:r>
            <a:r>
              <a:rPr lang="es-AR" dirty="0" smtClean="0"/>
              <a:t> </a:t>
            </a:r>
            <a:r>
              <a:rPr lang="es-AR" dirty="0" err="1" smtClean="0"/>
              <a:t>knowledge</a:t>
            </a:r>
            <a:endParaRPr lang="es-A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5798213"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08920"/>
            <a:ext cx="7848872" cy="45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582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Significant</a:t>
            </a:r>
            <a:r>
              <a:rPr lang="es-AR" dirty="0" smtClean="0"/>
              <a:t> </a:t>
            </a:r>
            <a:r>
              <a:rPr lang="es-AR" dirty="0" err="1" smtClean="0"/>
              <a:t>common</a:t>
            </a:r>
            <a:r>
              <a:rPr lang="es-AR" dirty="0" smtClean="0"/>
              <a:t> </a:t>
            </a:r>
            <a:r>
              <a:rPr lang="es-AR" dirty="0" err="1" smtClean="0"/>
              <a:t>traits</a:t>
            </a:r>
            <a:endParaRPr lang="es-AR" dirty="0"/>
          </a:p>
        </p:txBody>
      </p:sp>
      <p:sp>
        <p:nvSpPr>
          <p:cNvPr id="3" name="2 Marcador de contenido"/>
          <p:cNvSpPr>
            <a:spLocks noGrp="1"/>
          </p:cNvSpPr>
          <p:nvPr>
            <p:ph idx="1"/>
          </p:nvPr>
        </p:nvSpPr>
        <p:spPr/>
        <p:txBody>
          <a:bodyPr>
            <a:noAutofit/>
          </a:bodyPr>
          <a:lstStyle/>
          <a:p>
            <a:r>
              <a:rPr lang="en-US" sz="2800" dirty="0" smtClean="0"/>
              <a:t>All </a:t>
            </a:r>
            <a:r>
              <a:rPr lang="en-US" sz="2800" dirty="0"/>
              <a:t>these </a:t>
            </a:r>
            <a:r>
              <a:rPr lang="en-US" sz="2800" dirty="0" smtClean="0"/>
              <a:t>initiatives…</a:t>
            </a:r>
          </a:p>
          <a:p>
            <a:r>
              <a:rPr lang="en-US" sz="2800" dirty="0" smtClean="0"/>
              <a:t>… </a:t>
            </a:r>
            <a:r>
              <a:rPr lang="en-US" sz="2800" dirty="0"/>
              <a:t>have innovation (social, political, and/or </a:t>
            </a:r>
            <a:r>
              <a:rPr lang="en-US" sz="2800" dirty="0" smtClean="0"/>
              <a:t>technological) </a:t>
            </a:r>
            <a:r>
              <a:rPr lang="en-US" sz="2800" dirty="0"/>
              <a:t>as their common </a:t>
            </a:r>
            <a:r>
              <a:rPr lang="en-US" sz="2800" dirty="0" smtClean="0"/>
              <a:t>goal</a:t>
            </a:r>
          </a:p>
          <a:p>
            <a:r>
              <a:rPr lang="en-US" sz="2800" dirty="0" smtClean="0"/>
              <a:t>… include </a:t>
            </a:r>
            <a:r>
              <a:rPr lang="en-US" sz="2800" dirty="0"/>
              <a:t>citizens as main </a:t>
            </a:r>
            <a:r>
              <a:rPr lang="en-US" sz="2800" dirty="0" smtClean="0"/>
              <a:t>actors</a:t>
            </a:r>
          </a:p>
          <a:p>
            <a:r>
              <a:rPr lang="en-US" sz="2800" dirty="0" smtClean="0"/>
              <a:t>…imply </a:t>
            </a:r>
            <a:r>
              <a:rPr lang="en-US" sz="2800" dirty="0"/>
              <a:t>a rupture with previous ways of </a:t>
            </a:r>
            <a:r>
              <a:rPr lang="en-US" sz="2800" dirty="0" smtClean="0"/>
              <a:t>action</a:t>
            </a:r>
          </a:p>
          <a:p>
            <a:r>
              <a:rPr lang="en-US" sz="2800" dirty="0" smtClean="0"/>
              <a:t>… were </a:t>
            </a:r>
            <a:r>
              <a:rPr lang="en-US" sz="2800" dirty="0"/>
              <a:t>generated by non-governmental social actors (community organizations, individuals, universities), except in  the case of Living </a:t>
            </a:r>
            <a:r>
              <a:rPr lang="en-US" sz="2800" dirty="0" smtClean="0"/>
              <a:t>Labs</a:t>
            </a:r>
            <a:endParaRPr lang="es-AR" sz="2800" dirty="0"/>
          </a:p>
        </p:txBody>
      </p:sp>
    </p:spTree>
    <p:extLst>
      <p:ext uri="{BB962C8B-B14F-4D97-AF65-F5344CB8AC3E}">
        <p14:creationId xmlns:p14="http://schemas.microsoft.com/office/powerpoint/2010/main" val="1535384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z="4800" dirty="0"/>
              <a:t>From ICT use to the co-creation of scientific knowledge</a:t>
            </a:r>
            <a:endParaRPr lang="es-AR"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953" y="1844824"/>
            <a:ext cx="796307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45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Proposals</a:t>
            </a:r>
            <a:r>
              <a:rPr lang="es-AR" dirty="0" smtClean="0"/>
              <a:t> </a:t>
            </a:r>
            <a:r>
              <a:rPr lang="es-AR" dirty="0" err="1" smtClean="0"/>
              <a:t>for</a:t>
            </a:r>
            <a:r>
              <a:rPr lang="es-AR" dirty="0" smtClean="0"/>
              <a:t> WSIS</a:t>
            </a:r>
            <a:endParaRPr lang="es-AR" dirty="0"/>
          </a:p>
        </p:txBody>
      </p:sp>
      <p:sp>
        <p:nvSpPr>
          <p:cNvPr id="3" name="2 Marcador de contenido"/>
          <p:cNvSpPr>
            <a:spLocks noGrp="1"/>
          </p:cNvSpPr>
          <p:nvPr>
            <p:ph idx="1"/>
          </p:nvPr>
        </p:nvSpPr>
        <p:spPr>
          <a:xfrm>
            <a:off x="457200" y="1775191"/>
            <a:ext cx="8229600" cy="4966177"/>
          </a:xfrm>
        </p:spPr>
        <p:txBody>
          <a:bodyPr>
            <a:normAutofit fontScale="92500" lnSpcReduction="20000"/>
          </a:bodyPr>
          <a:lstStyle/>
          <a:p>
            <a:r>
              <a:rPr lang="en-US" dirty="0" smtClean="0"/>
              <a:t>If innovations </a:t>
            </a:r>
            <a:r>
              <a:rPr lang="en-US" dirty="0"/>
              <a:t>are citizen-driven, </a:t>
            </a:r>
            <a:r>
              <a:rPr lang="en-US" dirty="0" smtClean="0"/>
              <a:t>they </a:t>
            </a:r>
            <a:r>
              <a:rPr lang="en-US" dirty="0"/>
              <a:t>will respond more accurately to the communities´ </a:t>
            </a:r>
            <a:r>
              <a:rPr lang="en-US" dirty="0" smtClean="0"/>
              <a:t>needs</a:t>
            </a:r>
          </a:p>
          <a:p>
            <a:r>
              <a:rPr lang="en-US" dirty="0" smtClean="0"/>
              <a:t>Citizen </a:t>
            </a:r>
            <a:r>
              <a:rPr lang="en-US" dirty="0"/>
              <a:t>access, appropriation, dissemination and generation of information and knowledge for development is an issue of institutional and cultural </a:t>
            </a:r>
            <a:r>
              <a:rPr lang="en-US" dirty="0" smtClean="0"/>
              <a:t>attitude</a:t>
            </a:r>
          </a:p>
          <a:p>
            <a:r>
              <a:rPr lang="en-US" dirty="0" smtClean="0"/>
              <a:t>This </a:t>
            </a:r>
            <a:r>
              <a:rPr lang="en-US" dirty="0"/>
              <a:t>implies a necessary cultural change in State institutions, research centers, citizens’ organization, and in the </a:t>
            </a:r>
            <a:r>
              <a:rPr lang="en-US" dirty="0" smtClean="0"/>
              <a:t>media</a:t>
            </a:r>
          </a:p>
          <a:p>
            <a:r>
              <a:rPr lang="en-US" dirty="0" smtClean="0"/>
              <a:t>It </a:t>
            </a:r>
            <a:r>
              <a:rPr lang="en-US" dirty="0"/>
              <a:t>is necessary for WSIS to include the issue of citizen-driven innovation in its agenda </a:t>
            </a:r>
            <a:endParaRPr lang="es-AR" dirty="0"/>
          </a:p>
          <a:p>
            <a:endParaRPr lang="en-US" dirty="0" smtClean="0"/>
          </a:p>
          <a:p>
            <a:endParaRPr lang="es-AR" dirty="0"/>
          </a:p>
        </p:txBody>
      </p:sp>
    </p:spTree>
    <p:extLst>
      <p:ext uri="{BB962C8B-B14F-4D97-AF65-F5344CB8AC3E}">
        <p14:creationId xmlns:p14="http://schemas.microsoft.com/office/powerpoint/2010/main" val="401476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The</a:t>
            </a:r>
            <a:r>
              <a:rPr lang="es-AR" dirty="0" smtClean="0"/>
              <a:t> 2015 </a:t>
            </a:r>
            <a:r>
              <a:rPr lang="es-AR" dirty="0" err="1" smtClean="0"/>
              <a:t>horizon</a:t>
            </a:r>
            <a:r>
              <a:rPr lang="es-AR" dirty="0" smtClean="0"/>
              <a:t> </a:t>
            </a:r>
            <a:endParaRPr lang="en-US" dirty="0"/>
          </a:p>
        </p:txBody>
      </p:sp>
      <p:sp>
        <p:nvSpPr>
          <p:cNvPr id="3" name="2 Marcador de contenido"/>
          <p:cNvSpPr>
            <a:spLocks noGrp="1"/>
          </p:cNvSpPr>
          <p:nvPr>
            <p:ph idx="1"/>
          </p:nvPr>
        </p:nvSpPr>
        <p:spPr/>
        <p:txBody>
          <a:bodyPr>
            <a:normAutofit fontScale="92500" lnSpcReduction="10000"/>
          </a:bodyPr>
          <a:lstStyle/>
          <a:p>
            <a:r>
              <a:rPr lang="en-US" dirty="0"/>
              <a:t>Public policies should be oriented to achieve this </a:t>
            </a:r>
            <a:r>
              <a:rPr lang="en-US" dirty="0" smtClean="0"/>
              <a:t>change, </a:t>
            </a:r>
            <a:r>
              <a:rPr lang="en-US" dirty="0"/>
              <a:t>aiming to impregnate and pervade this new culture in the </a:t>
            </a:r>
            <a:r>
              <a:rPr lang="en-US" dirty="0" smtClean="0"/>
              <a:t>institutions and organizations</a:t>
            </a:r>
            <a:endParaRPr lang="en-US" dirty="0"/>
          </a:p>
          <a:p>
            <a:r>
              <a:rPr lang="en-US" dirty="0"/>
              <a:t>Organizational transformations are needed to encourage citizens to discover a new way to access, manage, create, preserve, and disseminate information</a:t>
            </a:r>
          </a:p>
          <a:p>
            <a:r>
              <a:rPr lang="en-US" dirty="0"/>
              <a:t>Therefore, it would be beneficial for WSIS to consider innovative non-governmental initiatives in their strategies and policies for 2015 </a:t>
            </a:r>
            <a:endParaRPr lang="es-AR"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6632"/>
            <a:ext cx="3743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Thank</a:t>
            </a:r>
            <a:r>
              <a:rPr lang="es-AR" dirty="0" smtClean="0"/>
              <a:t> </a:t>
            </a:r>
            <a:r>
              <a:rPr lang="es-AR" dirty="0" err="1" smtClean="0"/>
              <a:t>you</a:t>
            </a:r>
            <a:r>
              <a:rPr lang="es-AR" dirty="0" smtClean="0"/>
              <a:t>! </a:t>
            </a:r>
            <a:r>
              <a:rPr lang="es-AR" dirty="0" err="1" smtClean="0"/>
              <a:t>Any</a:t>
            </a:r>
            <a:r>
              <a:rPr lang="es-AR" dirty="0" smtClean="0"/>
              <a:t> </a:t>
            </a:r>
            <a:r>
              <a:rPr lang="es-AR" dirty="0" err="1" smtClean="0"/>
              <a:t>questions</a:t>
            </a:r>
            <a:r>
              <a:rPr lang="es-AR" dirty="0" smtClean="0"/>
              <a:t>?</a:t>
            </a:r>
            <a:endParaRPr lang="es-AR" dirty="0"/>
          </a:p>
        </p:txBody>
      </p:sp>
      <p:sp>
        <p:nvSpPr>
          <p:cNvPr id="3" name="2 Marcador de contenido"/>
          <p:cNvSpPr>
            <a:spLocks noGrp="1"/>
          </p:cNvSpPr>
          <p:nvPr>
            <p:ph idx="1"/>
          </p:nvPr>
        </p:nvSpPr>
        <p:spPr/>
        <p:txBody>
          <a:bodyPr/>
          <a:lstStyle/>
          <a:p>
            <a:r>
              <a:rPr lang="es-AR" dirty="0" smtClean="0"/>
              <a:t>Dr. Susana Finquelievich</a:t>
            </a:r>
          </a:p>
          <a:p>
            <a:r>
              <a:rPr lang="es-AR" dirty="0" smtClean="0">
                <a:hlinkClick r:id="rId2"/>
              </a:rPr>
              <a:t>sfinquel@gmail.com</a:t>
            </a:r>
            <a:endParaRPr lang="es-AR" dirty="0" smtClean="0"/>
          </a:p>
          <a:p>
            <a:r>
              <a:rPr lang="es-AR" dirty="0" err="1" smtClean="0"/>
              <a:t>Skype</a:t>
            </a:r>
            <a:r>
              <a:rPr lang="es-AR" dirty="0" smtClean="0"/>
              <a:t>: </a:t>
            </a:r>
            <a:r>
              <a:rPr lang="es-AR" dirty="0" err="1" smtClean="0"/>
              <a:t>susana.finquelievich</a:t>
            </a:r>
            <a:endParaRPr lang="es-AR" dirty="0" smtClean="0"/>
          </a:p>
          <a:p>
            <a:r>
              <a:rPr lang="es-AR" dirty="0" smtClean="0"/>
              <a:t>@</a:t>
            </a:r>
            <a:r>
              <a:rPr lang="es-AR" dirty="0" err="1" smtClean="0"/>
              <a:t>sfinquel</a:t>
            </a:r>
            <a:endParaRPr lang="es-AR" dirty="0" smtClean="0"/>
          </a:p>
          <a:p>
            <a:endParaRPr lang="es-AR" dirty="0"/>
          </a:p>
          <a:p>
            <a:endParaRPr lang="es-AR" smtClean="0"/>
          </a:p>
          <a:p>
            <a:endParaRPr lang="es-A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173799"/>
            <a:ext cx="3456384" cy="2307529"/>
          </a:xfrm>
          <a:prstGeom prst="rect">
            <a:avLst/>
          </a:prstGeom>
        </p:spPr>
      </p:pic>
    </p:spTree>
    <p:extLst>
      <p:ext uri="{BB962C8B-B14F-4D97-AF65-F5344CB8AC3E}">
        <p14:creationId xmlns:p14="http://schemas.microsoft.com/office/powerpoint/2010/main" val="76804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4000" dirty="0" err="1"/>
              <a:t>Four</a:t>
            </a:r>
            <a:r>
              <a:rPr lang="es-AR" sz="4000" dirty="0"/>
              <a:t> case </a:t>
            </a:r>
            <a:r>
              <a:rPr lang="es-AR" sz="4000" dirty="0" err="1"/>
              <a:t>studies</a:t>
            </a:r>
            <a:r>
              <a:rPr lang="es-AR" sz="4000" dirty="0"/>
              <a:t>:</a:t>
            </a:r>
            <a:br>
              <a:rPr lang="es-AR" sz="4000" dirty="0"/>
            </a:br>
            <a:endParaRPr lang="es-AR" sz="4000" dirty="0"/>
          </a:p>
        </p:txBody>
      </p:sp>
      <p:sp>
        <p:nvSpPr>
          <p:cNvPr id="3" name="2 Marcador de contenido"/>
          <p:cNvSpPr>
            <a:spLocks noGrp="1"/>
          </p:cNvSpPr>
          <p:nvPr>
            <p:ph idx="1"/>
          </p:nvPr>
        </p:nvSpPr>
        <p:spPr/>
        <p:txBody>
          <a:bodyPr/>
          <a:lstStyle/>
          <a:p>
            <a:pPr marL="633222" indent="-514350">
              <a:buFont typeface="+mj-lt"/>
              <a:buAutoNum type="arabicPeriod"/>
            </a:pPr>
            <a:r>
              <a:rPr lang="en-GB" dirty="0" smtClean="0"/>
              <a:t>Citizen´s </a:t>
            </a:r>
            <a:r>
              <a:rPr lang="en-GB" dirty="0"/>
              <a:t>appropriation of ICT for community </a:t>
            </a:r>
            <a:r>
              <a:rPr lang="en-GB" dirty="0" smtClean="0"/>
              <a:t>empowerment</a:t>
            </a:r>
            <a:endParaRPr lang="en-GB" dirty="0"/>
          </a:p>
          <a:p>
            <a:pPr marL="633222" indent="-514350">
              <a:buFont typeface="+mj-lt"/>
              <a:buAutoNum type="arabicPeriod"/>
            </a:pPr>
            <a:r>
              <a:rPr lang="en-GB" dirty="0"/>
              <a:t>Political participation through </a:t>
            </a:r>
            <a:r>
              <a:rPr lang="en-GB" dirty="0" smtClean="0"/>
              <a:t>ICTs</a:t>
            </a:r>
          </a:p>
          <a:p>
            <a:pPr marL="633222" indent="-514350">
              <a:buFont typeface="+mj-lt"/>
              <a:buAutoNum type="arabicPeriod"/>
            </a:pPr>
            <a:r>
              <a:rPr lang="en-GB" dirty="0" smtClean="0"/>
              <a:t>ICT productive appropriation and co-creation </a:t>
            </a:r>
            <a:r>
              <a:rPr lang="en-GB" dirty="0"/>
              <a:t>of socio-technical </a:t>
            </a:r>
            <a:r>
              <a:rPr lang="en-GB" dirty="0" smtClean="0"/>
              <a:t>innovation</a:t>
            </a:r>
            <a:endParaRPr lang="en-GB" dirty="0"/>
          </a:p>
          <a:p>
            <a:pPr marL="633222" indent="-514350">
              <a:buFont typeface="+mj-lt"/>
              <a:buAutoNum type="arabicPeriod"/>
            </a:pPr>
            <a:r>
              <a:rPr lang="en-GB" dirty="0"/>
              <a:t>Co-creation of scientific </a:t>
            </a:r>
            <a:r>
              <a:rPr lang="en-GB" dirty="0" smtClean="0"/>
              <a:t>knowledge</a:t>
            </a:r>
            <a:endParaRPr lang="es-A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80497"/>
            <a:ext cx="2736304" cy="159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320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473352"/>
          </a:xfrm>
        </p:spPr>
        <p:txBody>
          <a:bodyPr>
            <a:normAutofit fontScale="90000"/>
          </a:bodyPr>
          <a:lstStyle/>
          <a:p>
            <a:r>
              <a:rPr lang="es-AR" sz="3600" dirty="0" smtClean="0"/>
              <a:t>1. CN: </a:t>
            </a:r>
            <a:r>
              <a:rPr lang="en-GB" sz="3600" dirty="0"/>
              <a:t>the first widespread attempt to develop networked ICT for </a:t>
            </a:r>
            <a:r>
              <a:rPr lang="en-GB" sz="3600" dirty="0" smtClean="0"/>
              <a:t>community </a:t>
            </a:r>
            <a:r>
              <a:rPr lang="en-GB" sz="3600" dirty="0"/>
              <a:t>affairs</a:t>
            </a:r>
            <a:r>
              <a:rPr lang="en-GB" sz="4800" dirty="0"/>
              <a:t/>
            </a:r>
            <a:br>
              <a:rPr lang="en-GB" sz="4800" dirty="0"/>
            </a:br>
            <a:endParaRPr lang="es-AR" dirty="0"/>
          </a:p>
        </p:txBody>
      </p:sp>
      <p:sp>
        <p:nvSpPr>
          <p:cNvPr id="3" name="2 Marcador de contenido"/>
          <p:cNvSpPr>
            <a:spLocks noGrp="1"/>
          </p:cNvSpPr>
          <p:nvPr>
            <p:ph idx="1"/>
          </p:nvPr>
        </p:nvSpPr>
        <p:spPr>
          <a:xfrm>
            <a:off x="457200" y="1556793"/>
            <a:ext cx="8229600" cy="4844008"/>
          </a:xfrm>
        </p:spPr>
        <p:txBody>
          <a:bodyPr>
            <a:noAutofit/>
          </a:bodyPr>
          <a:lstStyle/>
          <a:p>
            <a:r>
              <a:rPr lang="en-US" sz="2800" dirty="0" smtClean="0"/>
              <a:t>C</a:t>
            </a:r>
            <a:r>
              <a:rPr lang="en-GB" sz="2800" dirty="0" err="1" smtClean="0"/>
              <a:t>ommunity</a:t>
            </a:r>
            <a:r>
              <a:rPr lang="en-GB" sz="2800" dirty="0" smtClean="0"/>
              <a:t> </a:t>
            </a:r>
            <a:r>
              <a:rPr lang="en-GB" sz="2800" dirty="0"/>
              <a:t>computer </a:t>
            </a:r>
            <a:r>
              <a:rPr lang="en-GB" sz="2800" dirty="0" smtClean="0"/>
              <a:t>networks thrived </a:t>
            </a:r>
            <a:r>
              <a:rPr lang="en-GB" sz="2800" dirty="0"/>
              <a:t>around the world in the </a:t>
            </a:r>
            <a:r>
              <a:rPr lang="en-GB" sz="2800" dirty="0" smtClean="0"/>
              <a:t>1990s </a:t>
            </a:r>
          </a:p>
          <a:p>
            <a:r>
              <a:rPr lang="en-GB" sz="2800" dirty="0" smtClean="0"/>
              <a:t>They </a:t>
            </a:r>
            <a:r>
              <a:rPr lang="en-GB" sz="2800" dirty="0"/>
              <a:t>served a diversity of </a:t>
            </a:r>
            <a:r>
              <a:rPr lang="en-GB" sz="2800" dirty="0" smtClean="0"/>
              <a:t>purposes: m</a:t>
            </a:r>
            <a:r>
              <a:rPr lang="en-US" sz="2800" dirty="0" err="1" smtClean="0"/>
              <a:t>aking</a:t>
            </a:r>
            <a:r>
              <a:rPr lang="en-US" sz="2800" dirty="0" smtClean="0"/>
              <a:t> </a:t>
            </a:r>
            <a:r>
              <a:rPr lang="en-US" sz="2800" dirty="0"/>
              <a:t>the Internet </a:t>
            </a:r>
            <a:r>
              <a:rPr lang="en-US" sz="2800" dirty="0" smtClean="0"/>
              <a:t>accessible </a:t>
            </a:r>
            <a:r>
              <a:rPr lang="en-US" sz="2800" dirty="0"/>
              <a:t>to communities,</a:t>
            </a:r>
            <a:r>
              <a:rPr lang="en-GB" sz="2800" dirty="0"/>
              <a:t> </a:t>
            </a:r>
            <a:r>
              <a:rPr lang="en-GB" sz="2800" dirty="0" smtClean="0"/>
              <a:t>developing </a:t>
            </a:r>
            <a:r>
              <a:rPr lang="en-GB" sz="2800" dirty="0"/>
              <a:t>economic opportunities in disadvantaged communities, </a:t>
            </a:r>
            <a:r>
              <a:rPr lang="en-US" sz="2800" dirty="0" smtClean="0"/>
              <a:t>empowering </a:t>
            </a:r>
            <a:r>
              <a:rPr lang="en-US" sz="2800" dirty="0"/>
              <a:t>communities in order to play an active role in local </a:t>
            </a:r>
            <a:r>
              <a:rPr lang="en-US" sz="2800" dirty="0" smtClean="0"/>
              <a:t>and global </a:t>
            </a:r>
            <a:r>
              <a:rPr lang="en-US" sz="2800" dirty="0"/>
              <a:t>political </a:t>
            </a:r>
            <a:r>
              <a:rPr lang="en-US" sz="2800" dirty="0" smtClean="0"/>
              <a:t>agendas …</a:t>
            </a:r>
            <a:endParaRPr lang="en-US" sz="2800" dirty="0" smtClean="0"/>
          </a:p>
          <a:p>
            <a:r>
              <a:rPr lang="en-GB" sz="2800" dirty="0" smtClean="0"/>
              <a:t>They provided empirical concreteness to the concept of civic intelligence</a:t>
            </a:r>
            <a:endParaRPr lang="es-AR" sz="2800" dirty="0"/>
          </a:p>
        </p:txBody>
      </p:sp>
    </p:spTree>
    <p:extLst>
      <p:ext uri="{BB962C8B-B14F-4D97-AF65-F5344CB8AC3E}">
        <p14:creationId xmlns:p14="http://schemas.microsoft.com/office/powerpoint/2010/main" val="226407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b="0" dirty="0"/>
              <a:t>The Global Community Network Partnership (GCNP</a:t>
            </a:r>
            <a:r>
              <a:rPr lang="en-GB" b="0" dirty="0" smtClean="0"/>
              <a:t>). 1998 - 2003</a:t>
            </a:r>
            <a:endParaRPr lang="es-AR" b="0" dirty="0"/>
          </a:p>
        </p:txBody>
      </p:sp>
      <p:sp>
        <p:nvSpPr>
          <p:cNvPr id="3" name="2 Marcador de contenido"/>
          <p:cNvSpPr>
            <a:spLocks noGrp="1"/>
          </p:cNvSpPr>
          <p:nvPr>
            <p:ph idx="1"/>
          </p:nvPr>
        </p:nvSpPr>
        <p:spPr>
          <a:xfrm>
            <a:off x="179512" y="1775191"/>
            <a:ext cx="8136904" cy="4894169"/>
          </a:xfrm>
        </p:spPr>
        <p:txBody>
          <a:bodyPr>
            <a:normAutofit/>
          </a:bodyPr>
          <a:lstStyle/>
          <a:p>
            <a:r>
              <a:rPr lang="en-GB" sz="2800" dirty="0" err="1" smtClean="0"/>
              <a:t>BCNet</a:t>
            </a:r>
            <a:r>
              <a:rPr lang="en-GB" sz="2800" dirty="0"/>
              <a:t>, the Barcelona Community Network, promoted the </a:t>
            </a:r>
            <a:r>
              <a:rPr lang="en-GB" sz="2800" dirty="0" smtClean="0"/>
              <a:t>GCNP in 1998</a:t>
            </a:r>
          </a:p>
          <a:p>
            <a:r>
              <a:rPr lang="en-GB" sz="2800" dirty="0" smtClean="0"/>
              <a:t>Primary </a:t>
            </a:r>
            <a:r>
              <a:rPr lang="en-GB" sz="2800" dirty="0" smtClean="0"/>
              <a:t>purpose: to </a:t>
            </a:r>
            <a:r>
              <a:rPr lang="en-GB" sz="2800" dirty="0"/>
              <a:t>learn and to share the ICT-enabled and online practices that contribute to the formation and on-going health of </a:t>
            </a:r>
            <a:r>
              <a:rPr lang="en-GB" sz="2800" dirty="0" smtClean="0"/>
              <a:t>communities</a:t>
            </a:r>
          </a:p>
          <a:p>
            <a:r>
              <a:rPr lang="en-GB" sz="2800" dirty="0" smtClean="0"/>
              <a:t>Vital </a:t>
            </a:r>
            <a:r>
              <a:rPr lang="en-GB" sz="2800" dirty="0"/>
              <a:t>commitment to the uses of ICTs for social </a:t>
            </a:r>
            <a:r>
              <a:rPr lang="en-GB" sz="2800" dirty="0" smtClean="0"/>
              <a:t>change</a:t>
            </a:r>
          </a:p>
          <a:p>
            <a:r>
              <a:rPr lang="en-GB" sz="2800" dirty="0" smtClean="0"/>
              <a:t>“</a:t>
            </a:r>
            <a:r>
              <a:rPr lang="en-GB" sz="2800" dirty="0"/>
              <a:t>Internet-based” or community online view of socio-economic </a:t>
            </a:r>
            <a:r>
              <a:rPr lang="en-GB" sz="2800" dirty="0" smtClean="0"/>
              <a:t>development</a:t>
            </a:r>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229200"/>
            <a:ext cx="18843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834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A </a:t>
            </a:r>
            <a:r>
              <a:rPr lang="es-AR" dirty="0" err="1" smtClean="0"/>
              <a:t>brief</a:t>
            </a:r>
            <a:r>
              <a:rPr lang="es-AR" dirty="0" smtClean="0"/>
              <a:t> </a:t>
            </a:r>
            <a:r>
              <a:rPr lang="es-AR" dirty="0" err="1" smtClean="0"/>
              <a:t>but</a:t>
            </a:r>
            <a:r>
              <a:rPr lang="es-AR" dirty="0" smtClean="0"/>
              <a:t> </a:t>
            </a:r>
            <a:r>
              <a:rPr lang="es-AR" dirty="0" err="1" smtClean="0"/>
              <a:t>fruitful</a:t>
            </a:r>
            <a:r>
              <a:rPr lang="es-AR" dirty="0" smtClean="0"/>
              <a:t> </a:t>
            </a:r>
            <a:r>
              <a:rPr lang="es-AR" dirty="0" err="1" smtClean="0"/>
              <a:t>life</a:t>
            </a:r>
            <a:endParaRPr lang="es-AR" dirty="0"/>
          </a:p>
        </p:txBody>
      </p:sp>
      <p:sp>
        <p:nvSpPr>
          <p:cNvPr id="3" name="2 Marcador de contenido"/>
          <p:cNvSpPr>
            <a:spLocks noGrp="1"/>
          </p:cNvSpPr>
          <p:nvPr>
            <p:ph idx="1"/>
          </p:nvPr>
        </p:nvSpPr>
        <p:spPr>
          <a:xfrm>
            <a:off x="179512" y="1775191"/>
            <a:ext cx="8507288" cy="4966177"/>
          </a:xfrm>
        </p:spPr>
        <p:txBody>
          <a:bodyPr>
            <a:normAutofit fontScale="85000" lnSpcReduction="20000"/>
          </a:bodyPr>
          <a:lstStyle/>
          <a:p>
            <a:r>
              <a:rPr lang="en-US" sz="3600" dirty="0"/>
              <a:t>GCNP </a:t>
            </a:r>
            <a:r>
              <a:rPr lang="en-US" sz="3600" dirty="0" smtClean="0"/>
              <a:t>promoted </a:t>
            </a:r>
            <a:r>
              <a:rPr lang="en-US" sz="3600" dirty="0"/>
              <a:t>the development of </a:t>
            </a:r>
            <a:r>
              <a:rPr lang="en-US" sz="3600" dirty="0" smtClean="0"/>
              <a:t>ICT</a:t>
            </a:r>
            <a:r>
              <a:rPr lang="en-GB" sz="3600" dirty="0" smtClean="0"/>
              <a:t>, </a:t>
            </a:r>
            <a:r>
              <a:rPr lang="en-GB" sz="3600" dirty="0"/>
              <a:t>organization and content: new media, new schools, and new democratic participation </a:t>
            </a:r>
            <a:r>
              <a:rPr lang="en-GB" sz="3600" dirty="0" smtClean="0"/>
              <a:t>schemes</a:t>
            </a:r>
          </a:p>
          <a:p>
            <a:r>
              <a:rPr lang="en-US" sz="3600" dirty="0" smtClean="0"/>
              <a:t>GCNP </a:t>
            </a:r>
            <a:r>
              <a:rPr lang="en-US" sz="3600" dirty="0"/>
              <a:t>succeeded </a:t>
            </a:r>
            <a:r>
              <a:rPr lang="en-US" sz="3600" dirty="0" smtClean="0"/>
              <a:t>in:</a:t>
            </a:r>
          </a:p>
          <a:p>
            <a:pPr lvl="1"/>
            <a:r>
              <a:rPr lang="en-US" dirty="0" smtClean="0"/>
              <a:t>Putting </a:t>
            </a:r>
            <a:r>
              <a:rPr lang="en-GB" dirty="0"/>
              <a:t>in place the best experiences on CN </a:t>
            </a:r>
            <a:r>
              <a:rPr lang="en-GB" dirty="0" smtClean="0"/>
              <a:t>worldwide</a:t>
            </a:r>
          </a:p>
          <a:p>
            <a:pPr lvl="1"/>
            <a:r>
              <a:rPr lang="en-GB" dirty="0" smtClean="0"/>
              <a:t>Networking </a:t>
            </a:r>
            <a:r>
              <a:rPr lang="en-GB" dirty="0"/>
              <a:t>CN </a:t>
            </a:r>
            <a:r>
              <a:rPr lang="en-GB" dirty="0" smtClean="0"/>
              <a:t>leaders</a:t>
            </a:r>
          </a:p>
          <a:p>
            <a:pPr lvl="1"/>
            <a:r>
              <a:rPr lang="en-GB" dirty="0" smtClean="0"/>
              <a:t>Providing </a:t>
            </a:r>
            <a:r>
              <a:rPr lang="en-GB" dirty="0"/>
              <a:t>periodical international visibility to the </a:t>
            </a:r>
            <a:r>
              <a:rPr lang="en-GB" dirty="0" smtClean="0"/>
              <a:t>movement</a:t>
            </a:r>
          </a:p>
          <a:p>
            <a:pPr lvl="1"/>
            <a:r>
              <a:rPr lang="en-GB" dirty="0" smtClean="0"/>
              <a:t>Promoting </a:t>
            </a:r>
            <a:r>
              <a:rPr lang="en-GB" dirty="0"/>
              <a:t>local, regional, and national CN </a:t>
            </a:r>
            <a:r>
              <a:rPr lang="en-GB" dirty="0" smtClean="0"/>
              <a:t>organizations</a:t>
            </a:r>
          </a:p>
          <a:p>
            <a:pPr lvl="1"/>
            <a:r>
              <a:rPr lang="en-US" dirty="0" smtClean="0"/>
              <a:t>Reach </a:t>
            </a:r>
            <a:r>
              <a:rPr lang="en-US" dirty="0"/>
              <a:t>significant social actors in nearly 30 </a:t>
            </a:r>
            <a:r>
              <a:rPr lang="en-US" dirty="0" smtClean="0"/>
              <a:t>countries</a:t>
            </a:r>
          </a:p>
          <a:p>
            <a:pPr lvl="1"/>
            <a:r>
              <a:rPr lang="en-US" dirty="0" smtClean="0"/>
              <a:t>Place </a:t>
            </a:r>
            <a:r>
              <a:rPr lang="en-US" dirty="0"/>
              <a:t>the concept of community empowerment though the Internet in national and international agendas</a:t>
            </a:r>
            <a:endParaRPr lang="es-AR" dirty="0"/>
          </a:p>
          <a:p>
            <a:endParaRPr lang="es-AR" dirty="0"/>
          </a:p>
        </p:txBody>
      </p:sp>
    </p:spTree>
    <p:extLst>
      <p:ext uri="{BB962C8B-B14F-4D97-AF65-F5344CB8AC3E}">
        <p14:creationId xmlns:p14="http://schemas.microsoft.com/office/powerpoint/2010/main" val="222901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1224136"/>
          </a:xfrm>
        </p:spPr>
        <p:txBody>
          <a:bodyPr>
            <a:normAutofit fontScale="90000"/>
          </a:bodyPr>
          <a:lstStyle/>
          <a:p>
            <a:r>
              <a:rPr lang="en-US" sz="4400" dirty="0"/>
              <a:t>2.  </a:t>
            </a:r>
            <a:r>
              <a:rPr lang="en-GB" sz="4400" i="1" dirty="0"/>
              <a:t>Political participation through ICTs:</a:t>
            </a:r>
            <a:r>
              <a:rPr lang="en-GB" sz="4400" dirty="0"/>
              <a:t> </a:t>
            </a:r>
            <a:r>
              <a:rPr lang="en-US" sz="4400" i="1" dirty="0"/>
              <a:t>Citizen Assemblies in </a:t>
            </a:r>
            <a:r>
              <a:rPr lang="en-US" sz="4400" i="1" dirty="0" smtClean="0"/>
              <a:t>Argentina</a:t>
            </a:r>
            <a:r>
              <a:rPr lang="es-AR" dirty="0"/>
              <a:t/>
            </a:r>
            <a:br>
              <a:rPr lang="es-AR" dirty="0"/>
            </a:br>
            <a:endParaRPr lang="es-AR" dirty="0"/>
          </a:p>
        </p:txBody>
      </p:sp>
      <p:sp>
        <p:nvSpPr>
          <p:cNvPr id="3" name="2 Marcador de contenido"/>
          <p:cNvSpPr>
            <a:spLocks noGrp="1"/>
          </p:cNvSpPr>
          <p:nvPr>
            <p:ph idx="1"/>
          </p:nvPr>
        </p:nvSpPr>
        <p:spPr/>
        <p:txBody>
          <a:bodyPr>
            <a:normAutofit fontScale="85000" lnSpcReduction="20000"/>
          </a:bodyPr>
          <a:lstStyle/>
          <a:p>
            <a:r>
              <a:rPr lang="en-US" dirty="0" smtClean="0"/>
              <a:t>December 2001: A financial </a:t>
            </a:r>
            <a:r>
              <a:rPr lang="en-US" dirty="0"/>
              <a:t>crash </a:t>
            </a:r>
            <a:r>
              <a:rPr lang="en-US" dirty="0" smtClean="0"/>
              <a:t>destroyed </a:t>
            </a:r>
            <a:r>
              <a:rPr lang="en-US" dirty="0"/>
              <a:t>Argentina´s financial </a:t>
            </a:r>
            <a:r>
              <a:rPr lang="en-US" dirty="0" smtClean="0"/>
              <a:t>system</a:t>
            </a:r>
          </a:p>
          <a:p>
            <a:r>
              <a:rPr lang="en-US" dirty="0"/>
              <a:t>December 19</a:t>
            </a:r>
            <a:r>
              <a:rPr lang="en-US" baseline="30000" dirty="0"/>
              <a:t>th</a:t>
            </a:r>
            <a:r>
              <a:rPr lang="en-US" dirty="0"/>
              <a:t>: the President declared a State of </a:t>
            </a:r>
            <a:r>
              <a:rPr lang="en-US" dirty="0" smtClean="0"/>
              <a:t>Siege</a:t>
            </a:r>
          </a:p>
          <a:p>
            <a:r>
              <a:rPr lang="en-US" dirty="0" smtClean="0"/>
              <a:t>Thousands </a:t>
            </a:r>
            <a:r>
              <a:rPr lang="en-US" dirty="0"/>
              <a:t>of indignant citizens filled the streets clattering their pots and pans in one of the first “</a:t>
            </a:r>
            <a:r>
              <a:rPr lang="en-US" dirty="0" err="1"/>
              <a:t>cacerolazos</a:t>
            </a:r>
            <a:r>
              <a:rPr lang="en-US" dirty="0" smtClean="0"/>
              <a:t>”</a:t>
            </a:r>
          </a:p>
          <a:p>
            <a:r>
              <a:rPr lang="en-US" dirty="0" smtClean="0"/>
              <a:t>It </a:t>
            </a:r>
            <a:r>
              <a:rPr lang="en-US" dirty="0"/>
              <a:t>was the first of many citizens’ public manifestations.</a:t>
            </a:r>
            <a:endParaRPr lang="en-US" dirty="0" smtClean="0"/>
          </a:p>
          <a:p>
            <a:r>
              <a:rPr lang="en-US" dirty="0" smtClean="0"/>
              <a:t>A powerful </a:t>
            </a:r>
            <a:r>
              <a:rPr lang="en-US" dirty="0"/>
              <a:t>social explosion that caused the abdication of four successive Presidents in a single </a:t>
            </a:r>
            <a:r>
              <a:rPr lang="en-US" dirty="0" smtClean="0"/>
              <a:t>week</a:t>
            </a:r>
          </a:p>
          <a:p>
            <a:r>
              <a:rPr lang="en-US" dirty="0" smtClean="0"/>
              <a:t>A new </a:t>
            </a:r>
            <a:r>
              <a:rPr lang="en-US" dirty="0"/>
              <a:t>outburst of citizen </a:t>
            </a:r>
            <a:r>
              <a:rPr lang="en-US" dirty="0" smtClean="0"/>
              <a:t>information powered by ICTs</a:t>
            </a:r>
          </a:p>
          <a:p>
            <a:endParaRPr lang="es-AR" dirty="0"/>
          </a:p>
        </p:txBody>
      </p:sp>
    </p:spTree>
    <p:extLst>
      <p:ext uri="{BB962C8B-B14F-4D97-AF65-F5344CB8AC3E}">
        <p14:creationId xmlns:p14="http://schemas.microsoft.com/office/powerpoint/2010/main" val="104155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From</a:t>
            </a:r>
            <a:r>
              <a:rPr lang="es-AR" dirty="0" smtClean="0"/>
              <a:t> </a:t>
            </a:r>
            <a:r>
              <a:rPr lang="es-AR" dirty="0" err="1" smtClean="0"/>
              <a:t>cyberspace</a:t>
            </a:r>
            <a:r>
              <a:rPr lang="es-AR" dirty="0" smtClean="0"/>
              <a:t> </a:t>
            </a:r>
            <a:r>
              <a:rPr lang="es-AR" dirty="0" err="1" smtClean="0"/>
              <a:t>to</a:t>
            </a:r>
            <a:r>
              <a:rPr lang="es-AR" dirty="0" smtClean="0"/>
              <a:t> </a:t>
            </a:r>
            <a:r>
              <a:rPr lang="es-AR" dirty="0" err="1" smtClean="0"/>
              <a:t>the</a:t>
            </a:r>
            <a:r>
              <a:rPr lang="es-AR" dirty="0" smtClean="0"/>
              <a:t> </a:t>
            </a:r>
            <a:r>
              <a:rPr lang="es-AR" dirty="0" err="1" smtClean="0"/>
              <a:t>streets</a:t>
            </a:r>
            <a:endParaRPr lang="es-AR" dirty="0"/>
          </a:p>
        </p:txBody>
      </p:sp>
      <p:sp>
        <p:nvSpPr>
          <p:cNvPr id="3" name="2 Marcador de contenido"/>
          <p:cNvSpPr>
            <a:spLocks noGrp="1"/>
          </p:cNvSpPr>
          <p:nvPr>
            <p:ph idx="1"/>
          </p:nvPr>
        </p:nvSpPr>
        <p:spPr/>
        <p:txBody>
          <a:bodyPr/>
          <a:lstStyle/>
          <a:p>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5911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3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76672"/>
            <a:ext cx="8784976" cy="1152128"/>
          </a:xfrm>
        </p:spPr>
        <p:txBody>
          <a:bodyPr>
            <a:normAutofit fontScale="90000"/>
          </a:bodyPr>
          <a:lstStyle/>
          <a:p>
            <a:r>
              <a:rPr lang="en-US" sz="3600" dirty="0"/>
              <a:t>First organized by telephone or hearsay, </a:t>
            </a:r>
            <a:r>
              <a:rPr lang="en-US" sz="3600" dirty="0" smtClean="0"/>
              <a:t>demonstrations </a:t>
            </a:r>
            <a:r>
              <a:rPr lang="en-US" sz="3600" dirty="0"/>
              <a:t>were </a:t>
            </a:r>
            <a:r>
              <a:rPr lang="en-US" sz="3600" dirty="0" smtClean="0"/>
              <a:t>orchestrated </a:t>
            </a:r>
            <a:r>
              <a:rPr lang="en-US" sz="3600" dirty="0"/>
              <a:t>via the Internet</a:t>
            </a:r>
            <a:r>
              <a:rPr lang="en-US" dirty="0"/>
              <a:t/>
            </a:r>
            <a:br>
              <a:rPr lang="en-US" dirty="0"/>
            </a:br>
            <a:endParaRPr lang="es-AR" dirty="0"/>
          </a:p>
        </p:txBody>
      </p:sp>
      <p:sp>
        <p:nvSpPr>
          <p:cNvPr id="3" name="2 Marcador de contenido"/>
          <p:cNvSpPr>
            <a:spLocks noGrp="1"/>
          </p:cNvSpPr>
          <p:nvPr>
            <p:ph idx="1"/>
          </p:nvPr>
        </p:nvSpPr>
        <p:spPr>
          <a:xfrm>
            <a:off x="457200" y="1775191"/>
            <a:ext cx="8229600" cy="4894169"/>
          </a:xfrm>
        </p:spPr>
        <p:txBody>
          <a:bodyPr>
            <a:normAutofit fontScale="70000" lnSpcReduction="20000"/>
          </a:bodyPr>
          <a:lstStyle/>
          <a:p>
            <a:r>
              <a:rPr lang="en-US" sz="3400" dirty="0" smtClean="0"/>
              <a:t>Neighbors </a:t>
            </a:r>
            <a:r>
              <a:rPr lang="en-US" sz="3400" dirty="0"/>
              <a:t>in Buenos Aires and in the largest cities began to assemble in street corners, cafés or neighborhood </a:t>
            </a:r>
            <a:r>
              <a:rPr lang="en-US" sz="3400" dirty="0" smtClean="0"/>
              <a:t>clubs</a:t>
            </a:r>
          </a:p>
          <a:p>
            <a:r>
              <a:rPr lang="en-US" sz="3400" dirty="0" smtClean="0"/>
              <a:t>They </a:t>
            </a:r>
            <a:r>
              <a:rPr lang="en-US" sz="3400" dirty="0"/>
              <a:t>met several evenings a week to discuss “proposals for a new </a:t>
            </a:r>
            <a:r>
              <a:rPr lang="en-US" sz="3400" dirty="0" smtClean="0"/>
              <a:t>Argentina” </a:t>
            </a:r>
          </a:p>
          <a:p>
            <a:r>
              <a:rPr lang="en-US" sz="3400" dirty="0" smtClean="0"/>
              <a:t>They </a:t>
            </a:r>
            <a:r>
              <a:rPr lang="en-US" sz="3400" dirty="0"/>
              <a:t>started electronic forums to continue their debates and inform those not at the </a:t>
            </a:r>
            <a:r>
              <a:rPr lang="en-US" sz="3400" dirty="0" smtClean="0"/>
              <a:t>meetings</a:t>
            </a:r>
          </a:p>
          <a:p>
            <a:r>
              <a:rPr lang="en-US" sz="3400" dirty="0" smtClean="0"/>
              <a:t>They </a:t>
            </a:r>
            <a:r>
              <a:rPr lang="en-US" sz="3400" dirty="0"/>
              <a:t>designed websites to spread word of their actions and proposed </a:t>
            </a:r>
            <a:r>
              <a:rPr lang="en-US" sz="3400" dirty="0" smtClean="0"/>
              <a:t>projects</a:t>
            </a:r>
            <a:endParaRPr lang="es-AR" sz="3400" dirty="0"/>
          </a:p>
          <a:p>
            <a:r>
              <a:rPr lang="en-US" sz="3400" dirty="0"/>
              <a:t>Gradually, different neighborhood assemblies – </a:t>
            </a:r>
            <a:r>
              <a:rPr lang="en-US" sz="3400" dirty="0" smtClean="0"/>
              <a:t>112 in Buenos Aires City and  105 in Greater Buenos Aires </a:t>
            </a:r>
            <a:r>
              <a:rPr lang="en-US" sz="3400" dirty="0"/>
              <a:t>– were communicating among </a:t>
            </a:r>
            <a:r>
              <a:rPr lang="en-US" sz="3400" dirty="0" smtClean="0"/>
              <a:t>themselves</a:t>
            </a:r>
          </a:p>
          <a:p>
            <a:r>
              <a:rPr lang="en-US" sz="3400" dirty="0" smtClean="0"/>
              <a:t>In </a:t>
            </a:r>
            <a:r>
              <a:rPr lang="en-US" sz="3400" dirty="0"/>
              <a:t>two weeks, inter-neighborhood Sunday meetings were formed, whose actions and decisions were reported through its websites and electronic </a:t>
            </a:r>
            <a:r>
              <a:rPr lang="en-US" sz="3400" dirty="0" smtClean="0"/>
              <a:t>newsletters</a:t>
            </a:r>
          </a:p>
          <a:p>
            <a:endParaRPr lang="es-AR" dirty="0"/>
          </a:p>
        </p:txBody>
      </p:sp>
    </p:spTree>
    <p:extLst>
      <p:ext uri="{BB962C8B-B14F-4D97-AF65-F5344CB8AC3E}">
        <p14:creationId xmlns:p14="http://schemas.microsoft.com/office/powerpoint/2010/main" val="2522670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1390</TotalTime>
  <Words>1278</Words>
  <Application>Microsoft Office PowerPoint</Application>
  <PresentationFormat>Presentación en pantalla (4:3)</PresentationFormat>
  <Paragraphs>101</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Módulo</vt:lpstr>
      <vt:lpstr> From Cultural Consumers to Cultural Prosumers: Co-creation of Cultural Changes in Information Society   Dr. Susana Finquelievich    National Council for Scientific and Technological Research – CONICET, Argentina </vt:lpstr>
      <vt:lpstr>From ICT use to the co-creation of scientific knowledge</vt:lpstr>
      <vt:lpstr>Four case studies: </vt:lpstr>
      <vt:lpstr>1. CN: the first widespread attempt to develop networked ICT for community affairs </vt:lpstr>
      <vt:lpstr>The Global Community Network Partnership (GCNP). 1998 - 2003</vt:lpstr>
      <vt:lpstr>A brief but fruitful life</vt:lpstr>
      <vt:lpstr>2.  Political participation through ICTs: Citizen Assemblies in Argentina </vt:lpstr>
      <vt:lpstr>From cyberspace to the streets</vt:lpstr>
      <vt:lpstr>First organized by telephone or hearsay, demonstrations were orchestrated via the Internet </vt:lpstr>
      <vt:lpstr>The anti-globalization model</vt:lpstr>
      <vt:lpstr>A collective MIL experience</vt:lpstr>
      <vt:lpstr>3.  Co-creation of innovation: Living Labs </vt:lpstr>
      <vt:lpstr>An internationally growing movement</vt:lpstr>
      <vt:lpstr>4. Co-creation of scientific knowledge: e-Citizen Science </vt:lpstr>
      <vt:lpstr>Science prosumers</vt:lpstr>
      <vt:lpstr>E-Science in the WSIS</vt:lpstr>
      <vt:lpstr>A process of cultural change may be detected from the late 1990s onwards</vt:lpstr>
      <vt:lpstr>From ICTs appropriation to the production of scientific knowledge</vt:lpstr>
      <vt:lpstr>Significant common traits</vt:lpstr>
      <vt:lpstr>Proposals for WSIS</vt:lpstr>
      <vt:lpstr>The 2015 horizon </vt:lpstr>
      <vt:lpstr>Thank you!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Cultural Consumers to Cultural Prosumers:  Citizen Co-creation of Cultural Changes in Information Society.   Dr. Susana Finquelievich   National Council for Scientific and Technological Research – CONICET, Argentina</dc:title>
  <dc:creator>Usuario</dc:creator>
  <cp:lastModifiedBy>susana</cp:lastModifiedBy>
  <cp:revision>64</cp:revision>
  <dcterms:created xsi:type="dcterms:W3CDTF">2013-08-14T21:03:19Z</dcterms:created>
  <dcterms:modified xsi:type="dcterms:W3CDTF">2013-08-24T16:24:57Z</dcterms:modified>
</cp:coreProperties>
</file>