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71" r:id="rId4"/>
    <p:sldId id="263" r:id="rId5"/>
    <p:sldId id="260" r:id="rId6"/>
    <p:sldId id="264" r:id="rId7"/>
    <p:sldId id="265" r:id="rId8"/>
    <p:sldId id="270" r:id="rId9"/>
    <p:sldId id="272" r:id="rId10"/>
    <p:sldId id="266" r:id="rId11"/>
    <p:sldId id="268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E951-E5A1-43EB-BEA8-73AB96AC5591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013C-BF08-4F9D-BE86-7B1CB046D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013C-BF08-4F9D-BE86-7B1CB046D5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5628-1FFB-4F59-9E37-725B90A8256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AFD5-6282-4478-9081-02EDA8DF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rograf.ru/" TargetMode="External"/><Relationship Id="rId2" Type="http://schemas.openxmlformats.org/officeDocument/2006/relationships/hyperlink" Target="mailto:fgupniir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ppzi@tsu.tula.ru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72000" y="1214422"/>
            <a:ext cx="4572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214422"/>
            <a:ext cx="4572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00034" y="3429000"/>
            <a:ext cx="828040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>
              <a:defRPr/>
            </a:pPr>
            <a:endParaRPr lang="ru-RU" sz="2000" b="1" dirty="0" smtClean="0"/>
          </a:p>
          <a:p>
            <a:pPr algn="ctr">
              <a:defRPr/>
            </a:pPr>
            <a:r>
              <a:rPr lang="ru-RU" sz="2000" b="1" dirty="0" smtClean="0"/>
              <a:t>Опыт взаимодействия ФГУП «Научно-исследовательский институт репрографии» и Тульского государственного университета  по подготовке кадров  в области долговременного сохранения электронной  информации в России</a:t>
            </a:r>
          </a:p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3214710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ФЕДЕРАЛЬНОЕ ГОСУДАРСТВЕННОЕ </a:t>
            </a:r>
            <a:endPara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УНИТАРНОЕ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ПРЕДПРИЯТИЕ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НАУЧНО-ИССЛЕДОВАТЕЛЬСКИЙ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ИНСТИТУТ РЕПРОГРАФИИ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(ФГУП «НИИР»)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8429684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Евсеев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Евгений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Евгеньевич,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директор ФГУП «НИИР» , к.т.н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1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428736"/>
            <a:ext cx="141633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128605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643438" y="1643050"/>
            <a:ext cx="264320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ТУЛЬСКИЙ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ГОСУДАРСТВЕННЫЙ УНИВЕРСИТЕТ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(ТулГУ) 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26" y="0"/>
            <a:ext cx="1643074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71636" cy="8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714480" y="0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Вторая всероссийская научно-практическая конференция «Сохранение электронной информации в России»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642939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Москва-2013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3929090" cy="296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4286256"/>
            <a:ext cx="8286808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перспективе с привлечением ведущих сотрудников кафедры ТПП и ЗИ планируется создание на базе ФГУП «НИИР» Центра повышения квалификации специалистов системы ЕР СФД по отдельным узкоспециализированным направлениям производства и содержания страхового фонда, относящимся к сведениям ограниченного  распространения. Это позволит дополнить общие теоретические и практические знания специалистов получением более углубленных навыков, касающихся специфики работы в системе ЕР СФД.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10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Перспективы создания Центра повышения квалификации специалистов ЕР СФД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14290"/>
            <a:ext cx="8143932" cy="4929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71472" y="5357826"/>
            <a:ext cx="8208963" cy="9239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500937" cy="5857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ФЕДЕРАЛЬНОЕ ГОСУДАРСТВЕННОЕ УНИТАРНОЕ ПРЕДПРИЯТИЕ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«НАУЧНО-ИССЛЕДОВАТЕЛЬСКИЙ ИНСТИТУТ РЕПРОГРАФИИ»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500042"/>
            <a:ext cx="6192838" cy="5857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ПРОМЫШЛЕННОСТИ И ТОРГОВЛИ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3214686"/>
            <a:ext cx="7319985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ФГУП «НИИР»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300008</a:t>
            </a:r>
            <a:r>
              <a:rPr lang="ru-RU" dirty="0">
                <a:latin typeface="Arial" pitchFamily="34" charset="0"/>
                <a:cs typeface="Arial" pitchFamily="34" charset="0"/>
              </a:rPr>
              <a:t>, Россия, г. Тула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Красноармейский пр-т, д.48, корп.2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Тел</a:t>
            </a:r>
            <a:r>
              <a:rPr lang="ru-RU" dirty="0">
                <a:latin typeface="Arial" pitchFamily="34" charset="0"/>
                <a:cs typeface="Arial" pitchFamily="34" charset="0"/>
              </a:rPr>
              <a:t>.  (4872)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56-74-22; Факс </a:t>
            </a:r>
            <a:r>
              <a:rPr lang="ru-RU" dirty="0">
                <a:latin typeface="Arial" pitchFamily="34" charset="0"/>
                <a:cs typeface="Arial" pitchFamily="34" charset="0"/>
              </a:rPr>
              <a:t>(4872) 56-73-25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fgupniir@yandex.ru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www.reprograf.ru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11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928802"/>
            <a:ext cx="128605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857232"/>
            <a:ext cx="8858312" cy="5572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5786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Федеральные и региональные программы по развитию перевода информации в электронный вид</a:t>
            </a:r>
            <a:endParaRPr lang="ru-RU" dirty="0"/>
          </a:p>
        </p:txBody>
      </p:sp>
      <p:pic>
        <p:nvPicPr>
          <p:cNvPr id="4" name="Рисунок 80" descr="122667019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1857387" cy="140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8992" y="1428736"/>
            <a:ext cx="5286412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Федеральная целевая программа «Электронная  </a:t>
            </a:r>
          </a:p>
          <a:p>
            <a:r>
              <a:rPr lang="ru-RU" dirty="0" smtClean="0"/>
              <a:t>    Россия» 2002-2010 г.</a:t>
            </a:r>
          </a:p>
          <a:p>
            <a:pPr>
              <a:buFontTx/>
              <a:buChar char="-"/>
            </a:pPr>
            <a:r>
              <a:rPr lang="ru-RU" dirty="0" smtClean="0"/>
              <a:t>  Федеральная целевая программа «Развитие </a:t>
            </a:r>
          </a:p>
          <a:p>
            <a:r>
              <a:rPr lang="ru-RU" dirty="0" smtClean="0"/>
              <a:t>    информатизации в России на период до 2010 </a:t>
            </a:r>
          </a:p>
          <a:p>
            <a:r>
              <a:rPr lang="ru-RU" dirty="0" smtClean="0"/>
              <a:t>    года»</a:t>
            </a:r>
          </a:p>
          <a:p>
            <a:pPr>
              <a:buFontTx/>
              <a:buChar char="-"/>
            </a:pPr>
            <a:r>
              <a:rPr lang="ru-RU" dirty="0" smtClean="0"/>
              <a:t>  Государственная программа  «Информационное  </a:t>
            </a:r>
          </a:p>
          <a:p>
            <a:r>
              <a:rPr lang="ru-RU" dirty="0" smtClean="0"/>
              <a:t>    общество» 2011 - 2020 гг.</a:t>
            </a:r>
          </a:p>
          <a:p>
            <a:pPr>
              <a:buFontTx/>
              <a:buChar char="-"/>
            </a:pPr>
            <a:r>
              <a:rPr lang="ru-RU" dirty="0" smtClean="0"/>
              <a:t>  Федеральная целевая программа «Культура </a:t>
            </a:r>
          </a:p>
          <a:p>
            <a:r>
              <a:rPr lang="ru-RU" dirty="0" smtClean="0"/>
              <a:t>    России (2012-2018 годы)»</a:t>
            </a:r>
          </a:p>
          <a:p>
            <a:pPr>
              <a:buFontTx/>
              <a:buChar char="-"/>
            </a:pPr>
            <a:r>
              <a:rPr lang="ru-RU" dirty="0" smtClean="0"/>
              <a:t>   Программа информатизации Федерального </a:t>
            </a:r>
          </a:p>
          <a:p>
            <a:r>
              <a:rPr lang="ru-RU" dirty="0" smtClean="0"/>
              <a:t>    архивного агентства и подведомственных ему </a:t>
            </a:r>
          </a:p>
          <a:p>
            <a:r>
              <a:rPr lang="ru-RU" dirty="0" smtClean="0"/>
              <a:t>     учреждений на 2011–2020 гг.</a:t>
            </a:r>
          </a:p>
          <a:p>
            <a:r>
              <a:rPr lang="ru-RU" dirty="0" smtClean="0"/>
              <a:t> -   и так далее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7429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2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14282" y="785794"/>
            <a:ext cx="8786874" cy="5572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4650" y="2919413"/>
            <a:ext cx="3529013" cy="1428750"/>
          </a:xfrm>
          <a:prstGeom prst="roundRect">
            <a:avLst>
              <a:gd name="adj" fmla="val 588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5288" y="981075"/>
            <a:ext cx="3529012" cy="1430338"/>
          </a:xfrm>
          <a:prstGeom prst="roundRect">
            <a:avLst>
              <a:gd name="adj" fmla="val 588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TextBox 115"/>
          <p:cNvSpPr txBox="1"/>
          <p:nvPr/>
        </p:nvSpPr>
        <p:spPr bwMode="auto">
          <a:xfrm>
            <a:off x="2071688" y="1071563"/>
            <a:ext cx="1800225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Создание документов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 бумажном носителе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чертежи, письма, записки, эскизы, плакаты и пр.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(аналоговая форма)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1550" y="333375"/>
            <a:ext cx="7500938" cy="2923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Технологии долговременного  страхового сохранения различных видов документации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Рисунок 58" descr="21691_392133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3063875"/>
            <a:ext cx="15684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0" descr="615b34u-9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14425"/>
            <a:ext cx="15954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 bwMode="auto">
          <a:xfrm>
            <a:off x="5364163" y="1341438"/>
            <a:ext cx="1871662" cy="3381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Преобразование изображения на микрофильм (прямая фотосъемка)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2051050" y="2924175"/>
            <a:ext cx="1852613" cy="14319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Создание документов в электронном виде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сканирование,  работа с растровой графикой, цифровые фотографии и пр.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(цифровая растровая форма)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95288" y="4797425"/>
            <a:ext cx="3529012" cy="1428750"/>
          </a:xfrm>
          <a:prstGeom prst="roundRect">
            <a:avLst>
              <a:gd name="adj" fmla="val 588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 bwMode="auto">
          <a:xfrm>
            <a:off x="2071688" y="4786313"/>
            <a:ext cx="1800225" cy="14319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Создание документов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электронном виде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Работа с векторной графикой, векторизация, 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CAD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-системы и пр.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(цифровая векторная форма) </a:t>
            </a:r>
          </a:p>
        </p:txBody>
      </p:sp>
      <p:pic>
        <p:nvPicPr>
          <p:cNvPr id="5132" name="Рисунок 59" descr="foto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941888"/>
            <a:ext cx="15843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Прямая со стрелкой 75"/>
          <p:cNvCxnSpPr/>
          <p:nvPr/>
        </p:nvCxnSpPr>
        <p:spPr>
          <a:xfrm flipV="1">
            <a:off x="3924300" y="1700213"/>
            <a:ext cx="287338" cy="15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Рисунок 80" descr="122667019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268413"/>
            <a:ext cx="12255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Прямая со стрелкой 81"/>
          <p:cNvCxnSpPr/>
          <p:nvPr/>
        </p:nvCxnSpPr>
        <p:spPr>
          <a:xfrm>
            <a:off x="3903663" y="3640138"/>
            <a:ext cx="776287" cy="7080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3924300" y="4797425"/>
            <a:ext cx="755650" cy="7207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7" name="Рисунок 84" descr="07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688" y="4056063"/>
            <a:ext cx="7715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Рисунок 85" descr="912520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1725" y="4706938"/>
            <a:ext cx="6508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Прямая со стрелкой 93"/>
          <p:cNvCxnSpPr/>
          <p:nvPr/>
        </p:nvCxnSpPr>
        <p:spPr>
          <a:xfrm>
            <a:off x="5364163" y="1700213"/>
            <a:ext cx="1944687" cy="15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Рисунок 27" descr="5-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1268413"/>
            <a:ext cx="1368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>
            <a:off x="7308850" y="1917700"/>
            <a:ext cx="1439863" cy="2301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 pitchFamily="34" charset="0"/>
                <a:cs typeface="Arial" pitchFamily="34" charset="0"/>
              </a:rPr>
              <a:t>(аналоговая форма)</a:t>
            </a:r>
          </a:p>
        </p:txBody>
      </p:sp>
      <p:pic>
        <p:nvPicPr>
          <p:cNvPr id="5142" name="Рисунок 38" descr="5-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2038" y="3971925"/>
            <a:ext cx="1368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 bwMode="auto">
          <a:xfrm>
            <a:off x="7340600" y="4619625"/>
            <a:ext cx="1439863" cy="2301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 pitchFamily="34" charset="0"/>
                <a:cs typeface="Arial" pitchFamily="34" charset="0"/>
              </a:rPr>
              <a:t>(аналоговая форма)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5364163" y="1700213"/>
            <a:ext cx="1871662" cy="3381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Имеется апробированная нормативно-правовая база </a:t>
            </a:r>
          </a:p>
        </p:txBody>
      </p:sp>
      <p:pic>
        <p:nvPicPr>
          <p:cNvPr id="5145" name="Рисунок 66" descr="621px-DV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3838" y="4906963"/>
            <a:ext cx="5413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6" name="Прямоугольник 74"/>
          <p:cNvSpPr>
            <a:spLocks noChangeArrowheads="1"/>
          </p:cNvSpPr>
          <p:nvPr/>
        </p:nvSpPr>
        <p:spPr bwMode="auto">
          <a:xfrm>
            <a:off x="7483475" y="5411788"/>
            <a:ext cx="1276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00" b="1" i="1"/>
              <a:t>(цифровая форма)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5603875" y="3960813"/>
            <a:ext cx="1655763" cy="5842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Преобразование изображения на микрофильм (с использованием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COM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-систем)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5686425" y="4394200"/>
            <a:ext cx="1646238" cy="3190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 bwMode="auto">
          <a:xfrm>
            <a:off x="5603875" y="4889500"/>
            <a:ext cx="1655763" cy="7080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Запись на сертифицированный электронный носитель с квалифицированными электронными подписями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686425" y="4713288"/>
            <a:ext cx="1646238" cy="3190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5540375" y="5556250"/>
            <a:ext cx="1871663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Требуется разработка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нормативно-правовой базы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3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429256" y="2285992"/>
            <a:ext cx="3353981" cy="2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128605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Федеральное государственное унитарное предприятие «Научно-исследовательский институт репрографии (г. Тула)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428736"/>
            <a:ext cx="842968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      </a:t>
            </a:r>
            <a:r>
              <a:rPr lang="ru-RU" sz="1400" dirty="0" smtClean="0"/>
              <a:t>Постановлением Правительства РФ от 18 января 1995 г. № 65 на институт возложены функции</a:t>
            </a:r>
            <a:r>
              <a:rPr lang="ru-RU" sz="1400" b="1" dirty="0" smtClean="0"/>
              <a:t> ГОЛОВНОЙ ОРГАНИЗАЦИИ В РОССИИ </a:t>
            </a:r>
            <a:r>
              <a:rPr lang="ru-RU" sz="1400" dirty="0" smtClean="0"/>
              <a:t>по научно-методическому, научно-техническому и нормативному обеспечению работ по созданию единого российского страхового фонда документации ( ЕР СФД).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4929222" cy="2708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400" dirty="0" smtClean="0"/>
              <a:t>    К основными направлениям работ института относятся разработка    нормативно-правовых и методических документов, регламентирующих различные аспекты деятельности в сфере ЕР СФД (концепции, программы, стандарты, методики, технико-экономические обоснования) и проведение научно-исследовательских и опытно-конструкторских работ, направленных на  совершенствование  подходов и технологий к созданию страховых  фондов документации различного назначения,  развитие  и внедрение современных способов  электронно-микрографической обработки  документации.</a:t>
            </a:r>
          </a:p>
          <a:p>
            <a:pPr algn="just"/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5072074"/>
            <a:ext cx="707236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Подготовка профильных и квалифицированных трудовых ресурсов  в сфере долгосрочного  сохранения информации  является для института одной из важнейших задач.  Система ЕР СФД нуждается в реализации целенаправленных кадровых процессов по прогнозированию и планированию подготовки специалистов, по обновлению и сохранению преемственности знаний и навыков сотрудников, их профессиональному развитию, стимулированию их интереса к делу сохранения информации.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6"/>
            <a:ext cx="1248654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2955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4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928926" y="3214686"/>
            <a:ext cx="3286148" cy="2214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5357826"/>
            <a:ext cx="6143668" cy="135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2428868"/>
            <a:ext cx="3000396" cy="2928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357430"/>
            <a:ext cx="2857520" cy="300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1428736"/>
            <a:ext cx="5786478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728667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Кафедра «Технология полиграфического производства и защиты информации» организована в структуре технологического факультета ТулГУ 11 февраля 2003 года. </a:t>
            </a:r>
          </a:p>
          <a:p>
            <a:pPr algn="just"/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1143008" cy="12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00306"/>
            <a:ext cx="1160858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14546" y="26431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/>
              <a:t>Пантюхин Олег Викторович,</a:t>
            </a:r>
            <a:r>
              <a:rPr lang="ru-RU" sz="1400" dirty="0" smtClean="0"/>
              <a:t> заведующий кафедрой, кандидат технических наук, доцент</a:t>
            </a:r>
            <a:endParaRPr lang="ru-RU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00438"/>
            <a:ext cx="1781485" cy="19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3786190"/>
            <a:ext cx="25717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Проскуряков Николай Евгеньевич, з</a:t>
            </a:r>
            <a:r>
              <a:rPr lang="ru-RU" sz="1100" dirty="0" smtClean="0"/>
              <a:t>аместитель заведующего кафедрой по научной работе, доктор технических наук, профессор</a:t>
            </a:r>
            <a:r>
              <a:rPr lang="ru-RU" sz="1100" b="1" dirty="0" smtClean="0"/>
              <a:t>.</a:t>
            </a:r>
            <a:r>
              <a:rPr lang="ru-RU" sz="1100" dirty="0" smtClean="0"/>
              <a:t> Осуществляет руководство аспирантами и магистрами, является членом двух диссертационных советов по присуждению ученой степени доктора технических наук</a:t>
            </a:r>
            <a:r>
              <a:rPr lang="ru-RU" sz="1100" dirty="0" smtClean="0">
                <a:solidFill>
                  <a:srgbClr val="FFFF00"/>
                </a:solidFill>
              </a:rPr>
              <a:t>.</a:t>
            </a:r>
            <a:endParaRPr lang="ru-RU" sz="11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3857628"/>
            <a:ext cx="26432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Чечуга Ольга Владимировна, з</a:t>
            </a:r>
            <a:r>
              <a:rPr lang="ru-RU" sz="1100" dirty="0" smtClean="0"/>
              <a:t>аместитель заведующего кафедрой по учебной работе, кандидат технических наук, доцент. Является автором более 25 научных статей и учебных пособий. Лауреат премии им. С.И. Мосина за 2012 год.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571604" y="5429264"/>
            <a:ext cx="60722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</a:t>
            </a:r>
            <a:r>
              <a:rPr lang="ru-RU" sz="1100" b="1" dirty="0" smtClean="0"/>
              <a:t>Талалаев Алексей Кириллович, </a:t>
            </a:r>
            <a:r>
              <a:rPr lang="ru-RU" sz="1100" dirty="0" smtClean="0"/>
              <a:t> </a:t>
            </a:r>
            <a:r>
              <a:rPr lang="ru-RU" sz="1100" dirty="0"/>
              <a:t>доктор технических наук, </a:t>
            </a:r>
            <a:r>
              <a:rPr lang="ru-RU" sz="1100" dirty="0" smtClean="0"/>
              <a:t>профессор, принял активное участие в создании кафедры. Долгие </a:t>
            </a:r>
            <a:r>
              <a:rPr lang="ru-RU" sz="1100" dirty="0"/>
              <a:t>годы </a:t>
            </a:r>
            <a:r>
              <a:rPr lang="ru-RU" sz="1100" dirty="0" smtClean="0"/>
              <a:t>возглавлял </a:t>
            </a:r>
            <a:r>
              <a:rPr lang="ru-RU" sz="1100" dirty="0"/>
              <a:t>ФГУП «НИИР» и </a:t>
            </a:r>
            <a:r>
              <a:rPr lang="ru-RU" sz="1100" dirty="0" smtClean="0"/>
              <a:t>стал </a:t>
            </a:r>
            <a:r>
              <a:rPr lang="ru-RU" sz="1100" dirty="0"/>
              <a:t>первым заведующим </a:t>
            </a:r>
            <a:r>
              <a:rPr lang="ru-RU" sz="1100" dirty="0" smtClean="0"/>
              <a:t>кафедрой. ТПП и ЗИ.  </a:t>
            </a:r>
            <a:r>
              <a:rPr lang="ru-RU" sz="1100" dirty="0"/>
              <a:t>З</a:t>
            </a:r>
            <a:r>
              <a:rPr lang="ru-RU" sz="1100" dirty="0" smtClean="0"/>
              <a:t>а успехи в работе оборонных предприятий, создание новых технологий и оборудования награжден орденом Трудового Красного Знамени, орденом Почета, серебряной и тремя бронзовыми медалями ВДНХ. Он – заслуженный изобретатель РФ, Почетный машиностроитель, трижды лауреат премии им. С.И. Мосина. Награжден медалью “Лучшие люди России“, медалью А. Нобеля.</a:t>
            </a:r>
            <a:endParaRPr lang="ru-RU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500306"/>
            <a:ext cx="1000132" cy="128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5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4282" y="3857628"/>
            <a:ext cx="3357586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2918"/>
            <a:ext cx="3357586" cy="2786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1442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214711" cy="24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86182" y="642919"/>
            <a:ext cx="5072098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</a:t>
            </a:r>
            <a:r>
              <a:rPr lang="ru-RU" sz="1200" b="1" dirty="0" smtClean="0"/>
              <a:t>На кафедре ведется подготовка дипломированных специалистов по специальностям «Технология полиграфического производства» и «Организация и технология защиты информации» и магистров технических наук по специальности «Технология полиграфического производства».</a:t>
            </a:r>
          </a:p>
          <a:p>
            <a:pPr algn="just"/>
            <a:endParaRPr lang="ru-RU" sz="1200" dirty="0" smtClean="0"/>
          </a:p>
          <a:p>
            <a:pPr algn="ctr"/>
            <a:r>
              <a:rPr lang="ru-RU" sz="1200" b="1" u="sng" dirty="0" smtClean="0"/>
              <a:t>СПЕЦИАЛЬНОСТЬ  090103 ОРГАНИЗАЦИЯ И ТЕХНОЛОГИЯ ЗАЩИТЫ ИНФОРМАЦИИ</a:t>
            </a:r>
          </a:p>
          <a:p>
            <a:pPr algn="ctr"/>
            <a:endParaRPr lang="ru-RU" sz="1200" b="1" u="sng" dirty="0" smtClean="0"/>
          </a:p>
          <a:p>
            <a:pPr algn="just"/>
            <a:r>
              <a:rPr lang="ru-RU" sz="1200" dirty="0" smtClean="0"/>
              <a:t>    </a:t>
            </a:r>
            <a:r>
              <a:rPr lang="ru-RU" sz="1300" dirty="0" smtClean="0"/>
              <a:t>Осуществляется подготовка специалистов в области правового обеспечения, организации и эксплуатации систем и средств обеспечения защиты и сохранения информации на объектах информатизации (офисы, банки, организации, НИИ, предприятия малого и среднего бизнеса), защиты государственной, промышленной, коммерческой и финансовой тайн. Срок обучения – 5 лет. Квалификация выпускника – специалист по защите информации.</a:t>
            </a:r>
          </a:p>
          <a:p>
            <a:pPr algn="just"/>
            <a:endParaRPr lang="ru-RU" sz="1300" dirty="0" smtClean="0"/>
          </a:p>
          <a:p>
            <a:pPr algn="ctr"/>
            <a:r>
              <a:rPr lang="ru-RU" sz="1200" b="1" u="sng" dirty="0" smtClean="0"/>
              <a:t>СПЕЦИАЛЬНОСТЬ 261202 ТЕХНОЛОГИЯ ПОЛИГРАФИЧЕСКОГО ПРОИЗВОДСТВА</a:t>
            </a:r>
          </a:p>
          <a:p>
            <a:pPr algn="ctr"/>
            <a:endParaRPr lang="ru-RU" sz="1200" b="1" u="sng" dirty="0" smtClean="0"/>
          </a:p>
          <a:p>
            <a:pPr algn="just"/>
            <a:r>
              <a:rPr lang="ru-RU" sz="1200" dirty="0" smtClean="0"/>
              <a:t>    </a:t>
            </a:r>
            <a:r>
              <a:rPr lang="ru-RU" sz="1300" dirty="0" smtClean="0"/>
              <a:t>Осуществляется подготовка специалистов в области рекламно-издательского дела, полиграфического производства, репрографии и фоторепродукции, цифровых технологий и дизайна изображений, проектирования и оформления компьютерных сообщений (WEB-дизайн), разработки WEB-сайтов для сетей INTERNET, мультимедийных гипертекстовых и гиперграфических электронных изданий. Срок обучения – 5,5 или 6 лет.</a:t>
            </a:r>
          </a:p>
          <a:p>
            <a:pPr algn="just"/>
            <a:endParaRPr lang="ru-RU" sz="1300" dirty="0" smtClean="0"/>
          </a:p>
          <a:p>
            <a:pPr algn="just"/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14285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направления подготовки специалистов кафедры ТПП и ЗИ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6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428604"/>
            <a:ext cx="8858312" cy="6286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071966" cy="288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500330" cy="16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857232"/>
            <a:ext cx="23119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71480"/>
            <a:ext cx="2786082" cy="20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5715016"/>
            <a:ext cx="642942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Контактная информация о кафедре:</a:t>
            </a:r>
          </a:p>
          <a:p>
            <a:pPr algn="ctr"/>
            <a:r>
              <a:rPr lang="ru-RU" sz="1400" b="1" dirty="0" smtClean="0"/>
              <a:t>Телефон:  8(4872) 35-24-93; </a:t>
            </a:r>
            <a:r>
              <a:rPr lang="en-US" sz="1400" b="1" dirty="0" smtClean="0"/>
              <a:t>E</a:t>
            </a:r>
            <a:r>
              <a:rPr lang="ru-RU" sz="1400" b="1" dirty="0" smtClean="0"/>
              <a:t>-</a:t>
            </a:r>
            <a:r>
              <a:rPr lang="ru-RU" sz="1400" b="1" dirty="0" err="1" smtClean="0"/>
              <a:t>mail</a:t>
            </a:r>
            <a:r>
              <a:rPr lang="ru-RU" sz="1400" b="1" dirty="0" smtClean="0"/>
              <a:t>: </a:t>
            </a:r>
            <a:r>
              <a:rPr lang="ru-RU" sz="1400" b="1" dirty="0" err="1" smtClean="0">
                <a:hlinkClick r:id="rId6"/>
              </a:rPr>
              <a:t>tppzi@tsu.tula.ru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Адрес:</a:t>
            </a:r>
            <a:r>
              <a:rPr lang="en-US" sz="1400" b="1" dirty="0" smtClean="0"/>
              <a:t> </a:t>
            </a:r>
            <a:r>
              <a:rPr lang="ru-RU" sz="1400" b="1" dirty="0" smtClean="0"/>
              <a:t>г. Тула, пр-т Ленина, 93А,</a:t>
            </a:r>
            <a:r>
              <a:rPr lang="en-US" sz="1400" b="1" dirty="0" smtClean="0"/>
              <a:t> </a:t>
            </a:r>
            <a:r>
              <a:rPr lang="ru-RU" sz="1400" b="1" dirty="0" smtClean="0"/>
              <a:t>7-й учебный корпус ТулГУ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1462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 прошедшие 10 лет сотрудниками кафедры были опубликованы 8</a:t>
            </a:r>
          </a:p>
          <a:p>
            <a:pPr algn="ctr"/>
            <a:r>
              <a:rPr lang="ru-RU" sz="1200" dirty="0" smtClean="0"/>
              <a:t>учебных пособий, 3 монографии, а также свыше 100 статей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421481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2010 г. кафедра удостоена звания</a:t>
            </a:r>
          </a:p>
          <a:p>
            <a:pPr algn="ctr"/>
            <a:r>
              <a:rPr lang="ru-RU" sz="1400" dirty="0" smtClean="0"/>
              <a:t> «Золотая кафедра России».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2643182"/>
            <a:ext cx="2143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Кафедрой получены</a:t>
            </a:r>
          </a:p>
          <a:p>
            <a:pPr algn="ctr"/>
            <a:r>
              <a:rPr lang="ru-RU" sz="1100" dirty="0" smtClean="0"/>
              <a:t>12 патентов на изобретения и Свидетельство РФ об официальной регистрации программы для ЭВМ.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15272" y="63579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7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Результаты научной деятельности кафедры ТПП и ЗИ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571480"/>
            <a:ext cx="8786874" cy="585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42902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1928826" cy="28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00496" y="714356"/>
            <a:ext cx="47863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     Сотрудники </a:t>
            </a:r>
            <a:r>
              <a:rPr lang="ru-RU" dirty="0" smtClean="0"/>
              <a:t>института репрографии принимают активное участие в учебном процессе и привлекаются для проведения учебных, производственных и преддипломных практик проводимых на базе ФГУП «НИИР». </a:t>
            </a:r>
          </a:p>
          <a:p>
            <a:pPr algn="just"/>
            <a:r>
              <a:rPr lang="ru-RU" dirty="0" smtClean="0"/>
              <a:t>     Это позволяет студентам получать не только теоретические знания в области создания и хранения страховых копий документации, но и практические навыки и умения работы с современным  репрографическим и полиграфическим оборудованием, имеющимся у института.  В институте репрографии учащиеся  и сотрудники кафедры получают экспериментальные и статистические данные,  которые нередко являются основой для написания выпускных магистерских работ и кандидатских диссертаций.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8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Взаимодействие института репрографии и кафедры ТПП и ЗИ в учебном процессе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642918"/>
            <a:ext cx="8858312" cy="571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928958" cy="195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00496" y="714356"/>
            <a:ext cx="45005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Совместное участие сотрудников ФГУП «НИИР» и преподавателей кафедры в различных всероссийских и международных конференциях, позволяет обмениваться опытом не только со специалистами из сферы отечественного страхового фонда документации, но и с их зарубежными партнерами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00496" y="2714620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Публикации в ведущих научных изданиях, таких как «Фундаментальные исследования», «Успехи современного естествознания»,  «Известия ТулГу» и др. способствуют росту научного потенциала молодых специалистов  и повышению  квалификации преподавателей кафедры, что является очень важной составляющей при подготовке высокопрофессиональных выпускников.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72396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9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Совместное участие сотрудников ФГУП «НИИР» и кафедры ТПП и ЗИ в различных мероприятиях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5000636"/>
            <a:ext cx="85011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</a:t>
            </a:r>
            <a:r>
              <a:rPr lang="ru-RU" sz="1600" dirty="0" smtClean="0"/>
              <a:t>отрудничество </a:t>
            </a:r>
            <a:r>
              <a:rPr lang="ru-RU" sz="1600" dirty="0" smtClean="0"/>
              <a:t>наших организаций позволяет улучшить качество учебного процесса, </a:t>
            </a:r>
            <a:r>
              <a:rPr lang="ru-RU" sz="1600" dirty="0" smtClean="0"/>
              <a:t>готовить </a:t>
            </a:r>
            <a:r>
              <a:rPr lang="ru-RU" sz="1600" dirty="0" smtClean="0"/>
              <a:t>молодых </a:t>
            </a:r>
            <a:r>
              <a:rPr lang="ru-RU" sz="1600" dirty="0" smtClean="0"/>
              <a:t>специалистов, </a:t>
            </a:r>
            <a:r>
              <a:rPr lang="ru-RU" sz="1600" dirty="0" smtClean="0"/>
              <a:t>вести дальнейшую научно-методическую и исследовательскую работу в сфере создания, сохранения и использования ЕР СФД, </a:t>
            </a:r>
            <a:r>
              <a:rPr lang="ru-RU" sz="1600" dirty="0" smtClean="0"/>
              <a:t>проводить разработку </a:t>
            </a:r>
            <a:r>
              <a:rPr lang="ru-RU" sz="1600" dirty="0" smtClean="0"/>
              <a:t>и развитие новых подходов и технологических решений по долгосрочному сохранению традиционных и электронных документов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1281</Words>
  <Application>Microsoft Office PowerPoint</Application>
  <PresentationFormat>Экран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NNN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йучцвс</cp:lastModifiedBy>
  <cp:revision>39</cp:revision>
  <dcterms:created xsi:type="dcterms:W3CDTF">2013-11-18T10:18:31Z</dcterms:created>
  <dcterms:modified xsi:type="dcterms:W3CDTF">2013-12-04T09:04:39Z</dcterms:modified>
</cp:coreProperties>
</file>