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5" r:id="rId4"/>
    <p:sldId id="268" r:id="rId5"/>
    <p:sldId id="269" r:id="rId6"/>
    <p:sldId id="264" r:id="rId7"/>
    <p:sldId id="266" r:id="rId8"/>
    <p:sldId id="271" r:id="rId9"/>
    <p:sldId id="258" r:id="rId10"/>
    <p:sldId id="278" r:id="rId11"/>
    <p:sldId id="259" r:id="rId12"/>
    <p:sldId id="261" r:id="rId13"/>
    <p:sldId id="257" r:id="rId14"/>
    <p:sldId id="272" r:id="rId15"/>
    <p:sldId id="279" r:id="rId16"/>
    <p:sldId id="260" r:id="rId17"/>
    <p:sldId id="274" r:id="rId18"/>
    <p:sldId id="270" r:id="rId19"/>
    <p:sldId id="263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588-27F2-40D8-8C71-1CCDDA42117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47D4-FD1F-4454-B0A7-344548903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71F4-5274-41D1-9DE7-4CF9E5E55C52}" type="slidenum">
              <a:rPr lang="ru-RU"/>
              <a:pPr/>
              <a:t>3</a:t>
            </a:fld>
            <a:endParaRPr lang="ru-RU"/>
          </a:p>
        </p:txBody>
      </p:sp>
      <p:sp>
        <p:nvSpPr>
          <p:cNvPr id="174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174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BD709-CCD4-44C9-ABCC-C0A9E245D32E}" type="slidenum">
              <a:rPr lang="ru-RU"/>
              <a:pPr/>
              <a:t>7</a:t>
            </a:fld>
            <a:endParaRPr lang="ru-RU"/>
          </a:p>
        </p:txBody>
      </p:sp>
      <p:sp>
        <p:nvSpPr>
          <p:cNvPr id="276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/iasa-web/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285860"/>
            <a:ext cx="8572560" cy="2714644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К  вопросу  о  каталогизации  звуковых коллекций:  из  опыта  ведущих  звуковых </a:t>
            </a:r>
            <a:br>
              <a:rPr lang="ru-RU" sz="3200" i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                   архивов  мира</a:t>
            </a:r>
            <a:endParaRPr lang="ru-RU" sz="3200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000504"/>
            <a:ext cx="7929618" cy="1714512"/>
          </a:xfrm>
        </p:spPr>
        <p:txBody>
          <a:bodyPr>
            <a:normAutofit fontScale="92500" lnSpcReduction="20000"/>
          </a:bodyPr>
          <a:lstStyle/>
          <a:p>
            <a:r>
              <a:rPr lang="ru-RU" sz="2700" dirty="0" smtClean="0"/>
              <a:t>   </a:t>
            </a:r>
            <a:endParaRPr lang="ru-RU" sz="2700" dirty="0"/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 Н. Денисов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Удмуртский институт истории, языка и литературы </a:t>
            </a:r>
          </a:p>
          <a:p>
            <a:pPr algn="ctr"/>
            <a:r>
              <a:rPr lang="ru-RU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УрО</a:t>
            </a:r>
            <a:r>
              <a:rPr lang="ru-RU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РАН </a:t>
            </a:r>
            <a:r>
              <a:rPr lang="ru-RU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(Москва - Ижевск )</a:t>
            </a:r>
            <a:endParaRPr lang="ru-RU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Примеры размещения информации на упаковках восковых валиков  </a:t>
            </a:r>
            <a:endParaRPr lang="ru-RU" sz="32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:\Documents and Settings\Администратор\Мои документы\МОЙ_ЗВУКОВОЙ_АРХИВ\Берлин-Удмурты-звук и фото-06-11.10.2010\Audio\Fotos\schuenemann_252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463450" cy="4643470"/>
          </a:xfrm>
          <a:prstGeom prst="rect">
            <a:avLst/>
          </a:prstGeom>
          <a:noFill/>
        </p:spPr>
      </p:pic>
      <p:pic>
        <p:nvPicPr>
          <p:cNvPr id="28676" name="Picture 4" descr="D:\Documents and Settings\Администратор\Мои документы\МОЙ_ЗВУКОВОЙ_АРХИВ\Берлин-Удмурты-звук и фото-06-11.10.2010\Audio\Fotos\IMG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643338" cy="46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3333CC"/>
                </a:solidFill>
              </a:rPr>
              <a:t> </a:t>
            </a:r>
            <a:r>
              <a:rPr lang="ru-RU" sz="3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Образец </a:t>
            </a:r>
            <a:r>
              <a:rPr lang="ru-RU" sz="3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вкладыша  к  восковым </a:t>
            </a:r>
            <a:r>
              <a:rPr lang="ru-RU" sz="3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валикам </a:t>
            </a:r>
            <a:br>
              <a:rPr lang="ru-RU" sz="3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С.-Петербургский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114800" cy="4876800"/>
          </a:xfrm>
          <a:noFill/>
          <a:ln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9900"/>
                </a:solidFill>
              </a:rPr>
              <a:t> 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Образец  оформления  данных  записи </a:t>
            </a:r>
            <a:b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(Венский  </a:t>
            </a:r>
            <a:r>
              <a:rPr lang="ru-RU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4" name="Picture 4" descr="Фонограммархив 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8229600" cy="48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Образец  заполнения  данных  на  первых </a:t>
            </a:r>
            <a:r>
              <a:rPr lang="ru-RU" sz="3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граммофонных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пластинках  Э</a:t>
            </a:r>
            <a:r>
              <a:rPr lang="ru-RU" sz="3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Берлинера</a:t>
            </a:r>
            <a:r>
              <a:rPr lang="ru-RU" sz="3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(конец </a:t>
            </a:r>
            <a:r>
              <a:rPr lang="ru-RU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1880-х гг.) </a:t>
            </a:r>
          </a:p>
        </p:txBody>
      </p:sp>
      <p:pic>
        <p:nvPicPr>
          <p:cNvPr id="78851" name="Picture 3" descr="Berliner_040-01_we_dont_want_to_figh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357430"/>
            <a:ext cx="3886200" cy="3886200"/>
          </a:xfrm>
          <a:noFill/>
          <a:ln/>
        </p:spPr>
      </p:pic>
      <p:pic>
        <p:nvPicPr>
          <p:cNvPr id="78852" name="Picture 4" descr="Berliner_040-02_we_dont_want_to_f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Образец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заполнения  персонального </a:t>
            </a:r>
            <a:r>
              <a:rPr lang="ru-RU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листа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записи  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(Берлинский Ф-архив)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571612"/>
            <a:ext cx="3929090" cy="50006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Информация на коробках магнитных лент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Фонограммархив 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Образцы 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оформления 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данных  коллекций</a:t>
            </a:r>
            <a:endParaRPr lang="ru-RU" sz="32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533400" y="1524000"/>
          <a:ext cx="4191000" cy="5105400"/>
        </p:xfrm>
        <a:graphic>
          <a:graphicData uri="http://schemas.openxmlformats.org/presentationml/2006/ole">
            <p:oleObj spid="_x0000_s1026" name="Acrobat Document" r:id="rId3" imgW="6426000" imgH="9093600" progId="">
              <p:embed/>
            </p:oleObj>
          </a:graphicData>
        </a:graphic>
      </p:graphicFrame>
      <p:pic>
        <p:nvPicPr>
          <p:cNvPr id="7373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524000"/>
            <a:ext cx="3636963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Современные  электронные  каталоги – отражение  старых  метаданных  в  новом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           цифровом  формате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1" y="272190"/>
            <a:ext cx="8652960" cy="11478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Проблема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каталогизации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звуковых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коллекций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баз</a:t>
            </a:r>
            <a:r>
              <a:rPr lang="de-DE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данных</a:t>
            </a:r>
            <a:endParaRPr lang="de-DE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8"/>
            <a:ext cx="8228160" cy="4529276"/>
          </a:xfrm>
        </p:spPr>
        <p:txBody>
          <a:bodyPr>
            <a:normAutofit/>
          </a:bodyPr>
          <a:lstStyle/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err="1" smtClean="0">
                <a:solidFill>
                  <a:srgbClr val="FFFF00"/>
                </a:solidFill>
              </a:rPr>
              <a:t>Основной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вопрос</a:t>
            </a:r>
            <a:r>
              <a:rPr lang="de-DE" sz="2500" dirty="0" smtClean="0">
                <a:solidFill>
                  <a:srgbClr val="FFFF00"/>
                </a:solidFill>
              </a:rPr>
              <a:t>, </a:t>
            </a:r>
            <a:r>
              <a:rPr lang="de-DE" sz="2500" dirty="0" err="1" smtClean="0">
                <a:solidFill>
                  <a:srgbClr val="FFFF00"/>
                </a:solidFill>
              </a:rPr>
              <a:t>встающий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перед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каталогизаторами</a:t>
            </a:r>
            <a:r>
              <a:rPr lang="de-DE" sz="2500" dirty="0" smtClean="0">
                <a:solidFill>
                  <a:srgbClr val="FFFF00"/>
                </a:solidFill>
              </a:rPr>
              <a:t>: </a:t>
            </a: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smtClean="0">
                <a:solidFill>
                  <a:srgbClr val="FFFF00"/>
                </a:solidFill>
              </a:rPr>
              <a:t>- в </a:t>
            </a:r>
            <a:r>
              <a:rPr lang="de-DE" sz="2500" dirty="0" err="1" smtClean="0">
                <a:solidFill>
                  <a:srgbClr val="FFFF00"/>
                </a:solidFill>
              </a:rPr>
              <a:t>какой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форме</a:t>
            </a:r>
            <a:r>
              <a:rPr lang="de-DE" sz="2500" dirty="0" smtClean="0">
                <a:solidFill>
                  <a:srgbClr val="FFFF00"/>
                </a:solidFill>
              </a:rPr>
              <a:t> и </a:t>
            </a:r>
          </a:p>
          <a:p>
            <a:pPr marL="306725" indent="-306725">
              <a:buSzPct val="75000"/>
              <a:buFontTx/>
              <a:buChar char="-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smtClean="0">
                <a:solidFill>
                  <a:srgbClr val="FFFF00"/>
                </a:solidFill>
              </a:rPr>
              <a:t>в </a:t>
            </a:r>
            <a:r>
              <a:rPr lang="de-DE" sz="2500" dirty="0" err="1" smtClean="0">
                <a:solidFill>
                  <a:srgbClr val="FFFF00"/>
                </a:solidFill>
              </a:rPr>
              <a:t>каком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формате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составлять</a:t>
            </a:r>
            <a:r>
              <a:rPr lang="de-DE" sz="2500" dirty="0" smtClean="0">
                <a:solidFill>
                  <a:srgbClr val="FFFF00"/>
                </a:solidFill>
              </a:rPr>
              <a:t> (</a:t>
            </a:r>
            <a:r>
              <a:rPr lang="de-DE" sz="2500" dirty="0" err="1" smtClean="0">
                <a:solidFill>
                  <a:srgbClr val="FFFF00"/>
                </a:solidFill>
              </a:rPr>
              <a:t>заполнять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rgbClr val="FFFF00"/>
                </a:solidFill>
              </a:rPr>
              <a:t>) каталоги?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SzPct val="7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smtClean="0">
                <a:solidFill>
                  <a:srgbClr val="FFFF00"/>
                </a:solidFill>
              </a:rPr>
              <a:t>                        </a:t>
            </a: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err="1" smtClean="0">
                <a:solidFill>
                  <a:srgbClr val="FFFF00"/>
                </a:solidFill>
              </a:rPr>
              <a:t>Варианты</a:t>
            </a:r>
            <a:r>
              <a:rPr lang="de-DE" sz="2500" dirty="0" smtClean="0">
                <a:solidFill>
                  <a:srgbClr val="FFFF00"/>
                </a:solidFill>
              </a:rPr>
              <a:t>:    - в </a:t>
            </a:r>
            <a:r>
              <a:rPr lang="ru-RU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формате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smtClean="0">
                <a:solidFill>
                  <a:srgbClr val="FFFF00"/>
                </a:solidFill>
              </a:rPr>
              <a:t>WORD,</a:t>
            </a:r>
          </a:p>
          <a:p>
            <a:pPr marL="306725" indent="-306725">
              <a:buSzPct val="7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smtClean="0">
                <a:solidFill>
                  <a:srgbClr val="FFFF00"/>
                </a:solidFill>
              </a:rPr>
              <a:t>                          </a:t>
            </a:r>
            <a:r>
              <a:rPr lang="ru-RU" sz="2500" dirty="0" smtClean="0">
                <a:solidFill>
                  <a:srgbClr val="FFFF00"/>
                </a:solidFill>
              </a:rPr>
              <a:t>     </a:t>
            </a:r>
            <a:r>
              <a:rPr lang="de-DE" sz="2500" dirty="0" smtClean="0">
                <a:solidFill>
                  <a:srgbClr val="FFFF00"/>
                </a:solidFill>
              </a:rPr>
              <a:t>  - </a:t>
            </a:r>
            <a:r>
              <a:rPr lang="ru-RU" sz="2500" dirty="0" smtClean="0">
                <a:solidFill>
                  <a:srgbClr val="FFFF00"/>
                </a:solidFill>
              </a:rPr>
              <a:t>в </a:t>
            </a:r>
            <a:r>
              <a:rPr lang="de-DE" sz="2500" dirty="0" err="1" smtClean="0">
                <a:solidFill>
                  <a:srgbClr val="FFFF00"/>
                </a:solidFill>
              </a:rPr>
              <a:t>приложении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smtClean="0">
                <a:solidFill>
                  <a:srgbClr val="FFFF00"/>
                </a:solidFill>
              </a:rPr>
              <a:t>ACCESS</a:t>
            </a:r>
          </a:p>
          <a:p>
            <a:pPr marL="306725" indent="-306725">
              <a:buSzPct val="7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smtClean="0">
                <a:solidFill>
                  <a:srgbClr val="FFFF00"/>
                </a:solidFill>
              </a:rPr>
              <a:t>                               </a:t>
            </a:r>
            <a:r>
              <a:rPr lang="ru-RU" sz="2500" dirty="0" smtClean="0">
                <a:solidFill>
                  <a:srgbClr val="FFFF00"/>
                </a:solidFill>
              </a:rPr>
              <a:t>     </a:t>
            </a:r>
            <a:r>
              <a:rPr lang="de-DE" sz="2500" dirty="0" smtClean="0">
                <a:solidFill>
                  <a:srgbClr val="FFFF00"/>
                </a:solidFill>
              </a:rPr>
              <a:t>  - </a:t>
            </a:r>
            <a:r>
              <a:rPr lang="ru-RU" sz="2500" dirty="0" smtClean="0">
                <a:solidFill>
                  <a:srgbClr val="FFFF00"/>
                </a:solidFill>
              </a:rPr>
              <a:t>в </a:t>
            </a:r>
            <a:r>
              <a:rPr lang="de-DE" sz="2500" dirty="0" err="1" smtClean="0">
                <a:solidFill>
                  <a:srgbClr val="FFFF00"/>
                </a:solidFill>
              </a:rPr>
              <a:t>приложении</a:t>
            </a:r>
            <a:r>
              <a:rPr lang="de-DE" sz="2500" dirty="0" smtClean="0">
                <a:solidFill>
                  <a:srgbClr val="FFFF00"/>
                </a:solidFill>
              </a:rPr>
              <a:t>  </a:t>
            </a:r>
            <a:r>
              <a:rPr lang="de-DE" sz="2500" dirty="0" smtClean="0">
                <a:solidFill>
                  <a:srgbClr val="FFFF00"/>
                </a:solidFill>
              </a:rPr>
              <a:t>EXCEL </a:t>
            </a: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SzPct val="7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de-DE" sz="2500" dirty="0" smtClean="0">
              <a:solidFill>
                <a:srgbClr val="FFFF00"/>
              </a:solidFill>
            </a:endParaRPr>
          </a:p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de-DE" sz="2500" dirty="0" err="1" smtClean="0">
                <a:solidFill>
                  <a:srgbClr val="FFFF00"/>
                </a:solidFill>
              </a:rPr>
              <a:t>Попытки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rgbClr val="FFFF00"/>
                </a:solidFill>
              </a:rPr>
              <a:t>придумать собственные локальные программы каталогизации </a:t>
            </a:r>
            <a:r>
              <a:rPr lang="de-DE" sz="2500" dirty="0" smtClean="0">
                <a:solidFill>
                  <a:srgbClr val="FFFF00"/>
                </a:solidFill>
              </a:rPr>
              <a:t>– </a:t>
            </a:r>
            <a:r>
              <a:rPr lang="de-DE" sz="2500" dirty="0" err="1" smtClean="0">
                <a:solidFill>
                  <a:srgbClr val="FFFF00"/>
                </a:solidFill>
              </a:rPr>
              <a:t>основная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ошибка</a:t>
            </a:r>
            <a:r>
              <a:rPr lang="de-DE" sz="2500" dirty="0" smtClean="0">
                <a:solidFill>
                  <a:srgbClr val="FFFF00"/>
                </a:solidFill>
              </a:rPr>
              <a:t> </a:t>
            </a:r>
            <a:r>
              <a:rPr lang="de-DE" sz="2500" dirty="0" err="1" smtClean="0">
                <a:solidFill>
                  <a:srgbClr val="FFFF00"/>
                </a:solidFill>
              </a:rPr>
              <a:t>систематизаторов</a:t>
            </a:r>
            <a:r>
              <a:rPr lang="de-DE" sz="2500" dirty="0" smtClean="0">
                <a:solidFill>
                  <a:srgbClr val="FFFF00"/>
                </a:solidFill>
              </a:rPr>
              <a:t>!</a:t>
            </a: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ru-RU" sz="2500" dirty="0" smtClean="0">
              <a:solidFill>
                <a:srgbClr val="FFFF00"/>
              </a:solidFill>
            </a:endParaRPr>
          </a:p>
          <a:p>
            <a:pPr marL="306725" indent="-306725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de-DE" sz="25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Стандартные  сведения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отражаемые </a:t>
            </a:r>
            <a:b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 каталогах  звуковых коллекций: </a:t>
            </a:r>
            <a:endParaRPr lang="ru-RU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33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                                                    /по горизонтали/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-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Архивный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шифр;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- номер коллекции;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- порядковый номер в коллекции;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скорость записи;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 качество записи;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- вид фонограммы (моно/стерео);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Проект</a:t>
            </a:r>
            <a:r>
              <a:rPr lang="en-US" sz="32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ЕАР – 347</a:t>
            </a:r>
            <a:r>
              <a:rPr lang="ru-RU" sz="32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819664"/>
          </a:xfrm>
        </p:spPr>
        <p:txBody>
          <a:bodyPr>
            <a:normAutofit/>
          </a:bodyPr>
          <a:lstStyle/>
          <a:p>
            <a:pPr marL="609600" indent="-609600" eaLnBrk="1" hangingPunct="1">
              <a:buClrTx/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1. </a:t>
            </a:r>
            <a:r>
              <a:rPr lang="ru-RU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Содержание проекта:</a:t>
            </a:r>
            <a:r>
              <a:rPr lang="ru-RU" sz="2400" b="1" i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перевод в цифровой формат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каталогизация фольклорных и языковых коллекций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Удмуртского института истории, языка и литературы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УрО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РАН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eaLnBrk="1" hangingPunct="1">
              <a:buClrTx/>
              <a:buFontTx/>
              <a:buChar char="•"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ClrTx/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Участники</a:t>
            </a:r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УИИЯЛ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УрО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РАН (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Ижевск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609600" indent="-609600" eaLnBrk="1" hangingPunct="1">
              <a:buClrTx/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Фольклорный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архив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Эстонского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Литературного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музея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Тарту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609600" indent="-609600" algn="just" eaLnBrk="1" hangingPunct="1">
              <a:buClrTx/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Архив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Финского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Литературного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общества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(SKS,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ClrTx/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Хельсинки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ClrTx/>
              <a:buFontTx/>
              <a:buNone/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ClrTx/>
              <a:buFontTx/>
              <a:buNone/>
            </a:pP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ClrTx/>
              <a:buFontTx/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Стандартные  сведения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отражаемые </a:t>
            </a:r>
            <a:b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 каталогах 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звуковых коллекций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/по горизонтали/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Наименование записи;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-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начальная строка записи;</a:t>
            </a:r>
          </a:p>
          <a:p>
            <a:pPr>
              <a:buFont typeface="Wingdings" pitchFamily="2" charset="2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- жанровые обозначения;</a:t>
            </a:r>
          </a:p>
          <a:p>
            <a:pPr>
              <a:buFont typeface="Wingdings" pitchFamily="2" charset="2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- язык; этнос;</a:t>
            </a:r>
          </a:p>
          <a:p>
            <a:pPr>
              <a:buFont typeface="Wingdings" pitchFamily="2" charset="2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количество исполнителей;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- дата записи;</a:t>
            </a:r>
          </a:p>
          <a:p>
            <a:pPr>
              <a:buFont typeface="Wingdings" pitchFamily="2" charset="2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- район бытования;</a:t>
            </a:r>
          </a:p>
          <a:p>
            <a:pPr>
              <a:buFont typeface="Wingdings" pitchFamily="2" charset="2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- перечень собирателей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9900"/>
                </a:solidFill>
              </a:rPr>
              <a:t>    Немаловажный </a:t>
            </a:r>
            <a:r>
              <a:rPr lang="ru-RU" dirty="0" smtClean="0">
                <a:solidFill>
                  <a:srgbClr val="FF9900"/>
                </a:solidFill>
              </a:rPr>
              <a:t>вопрос при составлении каталогов – что брать за минимальную единицу хранения?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dirty="0" smtClean="0"/>
              <a:t>/по вертикали/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Уровни:                                       </a:t>
            </a:r>
            <a:endParaRPr lang="ru-RU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коллекция </a:t>
            </a:r>
            <a:r>
              <a:rPr lang="ru-RU" dirty="0" smtClean="0">
                <a:solidFill>
                  <a:srgbClr val="FFFF00"/>
                </a:solidFill>
              </a:rPr>
              <a:t>экспедиции или собирателя;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файл/контейнер (сторона </a:t>
            </a:r>
            <a:r>
              <a:rPr lang="ru-RU" dirty="0" smtClean="0">
                <a:solidFill>
                  <a:srgbClr val="FFFF00"/>
                </a:solidFill>
              </a:rPr>
              <a:t>А или Б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smtClean="0">
                <a:solidFill>
                  <a:srgbClr val="FFFF00"/>
                </a:solidFill>
              </a:rPr>
              <a:t> кассеты / катушки);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единица хранения </a:t>
            </a:r>
            <a:r>
              <a:rPr lang="ru-RU" dirty="0" smtClean="0">
                <a:solidFill>
                  <a:srgbClr val="FFFF00"/>
                </a:solidFill>
              </a:rPr>
              <a:t>(отдельная песня,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smtClean="0">
                <a:solidFill>
                  <a:srgbClr val="FFFF00"/>
                </a:solidFill>
              </a:rPr>
              <a:t> беседа, рассказ и т.д.)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Преимущества использования </a:t>
            </a: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Microsoft Excel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составлении каталогов:</a:t>
            </a: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Доступность таблиц </a:t>
            </a:r>
            <a:r>
              <a:rPr lang="en-US" dirty="0" smtClean="0"/>
              <a:t>Excel </a:t>
            </a:r>
            <a:r>
              <a:rPr lang="ru-RU" dirty="0" smtClean="0"/>
              <a:t>для </a:t>
            </a:r>
            <a:r>
              <a:rPr lang="ru-RU" dirty="0" err="1" smtClean="0"/>
              <a:t>пользовате-лей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Возможность ввода практически </a:t>
            </a:r>
            <a:r>
              <a:rPr lang="ru-RU" dirty="0" err="1" smtClean="0"/>
              <a:t>неограни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ченного</a:t>
            </a:r>
            <a:r>
              <a:rPr lang="ru-RU" dirty="0" smtClean="0"/>
              <a:t> объема информации в каждую клеточку таблицы;</a:t>
            </a:r>
          </a:p>
          <a:p>
            <a:r>
              <a:rPr lang="ru-RU" dirty="0" smtClean="0"/>
              <a:t>Быстрый доступ к любым данным каталога с помощью поисковой системы;</a:t>
            </a:r>
          </a:p>
          <a:p>
            <a:r>
              <a:rPr lang="ru-RU" dirty="0" smtClean="0"/>
              <a:t>Возможность интеграции локальных каталогов в единую базу данных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r>
              <a:rPr lang="ru-RU" dirty="0" smtClean="0">
                <a:solidFill>
                  <a:srgbClr val="FF9900"/>
                </a:solidFill>
              </a:rPr>
              <a:t>                </a:t>
            </a:r>
            <a:r>
              <a:rPr lang="ru-RU" dirty="0" smtClean="0">
                <a:solidFill>
                  <a:srgbClr val="FFFF66"/>
                </a:solidFill>
              </a:rPr>
              <a:t>Благодарю за внимание!</a:t>
            </a:r>
            <a:endParaRPr lang="en-US" dirty="0" smtClean="0">
              <a:solidFill>
                <a:srgbClr val="FFFF66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 </a:t>
            </a:r>
            <a:r>
              <a:rPr lang="ru-RU" sz="3600" u="sng" dirty="0" smtClean="0">
                <a:solidFill>
                  <a:srgbClr val="FFFF00"/>
                </a:solidFill>
              </a:rPr>
              <a:t>Мой </a:t>
            </a:r>
            <a:r>
              <a:rPr lang="ru-RU" sz="3600" u="sng" dirty="0" smtClean="0">
                <a:solidFill>
                  <a:srgbClr val="FFFF00"/>
                </a:solidFill>
              </a:rPr>
              <a:t>адрес: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/>
              <a:t>vicnicden@gmail</a:t>
            </a:r>
            <a:r>
              <a:rPr lang="en-GB" dirty="0" smtClean="0"/>
              <a:t>.</a:t>
            </a:r>
            <a:r>
              <a:rPr lang="en-US" dirty="0" smtClean="0"/>
              <a:t>com</a:t>
            </a:r>
            <a:r>
              <a:rPr lang="en-GB" dirty="0" smtClean="0"/>
              <a:t/>
            </a:r>
            <a:br>
              <a:rPr lang="en-GB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34363" cy="1217635"/>
          </a:xfrm>
          <a:ln/>
        </p:spPr>
        <p:txBody>
          <a:bodyPr lIns="0" tIns="25471" rIns="0" bIns="0">
            <a:norm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Международный  </a:t>
            </a:r>
            <a:r>
              <a:rPr lang="ru-RU" sz="3200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3200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роект</a:t>
            </a: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ЕАР </a:t>
            </a:r>
            <a:r>
              <a:rPr lang="en-US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– 347</a:t>
            </a:r>
            <a:r>
              <a:rPr lang="ru-RU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3200" dirty="0" err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en-US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8715436" cy="4562488"/>
          </a:xfrm>
          <a:ln/>
        </p:spPr>
        <p:txBody>
          <a:bodyPr lIns="0" tIns="22532" rIns="0" bIns="0">
            <a:normAutofit/>
          </a:bodyPr>
          <a:lstStyle/>
          <a:p>
            <a:pPr marL="431800" indent="-320675" defTabSz="449263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процессе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исследованы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defTabSz="449263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sz="2400" b="1" dirty="0">
              <a:solidFill>
                <a:srgbClr val="C5000B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ИРЛИ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(Пушкинский Дом) </a:t>
            </a: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.-Петербург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ИЯЛИ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Карельского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аучного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Центра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РАН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Петрозаводск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Венский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Берлинский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Фонограммархив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Звуковой архив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Британской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Библиотеки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20675" algn="just" defTabSz="449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ЕАР - 347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buSzPct val="45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4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Техническая  часть:</a:t>
            </a:r>
          </a:p>
          <a:p>
            <a:pPr algn="just" eaLnBrk="1" hangingPunct="1">
              <a:buSzPct val="45000"/>
              <a:buFont typeface="Wingdings" pitchFamily="2" charset="2"/>
              <a:buChar char=""/>
            </a:pP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современной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звуковой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лаборатории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условий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хранения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звуковых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коллекций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 УИИЯЛ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hangingPunct="1">
              <a:buSzPct val="45000"/>
              <a:buFont typeface="Wingdings" pitchFamily="2" charset="2"/>
              <a:buChar char=""/>
            </a:pP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Перевод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звуковых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коллекций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УИИЯЛ в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современный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цифровой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формат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международных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архивных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стандартов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hangingPunct="1">
              <a:buClrTx/>
              <a:buFontTx/>
              <a:buNone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400" b="1" u="sng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Описательная</a:t>
            </a:r>
            <a:r>
              <a:rPr lang="en-US" sz="24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часть</a:t>
            </a:r>
            <a:r>
              <a:rPr lang="en-US" sz="24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ClrTx/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Составление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каталога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звуковых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коллекций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УИИЯЛ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стандартам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Британской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библиотеки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приложения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Microsoft EXCEL</a:t>
            </a:r>
            <a:endParaRPr lang="ru-RU" sz="2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Общие  итоги  проекта  </a:t>
            </a:r>
            <a:r>
              <a:rPr lang="ru-RU" sz="32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ЕАР 347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Оцифровано и каталогизировано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657 </a:t>
            </a:r>
            <a:r>
              <a:rPr lang="ru-RU" sz="2800" dirty="0" smtClean="0">
                <a:solidFill>
                  <a:srgbClr val="FFFF00"/>
                </a:solidFill>
              </a:rPr>
              <a:t>коллекций фольклора народов Удмуртии из 10 соседних регионов, собранных за период с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1964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</a:rPr>
              <a:t>2009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гг.;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2 560 </a:t>
            </a:r>
            <a:r>
              <a:rPr lang="ru-RU" sz="2800" dirty="0" smtClean="0">
                <a:solidFill>
                  <a:srgbClr val="FFFF00"/>
                </a:solidFill>
              </a:rPr>
              <a:t>исполнителей 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143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собирателя;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Записи </a:t>
            </a:r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этносов;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Общий объем оцифрованных коллекций   –       </a:t>
            </a:r>
            <a:r>
              <a:rPr lang="ru-RU" sz="2800" b="1" dirty="0" smtClean="0">
                <a:solidFill>
                  <a:srgbClr val="FF0000"/>
                </a:solidFill>
              </a:rPr>
              <a:t>600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часов </a:t>
            </a:r>
            <a:r>
              <a:rPr lang="ru-RU" sz="2800" dirty="0" smtClean="0">
                <a:solidFill>
                  <a:srgbClr val="FFFF00"/>
                </a:solidFill>
              </a:rPr>
              <a:t>или </a:t>
            </a:r>
            <a:r>
              <a:rPr lang="ru-RU" sz="2800" b="1" dirty="0" smtClean="0">
                <a:solidFill>
                  <a:srgbClr val="FF0000"/>
                </a:solidFill>
              </a:rPr>
              <a:t>1 130 ТБ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Принципы  оцифровки,  стратегия сохранения  и  технические  требования изложены  в  работах:</a:t>
            </a:r>
            <a:endParaRPr lang="ru-RU" sz="32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lvl="0"/>
            <a:r>
              <a:rPr lang="en-GB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GB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ller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Safeguarding of the Audio Heritage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Ethics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Principles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Preservation Strategy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IASA Technical Committee – Standards,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Recommended Practices and Strategies, IASA-TC 03)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2005. </a:t>
            </a:r>
          </a:p>
          <a:p>
            <a:pPr lvl="0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Перевод на русский язык на сайте 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IASA</a:t>
            </a:r>
            <a:r>
              <a:rPr lang="ru-RU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http://www/iasa-web/org</a:t>
            </a:r>
            <a:endParaRPr lang="en-US" sz="24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Bradley, K.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(Ed.)	Guidelines on the Production and Preservation of Digital Audio Objects. (IASA Technical Committee -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Standards, Recommended Practices and  Strategies, IASA-TC 04)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2004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403350"/>
          </a:xfrm>
          <a:ln/>
        </p:spPr>
        <p:txBody>
          <a:bodyPr lIns="81639" tIns="42452" rIns="81639" bIns="42452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Основные</a:t>
            </a:r>
            <a:r>
              <a:rPr lang="de-DE" sz="3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стандарты</a:t>
            </a:r>
            <a:r>
              <a:rPr lang="de-DE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оцифровки</a:t>
            </a:r>
            <a:r>
              <a:rPr lang="de-DE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de-DE" sz="32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сохранения</a:t>
            </a:r>
            <a:r>
              <a:rPr lang="de-DE" sz="3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звуковых</a:t>
            </a:r>
            <a:r>
              <a:rPr lang="de-DE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коллекций</a:t>
            </a:r>
            <a:endParaRPr lang="de-DE" sz="3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28802"/>
            <a:ext cx="8534400" cy="4500594"/>
          </a:xfrm>
          <a:ln/>
        </p:spPr>
        <p:txBody>
          <a:bodyPr lIns="81639" tIns="42452" rIns="81639" bIns="42452">
            <a:normAutofit/>
          </a:bodyPr>
          <a:lstStyle/>
          <a:p>
            <a:pPr marL="604838" indent="-604838" defTabSz="449263">
              <a:buClr>
                <a:srgbClr val="009900"/>
              </a:buClr>
              <a:buFont typeface="Arial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Основной фонд: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оцифрован в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WAV</a:t>
            </a:r>
            <a:r>
              <a:rPr lang="ru-RU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-формате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бит и 96 кГц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 (хранится в закрытом сетевом хранилище);</a:t>
            </a:r>
          </a:p>
          <a:p>
            <a:pPr marL="604838" indent="-604838" defTabSz="449263">
              <a:buClr>
                <a:srgbClr val="009900"/>
              </a:buClr>
              <a:buFont typeface="Arial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04838" indent="-604838" defTabSz="449263">
              <a:spcBef>
                <a:spcPts val="700"/>
              </a:spcBef>
              <a:buClr>
                <a:srgbClr val="CC0000"/>
              </a:buClr>
              <a:buFont typeface="Arial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Страховочный фонд: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WAV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-формате на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HDD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(хранится отдельно от основного хранилища;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4838" indent="-604838" defTabSz="449263">
              <a:spcBef>
                <a:spcPts val="700"/>
              </a:spcBef>
              <a:buClr>
                <a:srgbClr val="CC0000"/>
              </a:buClr>
              <a:buFont typeface="Arial" charset="0"/>
              <a:buNone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ru-RU" sz="2400" i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marL="604838" indent="-604838" defTabSz="449263">
              <a:spcBef>
                <a:spcPts val="700"/>
              </a:spcBef>
              <a:buClr>
                <a:srgbClr val="0066FF"/>
              </a:buClr>
              <a:buFont typeface="Arial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Пользовательский фонд: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в свободном доступе </a:t>
            </a:r>
          </a:p>
          <a:p>
            <a:pPr marL="604838" indent="-604838" defTabSz="449263">
              <a:spcBef>
                <a:spcPts val="700"/>
              </a:spcBef>
              <a:buClr>
                <a:srgbClr val="0066FF"/>
              </a:buClr>
              <a:buNone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формате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OGG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Немного из истории составления   </a:t>
            </a:r>
          </a:p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               описаний коллекций</a:t>
            </a:r>
            <a:endParaRPr lang="ru-RU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Восковой </a:t>
            </a:r>
            <a: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валик  Томаса  Эдисона </a:t>
            </a:r>
            <a:br>
              <a:rPr lang="ru-RU" sz="32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(с 1877 г.)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7" name="Picture 3" descr="IMG_1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7129462" cy="4997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730</Words>
  <PresentationFormat>Экран (4:3)</PresentationFormat>
  <Paragraphs>120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   К  вопросу  о  каталогизации  звуковых коллекций:  из  опыта  ведущих  звуковых                        архивов  мира</vt:lpstr>
      <vt:lpstr>Проект  ЕАР – 347: 2010 - 2012 гг.</vt:lpstr>
      <vt:lpstr>Международный  проект  ЕАР – 347:  2010 - 2012 гг.</vt:lpstr>
      <vt:lpstr>Цели  и  задачи  проекта  ЕАР - 347</vt:lpstr>
      <vt:lpstr> Общие  итоги  проекта  ЕАР 347</vt:lpstr>
      <vt:lpstr>Принципы  оцифровки,  стратегия сохранения  и  технические  требования изложены  в  работах:</vt:lpstr>
      <vt:lpstr>Основные  стандарты  оцифровки  и сохранения  звуковых  коллекций</vt:lpstr>
      <vt:lpstr>Слайд 8</vt:lpstr>
      <vt:lpstr>Восковой  валик  Томаса  Эдисона  (с 1877 г.)</vt:lpstr>
      <vt:lpstr>Примеры размещения информации на упаковках восковых валиков  </vt:lpstr>
      <vt:lpstr> Образец  вкладыша  к  восковым валикам      (С.-Петербургский Фонограммархив)</vt:lpstr>
      <vt:lpstr>  Образец  оформления  данных  записи    (Венский  Фонограммархив)</vt:lpstr>
      <vt:lpstr>Образец  заполнения  данных  на  первых граммофонных  пластинках  Э. Берлинера  (конец 1880-х гг.) </vt:lpstr>
      <vt:lpstr>Образец  заполнения  персонального листа  записи  (Берлинский Ф-архив)</vt:lpstr>
      <vt:lpstr>Информация на коробках магнитных лент</vt:lpstr>
      <vt:lpstr>  Образцы  оформления  данных  коллекций</vt:lpstr>
      <vt:lpstr>Слайд 17</vt:lpstr>
      <vt:lpstr>Проблема  каталогизации  звуковых  коллекций  и  создание  баз  данных</vt:lpstr>
      <vt:lpstr>Стандартные  сведения,  отражаемые  в  каталогах  звуковых коллекций: </vt:lpstr>
      <vt:lpstr>Стандартные  сведения,  отражаемые  в  каталогах  звуковых коллекций: </vt:lpstr>
      <vt:lpstr>Слайд 21</vt:lpstr>
      <vt:lpstr>Преимущества использования Microsoft Excel при составлении каталогов: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 вопросу о каталогизации звуковых коллекций: из опыта ведущих звуковых                        архивов мира</dc:title>
  <cp:lastModifiedBy>Виктор</cp:lastModifiedBy>
  <cp:revision>9</cp:revision>
  <dcterms:modified xsi:type="dcterms:W3CDTF">2013-12-05T08:24:47Z</dcterms:modified>
</cp:coreProperties>
</file>