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310" r:id="rId3"/>
    <p:sldId id="311" r:id="rId4"/>
    <p:sldId id="312" r:id="rId5"/>
    <p:sldId id="313" r:id="rId6"/>
    <p:sldId id="314" r:id="rId7"/>
    <p:sldId id="296" r:id="rId8"/>
    <p:sldId id="305" r:id="rId9"/>
    <p:sldId id="318" r:id="rId10"/>
    <p:sldId id="319" r:id="rId11"/>
    <p:sldId id="315" r:id="rId12"/>
    <p:sldId id="316" r:id="rId13"/>
    <p:sldId id="317" r:id="rId14"/>
    <p:sldId id="307" r:id="rId15"/>
    <p:sldId id="309" r:id="rId16"/>
    <p:sldId id="291" r:id="rId17"/>
  </p:sldIdLst>
  <p:sldSz cx="9144000" cy="6858000" type="screen4x3"/>
  <p:notesSz cx="66690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7C7FF"/>
    <a:srgbClr val="C8C8DC"/>
    <a:srgbClr val="DCCCFF"/>
    <a:srgbClr val="D1CCFA"/>
    <a:srgbClr val="FFCCCC"/>
    <a:srgbClr val="AFBDE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690AC3C-6B4A-4DD6-B5C3-59D6C89545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48B03-FC26-408D-9EEB-0A6300E034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EA7EF-88A9-4B87-B5F3-4B28AA74F2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67823-9C59-46D2-880F-EEE7DD5CED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8E5A21-370C-47B8-8747-B8A5B08067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3DAFBA-6402-4BF2-BE55-5C28B6BE7E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43FDF9-7507-4B0A-883E-B8FD498A25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BA3E7-D41B-49E3-BC52-3B0EBB3FB4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CBFEF-72A0-498E-BBE7-5AD69B9C8C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0570E-7593-4C51-AAC6-03C8B7BC0B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4486C-1AD7-42F9-8E7B-F9F8400954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5D07B-16E4-4126-8491-E161C65AD7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F0555-674B-49A9-8034-505A1DA47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DD20F-292C-4406-9923-D2FD8655E6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A028F-9FA4-4114-BD82-7D1E18FE99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AC8C5570-533A-4510-83FB-E4539A27D99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C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4724400"/>
            <a:ext cx="6324600" cy="1401763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ru-RU" sz="2000" b="1" dirty="0"/>
              <a:t>Орлова Ольга Сергеевна</a:t>
            </a:r>
            <a:r>
              <a:rPr lang="ru-RU" sz="2000" dirty="0"/>
              <a:t>,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000" dirty="0"/>
              <a:t>заместитель директора по информатизации </a:t>
            </a:r>
            <a:endParaRPr lang="en-US" sz="2000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000" dirty="0"/>
              <a:t>Пермской государственной </a:t>
            </a:r>
            <a:r>
              <a:rPr lang="ru-RU" sz="2000" dirty="0" smtClean="0"/>
              <a:t>краевой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000" dirty="0" smtClean="0"/>
              <a:t>универсальной библиотеки </a:t>
            </a:r>
            <a:r>
              <a:rPr lang="ru-RU" sz="2000" dirty="0"/>
              <a:t>им. </a:t>
            </a:r>
            <a:r>
              <a:rPr lang="ru-RU" sz="2000" dirty="0" smtClean="0"/>
              <a:t>А. М. Горького</a:t>
            </a:r>
            <a:endParaRPr lang="ru-RU" sz="2000" dirty="0"/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1219201" y="1981200"/>
            <a:ext cx="73422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ПЦПИ  как ресурс  формирования  </a:t>
            </a:r>
          </a:p>
          <a:p>
            <a:pPr algn="ctr"/>
            <a:r>
              <a:rPr lang="ru-RU" sz="3200" b="1" dirty="0"/>
              <a:t>г</a:t>
            </a:r>
            <a:r>
              <a:rPr lang="ru-RU" sz="3200" b="1" dirty="0" smtClean="0"/>
              <a:t>ражданского общества:</a:t>
            </a:r>
          </a:p>
          <a:p>
            <a:pPr algn="ctr"/>
            <a:r>
              <a:rPr lang="ru-RU" sz="2800" b="1" dirty="0"/>
              <a:t>и</a:t>
            </a:r>
            <a:r>
              <a:rPr lang="ru-RU" sz="2800" b="1" dirty="0" smtClean="0"/>
              <a:t>з опыта работы библиотек</a:t>
            </a:r>
          </a:p>
          <a:p>
            <a:pPr algn="ctr"/>
            <a:r>
              <a:rPr lang="ru-RU" sz="2800" b="1" dirty="0" smtClean="0"/>
              <a:t>Пермского края</a:t>
            </a:r>
            <a:endParaRPr lang="ru-RU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05200" y="152400"/>
            <a:ext cx="63246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1600" dirty="0" smtClean="0"/>
              <a:t>Всероссийская научно-практическая конференция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«Эффективность деятельности центров правовой и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Иной социально-значимой информации»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dirty="0" smtClean="0"/>
              <a:t>Москва, 10-11 октября 2013 </a:t>
            </a:r>
            <a:r>
              <a:rPr lang="ru-RU" dirty="0"/>
              <a:t>года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81000"/>
            <a:ext cx="8077200" cy="4754563"/>
          </a:xfrm>
        </p:spPr>
        <p:txBody>
          <a:bodyPr/>
          <a:lstStyle/>
          <a:p>
            <a:pPr marL="60325" indent="-60325">
              <a:lnSpc>
                <a:spcPct val="80000"/>
              </a:lnSpc>
              <a:buFontTx/>
              <a:buNone/>
            </a:pPr>
            <a:r>
              <a:rPr lang="ru-RU" sz="2000" b="1" dirty="0">
                <a:solidFill>
                  <a:srgbClr val="990099"/>
                </a:solidFill>
              </a:rPr>
              <a:t>   </a:t>
            </a:r>
            <a:r>
              <a:rPr lang="ru-RU" sz="2800" b="1" dirty="0" smtClean="0">
                <a:solidFill>
                  <a:srgbClr val="990099"/>
                </a:solidFill>
              </a:rPr>
              <a:t>Наши </a:t>
            </a:r>
            <a:r>
              <a:rPr lang="ru-RU" sz="2800" b="1" dirty="0">
                <a:solidFill>
                  <a:srgbClr val="990099"/>
                </a:solidFill>
              </a:rPr>
              <a:t>партнёры</a:t>
            </a:r>
            <a:r>
              <a:rPr lang="ru-RU" sz="2800" b="1" dirty="0" smtClean="0">
                <a:solidFill>
                  <a:srgbClr val="990099"/>
                </a:solidFill>
              </a:rPr>
              <a:t>: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Департамент </a:t>
            </a:r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внутренней политики администрации губернатора </a:t>
            </a:r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Пермского края</a:t>
            </a:r>
            <a:endParaRPr lang="ru-RU" sz="1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Законодательное Собрание Пермского края</a:t>
            </a: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 специальной связи и информации Федеральной службы охраны Российской Федерации в Пермском </a:t>
            </a:r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крае</a:t>
            </a:r>
          </a:p>
          <a:p>
            <a:r>
              <a:rPr lang="ru-RU" sz="1500" dirty="0"/>
              <a:t>Уполномоченный по правам человека в Пермском крае</a:t>
            </a:r>
          </a:p>
          <a:p>
            <a:r>
              <a:rPr lang="ru-RU" sz="1500" dirty="0"/>
              <a:t>Уполномоченный по правам ребёнка в Пермском крае</a:t>
            </a:r>
          </a:p>
          <a:p>
            <a:r>
              <a:rPr lang="ru-RU" sz="1500" dirty="0" smtClean="0"/>
              <a:t>Избирательная комиссия Пермского края</a:t>
            </a:r>
            <a:endParaRPr lang="ru-RU" sz="1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Управление </a:t>
            </a:r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Министерства юстиции Российской Федерации по Пермскому краю</a:t>
            </a: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Управление Федеральной миграционной службы Российской Федерации по Пермскому краю</a:t>
            </a: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Управление Федеральной службы судебных приставов Российской Федерации по Пермскому краю</a:t>
            </a:r>
          </a:p>
          <a:p>
            <a:r>
              <a:rPr lang="ru-RU" sz="1500" dirty="0" smtClean="0"/>
              <a:t>Центр </a:t>
            </a:r>
            <a:r>
              <a:rPr lang="ru-RU" sz="1500" dirty="0"/>
              <a:t>гражданского анализа и независимых исследований (Центр ГРАНИ)</a:t>
            </a:r>
            <a:endParaRPr lang="ru-RU" sz="1600" dirty="0"/>
          </a:p>
          <a:p>
            <a:r>
              <a:rPr lang="ru-RU" sz="1500" dirty="0" smtClean="0"/>
              <a:t>Пермское краевое отделение Международного общества «Мемориал»</a:t>
            </a:r>
            <a:endParaRPr lang="ru-RU" sz="15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500" dirty="0" smtClean="0"/>
              <a:t>Пермское отделение Ассоциации юристов России</a:t>
            </a:r>
            <a:endParaRPr lang="ru-RU" sz="1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Пермский региональный правозащитный центр</a:t>
            </a:r>
          </a:p>
          <a:p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Пермская гражданская </a:t>
            </a:r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палата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Центр </a:t>
            </a:r>
            <a:r>
              <a:rPr lang="ru-RU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гражданского образования и прав </a:t>
            </a:r>
            <a:r>
              <a: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человека</a:t>
            </a:r>
          </a:p>
          <a:p>
            <a:pPr marL="60325" indent="-60325" algn="just">
              <a:lnSpc>
                <a:spcPct val="80000"/>
              </a:lnSpc>
              <a:buFontTx/>
              <a:buNone/>
            </a:pPr>
            <a:endParaRPr lang="ru-RU" sz="1600" dirty="0"/>
          </a:p>
          <a:p>
            <a:pPr marL="60325" indent="-60325" algn="just">
              <a:lnSpc>
                <a:spcPct val="80000"/>
              </a:lnSpc>
              <a:buFontTx/>
              <a:buNone/>
            </a:pPr>
            <a:endParaRPr lang="ru-RU" sz="1600" dirty="0"/>
          </a:p>
        </p:txBody>
      </p:sp>
      <p:pic>
        <p:nvPicPr>
          <p:cNvPr id="65543" name="Picture 7" descr="Garan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971800" y="5791200"/>
            <a:ext cx="1531938" cy="746125"/>
          </a:xfrm>
          <a:noFill/>
          <a:ln/>
        </p:spPr>
      </p:pic>
      <p:pic>
        <p:nvPicPr>
          <p:cNvPr id="65546" name="Picture 10" descr="Konsultant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33400" y="5791200"/>
            <a:ext cx="1795463" cy="787400"/>
          </a:xfrm>
          <a:noFill/>
          <a:ln/>
        </p:spPr>
      </p:pic>
      <p:pic>
        <p:nvPicPr>
          <p:cNvPr id="65549" name="Picture 13" descr="Referen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5791200"/>
            <a:ext cx="1665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5550" name="Object 14"/>
          <p:cNvGraphicFramePr>
            <a:graphicFrameLocks noChangeAspect="1"/>
          </p:cNvGraphicFramePr>
          <p:nvPr/>
        </p:nvGraphicFramePr>
        <p:xfrm>
          <a:off x="5029200" y="5791200"/>
          <a:ext cx="19812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Фотография Photo Editor" r:id="rId6" imgW="2591162" imgH="752381" progId="">
                  <p:embed/>
                </p:oleObj>
              </mc:Choice>
              <mc:Fallback>
                <p:oleObj name="Фотография Photo Editor" r:id="rId6" imgW="2591162" imgH="75238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791200"/>
                        <a:ext cx="19812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52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Роли ПЦПИ в формировании гражданских отношений в российском обществе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ПЦПИ </a:t>
            </a:r>
            <a:r>
              <a:rPr lang="ru-RU" sz="2000" dirty="0"/>
              <a:t>– механизм реализации конституционных прав граждан на доступ к информации (в данном случае, к правовой и социально значимой)</a:t>
            </a:r>
          </a:p>
          <a:p>
            <a:r>
              <a:rPr lang="ru-RU" sz="2000" dirty="0"/>
              <a:t>ПЦПИ – один из каналов доступа граждан к муниципальным нормативным актам</a:t>
            </a:r>
          </a:p>
          <a:p>
            <a:r>
              <a:rPr lang="ru-RU" sz="2000" dirty="0"/>
              <a:t>ПЦПИ – реальный механизм обеспечения прозрачности, открытости, </a:t>
            </a:r>
            <a:r>
              <a:rPr lang="ru-RU" sz="2000" dirty="0" smtClean="0"/>
              <a:t>общественной </a:t>
            </a:r>
            <a:r>
              <a:rPr lang="ru-RU" sz="2000" dirty="0"/>
              <a:t>подконтрольности деятельности органов власти</a:t>
            </a:r>
          </a:p>
          <a:p>
            <a:r>
              <a:rPr lang="ru-RU" sz="2000" dirty="0"/>
              <a:t>ПЦПИ – центр общественного доступа к государственным и муниципальным электронным услугам и электронному правительству</a:t>
            </a:r>
          </a:p>
          <a:p>
            <a:r>
              <a:rPr lang="ru-RU" sz="2000" dirty="0"/>
              <a:t>ПЦПИ – коммуникативная площадка взаимодействия и диалога населения с властными структурами, организатор клубов, встреч, </a:t>
            </a:r>
            <a:r>
              <a:rPr lang="ru-RU" sz="2000" dirty="0" smtClean="0"/>
              <a:t>школ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8886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Роли ПЦПИ в формировании гражданских отношений в российском обществе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ru-RU" sz="2000" dirty="0" smtClean="0"/>
              <a:t>ПЦПИ </a:t>
            </a:r>
            <a:r>
              <a:rPr lang="ru-RU" sz="2000" dirty="0"/>
              <a:t>– площадка освоения новых социальных гражданских практик (общественные приёмные, бесплатные юридические консультации, публичные слушания законопроектов, отчётов по бюджету, центры гражданской активности, информирования и медиации в местном сообществе и др.)</a:t>
            </a:r>
          </a:p>
          <a:p>
            <a:r>
              <a:rPr lang="ru-RU" sz="2000" dirty="0"/>
              <a:t>­ПЦПИ  - площадка освоения правозащитных практик (</a:t>
            </a:r>
            <a:r>
              <a:rPr lang="ru-RU" sz="2000" dirty="0" smtClean="0"/>
              <a:t>во взаимодействии </a:t>
            </a:r>
            <a:r>
              <a:rPr lang="ru-RU" sz="2000" dirty="0"/>
              <a:t>с УППЧ Пермским региональным правозащитным центром и Гражданской палатой)</a:t>
            </a:r>
          </a:p>
          <a:p>
            <a:r>
              <a:rPr lang="ru-RU" sz="2000" dirty="0"/>
              <a:t>ПЦПИ – просветительская площадка по повышению правосознания и правовой культуры граждан</a:t>
            </a:r>
          </a:p>
          <a:p>
            <a:r>
              <a:rPr lang="ru-RU" sz="2000" dirty="0"/>
              <a:t>ПЦПИ – единое окно жалоб и предложений, </a:t>
            </a:r>
            <a:r>
              <a:rPr lang="ru-RU" sz="2000" dirty="0" err="1"/>
              <a:t>диспетчирование</a:t>
            </a:r>
            <a:r>
              <a:rPr lang="ru-RU" sz="2000" dirty="0"/>
              <a:t> жалоб</a:t>
            </a:r>
          </a:p>
          <a:p>
            <a:r>
              <a:rPr lang="ru-RU" sz="2000" dirty="0"/>
              <a:t>ПЦПИ – организатор обратной связи от населения органам МСУ (опросы и фиксация проблем, приём и регистрация жалоб, предложений и инициатив)</a:t>
            </a:r>
          </a:p>
        </p:txBody>
      </p:sp>
    </p:spTree>
    <p:extLst>
      <p:ext uri="{BB962C8B-B14F-4D97-AF65-F5344CB8AC3E}">
        <p14:creationId xmlns:p14="http://schemas.microsoft.com/office/powerpoint/2010/main" val="20350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ru-RU" sz="2400" b="1" dirty="0"/>
              <a:t>Направления взаимодействия с Уполномоченным по правам человека в Пермском крае </a:t>
            </a:r>
            <a:r>
              <a:rPr lang="ru-RU" sz="2400" b="1" dirty="0" smtClean="0"/>
              <a:t>Татьяной </a:t>
            </a:r>
            <a:r>
              <a:rPr lang="ru-RU" sz="2400" b="1" dirty="0"/>
              <a:t>Марголиной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ru-RU" sz="2300" dirty="0" smtClean="0"/>
              <a:t>организация </a:t>
            </a:r>
            <a:r>
              <a:rPr lang="ru-RU" sz="2300" dirty="0"/>
              <a:t>выездных комплексных консультаций </a:t>
            </a:r>
          </a:p>
          <a:p>
            <a:r>
              <a:rPr lang="ru-RU" sz="2300" dirty="0" smtClean="0"/>
              <a:t>включение </a:t>
            </a:r>
            <a:r>
              <a:rPr lang="ru-RU" sz="2300" dirty="0"/>
              <a:t>ПЦПИ в свои проекты как равноправных партнёров</a:t>
            </a:r>
          </a:p>
          <a:p>
            <a:r>
              <a:rPr lang="ru-RU" sz="2300" dirty="0" smtClean="0"/>
              <a:t>участие уполномоченного </a:t>
            </a:r>
            <a:r>
              <a:rPr lang="ru-RU" sz="2300" dirty="0"/>
              <a:t>по правам человека </a:t>
            </a:r>
            <a:r>
              <a:rPr lang="ru-RU" sz="2300" dirty="0" smtClean="0"/>
              <a:t>в </a:t>
            </a:r>
            <a:r>
              <a:rPr lang="ru-RU" sz="2300" dirty="0"/>
              <a:t>мероприятиях, проводимых для сотрудников </a:t>
            </a:r>
            <a:r>
              <a:rPr lang="ru-RU" sz="2300" dirty="0" smtClean="0"/>
              <a:t>библиотек</a:t>
            </a:r>
            <a:endParaRPr lang="ru-RU" sz="2300" dirty="0"/>
          </a:p>
          <a:p>
            <a:r>
              <a:rPr lang="ru-RU" sz="2300" dirty="0" smtClean="0"/>
              <a:t>передача </a:t>
            </a:r>
            <a:r>
              <a:rPr lang="ru-RU" sz="2300" dirty="0"/>
              <a:t>всех изданий, выпускаемых </a:t>
            </a:r>
            <a:r>
              <a:rPr lang="ru-RU" sz="2300" dirty="0" smtClean="0"/>
              <a:t>уполномоченным </a:t>
            </a:r>
            <a:r>
              <a:rPr lang="ru-RU" sz="2300" dirty="0"/>
              <a:t>в муниципальные библиотеки края</a:t>
            </a:r>
          </a:p>
          <a:p>
            <a:r>
              <a:rPr lang="en-US" sz="2300" dirty="0" smtClean="0"/>
              <a:t>on</a:t>
            </a:r>
            <a:r>
              <a:rPr lang="ru-RU" sz="2300" dirty="0"/>
              <a:t>-</a:t>
            </a:r>
            <a:r>
              <a:rPr lang="en-US" sz="2300" dirty="0"/>
              <a:t>line </a:t>
            </a:r>
            <a:r>
              <a:rPr lang="ru-RU" sz="2300" dirty="0"/>
              <a:t>сотрудничество</a:t>
            </a:r>
          </a:p>
          <a:p>
            <a:r>
              <a:rPr lang="en-US" sz="2300" dirty="0" err="1" smtClean="0"/>
              <a:t>skype</a:t>
            </a:r>
            <a:r>
              <a:rPr lang="ru-RU" sz="2300" dirty="0"/>
              <a:t>-приёмы – дистанционное консультирование граждан сотрудниками аппарата Уполномоченного по правам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12160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990099"/>
                </a:solidFill>
              </a:rPr>
              <a:t>Основные тенденции развития сети </a:t>
            </a:r>
            <a:br>
              <a:rPr lang="ru-RU" sz="2800" b="1" dirty="0" smtClean="0">
                <a:solidFill>
                  <a:srgbClr val="990099"/>
                </a:solidFill>
              </a:rPr>
            </a:br>
            <a:r>
              <a:rPr lang="ru-RU" sz="2800" b="1" dirty="0" smtClean="0">
                <a:solidFill>
                  <a:srgbClr val="990099"/>
                </a:solidFill>
              </a:rPr>
              <a:t>ПЦПИ Пермского края</a:t>
            </a:r>
            <a:endParaRPr lang="ru-RU" sz="2800" b="1" dirty="0">
              <a:solidFill>
                <a:srgbClr val="99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84042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единое методологическое и методическое руководство со стороны  краевой библиотеки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внедрение системы нормативных отношений между ПЦПИ и органами власти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возрастание интереса органов власти к общению с населением на базе ПЦПИ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рост доверия населения края к информации ПЦПИ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построение системы информирования населения о нормативно-правовых актах органов МСУ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расширение функций ПЦПИ (создание на их базе </a:t>
            </a:r>
            <a:r>
              <a:rPr lang="ru-RU" sz="1600" dirty="0" err="1" smtClean="0">
                <a:solidFill>
                  <a:schemeClr val="tx1"/>
                </a:solidFill>
              </a:rPr>
              <a:t>ЦОДов</a:t>
            </a:r>
            <a:r>
              <a:rPr lang="ru-RU" sz="1600" dirty="0" smtClean="0">
                <a:solidFill>
                  <a:schemeClr val="tx1"/>
                </a:solidFill>
              </a:rPr>
              <a:t>, экологических, молодёжных центров, центров гражданской активности населения и др.)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расширение сфер взаимодействия с властными и общественными структурами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работа по определённым тематическим направлениям, важным для социально-экономического развития территорий (избирательное право, защита прав потребителей, экологическое просвещение, профилактика социально значимых заболеваний, содействие муниципальной реформе и др.)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целенаправленное внедрение новых форм и методов работы, инноваций в сфере библиотечно-информационного обслуживания с учётом особенностей целевых групп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b="1" dirty="0">
                <a:solidFill>
                  <a:srgbClr val="990099"/>
                </a:solidFill>
              </a:rPr>
              <a:t>Новые социальные роли </a:t>
            </a:r>
            <a:r>
              <a:rPr lang="ru-RU" sz="3800" b="1" dirty="0" smtClean="0">
                <a:solidFill>
                  <a:srgbClr val="990099"/>
                </a:solidFill>
              </a:rPr>
              <a:t/>
            </a:r>
            <a:br>
              <a:rPr lang="ru-RU" sz="3800" b="1" dirty="0" smtClean="0">
                <a:solidFill>
                  <a:srgbClr val="990099"/>
                </a:solidFill>
              </a:rPr>
            </a:br>
            <a:r>
              <a:rPr lang="ru-RU" sz="3800" b="1" dirty="0" smtClean="0">
                <a:solidFill>
                  <a:srgbClr val="990099"/>
                </a:solidFill>
              </a:rPr>
              <a:t>и </a:t>
            </a:r>
            <a:r>
              <a:rPr lang="ru-RU" sz="3800" b="1" dirty="0">
                <a:solidFill>
                  <a:srgbClr val="990099"/>
                </a:solidFill>
              </a:rPr>
              <a:t>функции </a:t>
            </a:r>
            <a:r>
              <a:rPr lang="ru-RU" sz="3800" b="1" dirty="0" smtClean="0">
                <a:solidFill>
                  <a:srgbClr val="990099"/>
                </a:solidFill>
              </a:rPr>
              <a:t>библиотек</a:t>
            </a:r>
            <a:endParaRPr lang="ru-RU" sz="3800" dirty="0">
              <a:solidFill>
                <a:srgbClr val="99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8001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территория общественной жизни местного сообщества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коммуникативная площадка гражданского диалога, социального партнёрства населения и общественных организаций с органами власти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важный инструмент повышение уровня правосознания и правовой культуры граждан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информационный и консультационный центр по вопросам организации жизни местного сообщества в шаговой доступности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информационный ресурс повышения открытости и гласности органов власти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центр общественного доступа к информации и знаниям для всего населения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50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1700" dirty="0" smtClean="0"/>
              <a:t>библиотека как центр продвижения идеологии электронного правительства и электронных государственных и муниципальных услуг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430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4953000"/>
          </a:xfrm>
        </p:spPr>
        <p:txBody>
          <a:bodyPr/>
          <a:lstStyle/>
          <a:p>
            <a:r>
              <a:rPr lang="ru-RU" dirty="0">
                <a:solidFill>
                  <a:srgbClr val="990099"/>
                </a:solidFill>
              </a:rPr>
              <a:t>Благодарю за внимание!</a:t>
            </a:r>
            <a:r>
              <a:rPr lang="ru-RU" sz="4000" dirty="0">
                <a:solidFill>
                  <a:srgbClr val="990099"/>
                </a:solidFill>
              </a:rPr>
              <a:t/>
            </a:r>
            <a:br>
              <a:rPr lang="ru-RU" sz="4000" dirty="0">
                <a:solidFill>
                  <a:srgbClr val="990099"/>
                </a:solidFill>
              </a:rPr>
            </a:br>
            <a:r>
              <a:rPr lang="ru-RU" sz="2000" dirty="0">
                <a:solidFill>
                  <a:srgbClr val="990099"/>
                </a:solidFill>
              </a:rPr>
              <a:t/>
            </a:r>
            <a:br>
              <a:rPr lang="ru-RU" sz="2000" dirty="0">
                <a:solidFill>
                  <a:srgbClr val="990099"/>
                </a:solidFill>
              </a:rPr>
            </a:br>
            <a:r>
              <a:rPr lang="ru-RU" sz="3600" dirty="0">
                <a:solidFill>
                  <a:srgbClr val="990099"/>
                </a:solidFill>
              </a:rPr>
              <a:t>С надеждой на дальнейшее сотрудничество </a:t>
            </a:r>
            <a:r>
              <a:rPr lang="en-US" sz="3600" dirty="0">
                <a:solidFill>
                  <a:srgbClr val="990099"/>
                </a:solidFill>
              </a:rPr>
              <a:t/>
            </a:r>
            <a:br>
              <a:rPr lang="en-US" sz="3600" dirty="0">
                <a:solidFill>
                  <a:srgbClr val="990099"/>
                </a:solidFill>
              </a:rPr>
            </a:br>
            <a:r>
              <a:rPr lang="ru-RU" sz="3600" dirty="0">
                <a:solidFill>
                  <a:srgbClr val="990099"/>
                </a:solidFill>
              </a:rPr>
              <a:t>и взаимопонимание</a:t>
            </a:r>
            <a:r>
              <a:rPr lang="ru-RU" sz="4000" dirty="0">
                <a:solidFill>
                  <a:srgbClr val="990099"/>
                </a:solidFill>
              </a:rPr>
              <a:t/>
            </a:r>
            <a:br>
              <a:rPr lang="ru-RU" sz="4000" dirty="0">
                <a:solidFill>
                  <a:srgbClr val="990099"/>
                </a:solidFill>
              </a:rPr>
            </a:br>
            <a:r>
              <a:rPr lang="ru-RU" sz="2000" dirty="0">
                <a:solidFill>
                  <a:srgbClr val="990099"/>
                </a:solidFill>
              </a:rPr>
              <a:t/>
            </a:r>
            <a:br>
              <a:rPr lang="ru-RU" sz="2000" dirty="0">
                <a:solidFill>
                  <a:srgbClr val="990099"/>
                </a:solidFill>
              </a:rPr>
            </a:br>
            <a:r>
              <a:rPr lang="ru-RU" sz="3600" dirty="0">
                <a:solidFill>
                  <a:srgbClr val="990099"/>
                </a:solidFill>
              </a:rPr>
              <a:t>Ольга Сергеевна Орлова</a:t>
            </a:r>
            <a:r>
              <a:rPr lang="ru-RU" sz="4000" dirty="0">
                <a:solidFill>
                  <a:srgbClr val="990099"/>
                </a:solidFill>
              </a:rPr>
              <a:t/>
            </a:r>
            <a:br>
              <a:rPr lang="ru-RU" sz="4000" dirty="0">
                <a:solidFill>
                  <a:srgbClr val="990099"/>
                </a:solidFill>
              </a:rPr>
            </a:br>
            <a:r>
              <a:rPr lang="en-US" sz="800" dirty="0">
                <a:solidFill>
                  <a:srgbClr val="990099"/>
                </a:solidFill>
              </a:rPr>
              <a:t/>
            </a:r>
            <a:br>
              <a:rPr lang="en-US" sz="800" dirty="0">
                <a:solidFill>
                  <a:srgbClr val="990099"/>
                </a:solidFill>
              </a:rPr>
            </a:br>
            <a:r>
              <a:rPr lang="ru-RU" sz="2400" dirty="0">
                <a:solidFill>
                  <a:srgbClr val="660066"/>
                </a:solidFill>
              </a:rPr>
              <a:t>тел.</a:t>
            </a:r>
            <a:r>
              <a:rPr lang="en-US" sz="2400" dirty="0">
                <a:solidFill>
                  <a:srgbClr val="660066"/>
                </a:solidFill>
              </a:rPr>
              <a:t>:</a:t>
            </a:r>
            <a:r>
              <a:rPr lang="ru-RU" sz="2400" dirty="0">
                <a:solidFill>
                  <a:srgbClr val="660066"/>
                </a:solidFill>
              </a:rPr>
              <a:t> (342) </a:t>
            </a:r>
            <a:r>
              <a:rPr lang="ru-RU" sz="2400" dirty="0" smtClean="0">
                <a:solidFill>
                  <a:srgbClr val="660066"/>
                </a:solidFill>
              </a:rPr>
              <a:t>236-21-20</a:t>
            </a:r>
            <a:r>
              <a:rPr lang="ru-RU" sz="2400" dirty="0">
                <a:solidFill>
                  <a:srgbClr val="660066"/>
                </a:solidFill>
              </a:rPr>
              <a:t/>
            </a:r>
            <a:br>
              <a:rPr lang="ru-RU" sz="2400" dirty="0">
                <a:solidFill>
                  <a:srgbClr val="660066"/>
                </a:solidFill>
              </a:rPr>
            </a:br>
            <a:r>
              <a:rPr lang="en-US" sz="2400" dirty="0">
                <a:solidFill>
                  <a:srgbClr val="660066"/>
                </a:solidFill>
              </a:rPr>
              <a:t>e-mail: olgaorl@lib.permregion.ru</a:t>
            </a:r>
            <a:endParaRPr lang="ru-RU" sz="24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Официальные документы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ru-RU" sz="1800" dirty="0" smtClean="0"/>
              <a:t>Концепция долгосрочного социально-экономического развития Российской Федерации на период до 2020 года, утв. распоряжением Правительства РФ от 17.11.2008 г. № 1662-р</a:t>
            </a:r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endParaRPr lang="ru-RU" sz="1800" dirty="0" smtClean="0"/>
          </a:p>
          <a:p>
            <a:pPr marL="285750" indent="166688" defTabSz="452438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ru-RU" sz="1800" dirty="0" smtClean="0"/>
              <a:t>	Федеральный закон «Об обеспечении доступа   к информации о деятельности государственных органов и органов местного самоуправления» от 09.02.2009, № 8-ФЗ</a:t>
            </a:r>
          </a:p>
          <a:p>
            <a:pPr marL="285750" indent="166688" defTabSz="452438">
              <a:buFont typeface="Arial" panose="020B0604020202020204" pitchFamily="34" charset="0"/>
              <a:buChar char="•"/>
              <a:tabLst>
                <a:tab pos="539750" algn="l"/>
              </a:tabLst>
            </a:pPr>
            <a:endParaRPr lang="ru-RU" sz="1800" dirty="0" smtClean="0"/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ru-RU" sz="1800" dirty="0" smtClean="0"/>
              <a:t>Федеральный закон «Об обеспечении доступа к информации о деятельности судов в Российской Федерации» от 22.12.2008, № 262-ФЗ</a:t>
            </a:r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endParaRPr lang="ru-RU" sz="1800" dirty="0" smtClean="0"/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ru-RU" sz="1800" dirty="0" smtClean="0"/>
              <a:t>	Федеральный закон «О бесплатной юридической помощи в Российской Федерации» от 21.11.2011 № 324-ФЗ</a:t>
            </a:r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endParaRPr lang="ru-RU" sz="1800" dirty="0" smtClean="0"/>
          </a:p>
          <a:p>
            <a:pPr marL="285750" indent="166688"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lang="ru-RU" sz="1800" dirty="0" smtClean="0"/>
              <a:t>	Основы государственной политики Российской Федерации в сфере развития правовой грамотности и правосознания граждан, утв. Президентом Российской Федерации 28.04.2011 № Пр-1168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79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/>
          <a:lstStyle/>
          <a:p>
            <a:r>
              <a:rPr lang="ru-RU" sz="3800" dirty="0" smtClean="0"/>
              <a:t>Определение гражданского общества 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300" b="1" dirty="0" smtClean="0"/>
              <a:t>Гражданское общество </a:t>
            </a:r>
            <a:r>
              <a:rPr lang="ru-RU" sz="2300" dirty="0" smtClean="0"/>
              <a:t>– </a:t>
            </a:r>
            <a:r>
              <a:rPr lang="ru-RU" sz="2300" dirty="0"/>
              <a:t>это система самостоятельных и независимых от государства общественных институтов и отношений (нравственных, семейных, религиозных, национальных, социально-экономических и пр.), обеспечивающих условия для реализации интересов и потребностей индивидов и коллективов для жизнедеятельности социальной, культурной и духовной сфер. Формирование гражданского общества – это прямой путь к демократическому обществу, а также предпосылка построения правового государства. Таким образом, гражданское общество – общество, основанное на соблюдении баланса интересов государства и его граждан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42028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/>
          <a:lstStyle/>
          <a:p>
            <a:r>
              <a:rPr lang="ru-RU" sz="3300" dirty="0"/>
              <a:t>Гражданское общество – это общество, где: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70037"/>
            <a:ext cx="8610600" cy="4525963"/>
          </a:xfrm>
        </p:spPr>
        <p:txBody>
          <a:bodyPr/>
          <a:lstStyle/>
          <a:p>
            <a:r>
              <a:rPr lang="ru-RU" sz="2700" dirty="0" smtClean="0"/>
              <a:t>все </a:t>
            </a:r>
            <a:r>
              <a:rPr lang="ru-RU" sz="2700" dirty="0"/>
              <a:t>граждане равны, свободны и равноправны</a:t>
            </a:r>
          </a:p>
          <a:p>
            <a:r>
              <a:rPr lang="ru-RU" sz="2700" dirty="0" smtClean="0"/>
              <a:t>соблюдаются </a:t>
            </a:r>
            <a:r>
              <a:rPr lang="ru-RU" sz="2700" dirty="0"/>
              <a:t>права, свободы и обязанности человека</a:t>
            </a:r>
          </a:p>
          <a:p>
            <a:r>
              <a:rPr lang="ru-RU" sz="2700" dirty="0" smtClean="0"/>
              <a:t>активно </a:t>
            </a:r>
            <a:r>
              <a:rPr lang="ru-RU" sz="2700" dirty="0"/>
              <a:t>действуют негосударственные общественные организации</a:t>
            </a:r>
          </a:p>
          <a:p>
            <a:r>
              <a:rPr lang="ru-RU" sz="2700" dirty="0" smtClean="0"/>
              <a:t>существует </a:t>
            </a:r>
            <a:r>
              <a:rPr lang="ru-RU" sz="2700" dirty="0"/>
              <a:t>минимальное вмешательство государства в сферу гражданских интересов</a:t>
            </a:r>
          </a:p>
          <a:p>
            <a:r>
              <a:rPr lang="ru-RU" sz="2700" dirty="0" smtClean="0"/>
              <a:t>существует </a:t>
            </a:r>
            <a:r>
              <a:rPr lang="ru-RU" sz="2700" dirty="0"/>
              <a:t>конституционный строй, обеспечивающий подчинение государства праву</a:t>
            </a:r>
          </a:p>
          <a:p>
            <a:pPr marL="0" indent="0">
              <a:buNone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7074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Направления развития гражданских отношений на муниципальном уровне: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798637"/>
            <a:ext cx="8229600" cy="4525963"/>
          </a:xfrm>
        </p:spPr>
        <p:txBody>
          <a:bodyPr/>
          <a:lstStyle/>
          <a:p>
            <a:r>
              <a:rPr lang="ru-RU" sz="2800" dirty="0" smtClean="0"/>
              <a:t>открытость </a:t>
            </a:r>
            <a:r>
              <a:rPr lang="ru-RU" sz="2800" dirty="0"/>
              <a:t>и способность к диалогу с населением муниципальной </a:t>
            </a:r>
            <a:r>
              <a:rPr lang="ru-RU" sz="2800" dirty="0" smtClean="0"/>
              <a:t>власти</a:t>
            </a:r>
            <a:endParaRPr lang="ru-RU" sz="2800" dirty="0"/>
          </a:p>
          <a:p>
            <a:r>
              <a:rPr lang="ru-RU" sz="2800" dirty="0" smtClean="0"/>
              <a:t>рост </a:t>
            </a:r>
            <a:r>
              <a:rPr lang="ru-RU" sz="2800" dirty="0"/>
              <a:t>доверия населения к органам </a:t>
            </a:r>
            <a:r>
              <a:rPr lang="ru-RU" sz="2800" dirty="0" smtClean="0"/>
              <a:t>власти</a:t>
            </a:r>
            <a:endParaRPr lang="ru-RU" sz="2800" dirty="0"/>
          </a:p>
          <a:p>
            <a:r>
              <a:rPr lang="ru-RU" sz="2800" dirty="0" smtClean="0"/>
              <a:t>участие </a:t>
            </a:r>
            <a:r>
              <a:rPr lang="ru-RU" sz="2800" dirty="0"/>
              <a:t>населения в управлении развитием </a:t>
            </a:r>
            <a:r>
              <a:rPr lang="ru-RU" sz="2800" dirty="0" smtClean="0"/>
              <a:t>территории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 </a:t>
            </a:r>
            <a:endParaRPr lang="ru-RU" sz="2800" dirty="0" smtClean="0"/>
          </a:p>
          <a:p>
            <a:pPr marL="355600" indent="366713">
              <a:buNone/>
            </a:pPr>
            <a:r>
              <a:rPr lang="ru-RU" sz="2300" dirty="0" smtClean="0"/>
              <a:t>Все </a:t>
            </a:r>
            <a:r>
              <a:rPr lang="ru-RU" sz="2300" dirty="0"/>
              <a:t>эти три направления взаимосвязаны, соответственно решение одного, так или иначе, влияет на результативность другого.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62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txBody>
          <a:bodyPr/>
          <a:lstStyle/>
          <a:p>
            <a:r>
              <a:rPr lang="ru-RU" sz="2800" dirty="0" smtClean="0"/>
              <a:t>Причины, по которым доступ </a:t>
            </a:r>
            <a:r>
              <a:rPr lang="ru-RU" sz="2800" dirty="0"/>
              <a:t>к правовой информации </a:t>
            </a:r>
            <a:r>
              <a:rPr lang="ru-RU" sz="2800" dirty="0" smtClean="0"/>
              <a:t>предоставляется через </a:t>
            </a:r>
            <a:r>
              <a:rPr lang="ru-RU" sz="2800" dirty="0"/>
              <a:t>библиотеки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0" indent="354013">
              <a:buNone/>
            </a:pPr>
            <a:r>
              <a:rPr lang="ru-RU" sz="1800" dirty="0" smtClean="0"/>
              <a:t>1</a:t>
            </a:r>
            <a:r>
              <a:rPr lang="ru-RU" sz="1800" dirty="0"/>
              <a:t>. Библиотеки – это учреждения со статусом общедоступности, куда за информацией может обратиться любой</a:t>
            </a:r>
          </a:p>
          <a:p>
            <a:pPr marL="0" indent="354013">
              <a:buNone/>
            </a:pPr>
            <a:r>
              <a:rPr lang="ru-RU" sz="1800" dirty="0"/>
              <a:t>2. Система общедоступных библиотек является в нашей стране одним из наиболее распространенных и действенных общественных институтов, призванных предоставить каждому свободный доступ к отечественным и мировым информационным ресурсам, в том числе и к фондам официальных правовых актов</a:t>
            </a:r>
          </a:p>
          <a:p>
            <a:pPr marL="0" indent="354013">
              <a:buNone/>
            </a:pPr>
            <a:r>
              <a:rPr lang="ru-RU" sz="1800" dirty="0"/>
              <a:t>3. Именно у библиотек есть огромный опыт работы с населением и с информацией</a:t>
            </a:r>
          </a:p>
          <a:p>
            <a:pPr marL="0" indent="354013">
              <a:buNone/>
            </a:pPr>
            <a:r>
              <a:rPr lang="ru-RU" sz="1800" dirty="0"/>
              <a:t>4. В небольших населенных пунктах библиотека является единственным бесплатным очагом культуры и информации, куда идут все</a:t>
            </a:r>
          </a:p>
          <a:p>
            <a:pPr marL="0" indent="354013">
              <a:buNone/>
            </a:pPr>
            <a:r>
              <a:rPr lang="ru-RU" sz="1800" dirty="0"/>
              <a:t>5. Библиотека может формировать у себя фонд официальных документов органов местного самоуправления, тем самым она берет на себя функцию информационного обеспечения местного сообщества о деятельности органов власти.</a:t>
            </a:r>
          </a:p>
          <a:p>
            <a:pPr marL="0" indent="354013">
              <a:buNone/>
            </a:pPr>
            <a:r>
              <a:rPr lang="ru-RU" sz="1800" dirty="0"/>
              <a:t>6. В информационном обеспечении нуждается сама складывающаяся система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050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ОБЛОЖКА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990600"/>
            <a:ext cx="2233613" cy="2249488"/>
          </a:xfrm>
          <a:noFill/>
          <a:ln/>
        </p:spPr>
      </p:pic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3200400" y="1676400"/>
            <a:ext cx="52578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660066"/>
                </a:solidFill>
              </a:rPr>
              <a:t>ПРОГРАММА</a:t>
            </a:r>
          </a:p>
          <a:p>
            <a:pPr algn="ctr"/>
            <a:endParaRPr lang="ru-RU" sz="1800" b="1" dirty="0">
              <a:solidFill>
                <a:srgbClr val="660066"/>
              </a:solidFill>
            </a:endParaRPr>
          </a:p>
          <a:p>
            <a:pPr algn="ctr"/>
            <a:r>
              <a:rPr lang="ru-RU" sz="1800" b="1" dirty="0"/>
              <a:t>«Формирование сети публичных центров правовой информации на базе муниципальных библиотек Пермской области в 2000–2003 гг.»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914400" y="4038600"/>
            <a:ext cx="77120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04813" algn="just"/>
            <a:endParaRPr lang="ru-RU" dirty="0"/>
          </a:p>
          <a:p>
            <a:pPr indent="404813" algn="just"/>
            <a:r>
              <a:rPr lang="ru-RU" sz="1600" b="1" dirty="0">
                <a:solidFill>
                  <a:srgbClr val="990099"/>
                </a:solidFill>
              </a:rPr>
              <a:t>Составная часть:</a:t>
            </a:r>
          </a:p>
          <a:p>
            <a:pPr indent="404813" algn="just"/>
            <a:endParaRPr lang="ru-RU" sz="1600" b="1" dirty="0">
              <a:solidFill>
                <a:srgbClr val="990099"/>
              </a:solidFill>
            </a:endParaRPr>
          </a:p>
          <a:p>
            <a:pPr indent="404813" algn="just"/>
            <a:r>
              <a:rPr lang="ru-RU" sz="1600" dirty="0"/>
              <a:t>– </a:t>
            </a:r>
            <a:r>
              <a:rPr lang="ru-RU" sz="1600" dirty="0">
                <a:solidFill>
                  <a:schemeClr val="tx1"/>
                </a:solidFill>
              </a:rPr>
              <a:t>федеральной программы по созданию общероссийской сети публичных центров правовой информации (с конца 1990-х гг.)</a:t>
            </a:r>
          </a:p>
          <a:p>
            <a:pPr indent="404813" algn="just"/>
            <a:endParaRPr lang="ru-RU" sz="1600" dirty="0">
              <a:solidFill>
                <a:schemeClr val="tx1"/>
              </a:solidFill>
            </a:endParaRPr>
          </a:p>
          <a:p>
            <a:pPr indent="404813" algn="just"/>
            <a:r>
              <a:rPr lang="ru-RU" sz="1600" dirty="0">
                <a:solidFill>
                  <a:schemeClr val="tx1"/>
                </a:solidFill>
              </a:rPr>
              <a:t>– областной программы «Правовая информатизация Пермской области (1997-2000 гг.)» и ее логическое 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z="3000" b="1" dirty="0">
                <a:solidFill>
                  <a:srgbClr val="990099"/>
                </a:solidFill>
              </a:rPr>
              <a:t>Что дало библиотекам наличие собственной программы?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2553831"/>
            <a:ext cx="624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управление внедрением инновациями</a:t>
            </a:r>
            <a:endParaRPr lang="ru-RU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целеполагание</a:t>
            </a:r>
            <a:endParaRPr lang="ru-RU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комплексность в </a:t>
            </a:r>
            <a:r>
              <a:rPr lang="ru-RU" sz="2000" dirty="0"/>
              <a:t>решении </a:t>
            </a:r>
            <a:r>
              <a:rPr lang="ru-RU" sz="2000" dirty="0" smtClean="0"/>
              <a:t>поставленных задач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масштабируемость</a:t>
            </a:r>
            <a:endParaRPr lang="ru-RU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корпоративность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прогнозируемость </a:t>
            </a:r>
            <a:r>
              <a:rPr lang="ru-RU" sz="2000" dirty="0"/>
              <a:t>дальнейшего </a:t>
            </a:r>
            <a:r>
              <a:rPr lang="ru-RU" sz="2000" dirty="0" smtClean="0"/>
              <a:t>развития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err="1" smtClean="0"/>
              <a:t>имиджевую</a:t>
            </a:r>
            <a:r>
              <a:rPr lang="ru-RU" sz="2000" dirty="0" smtClean="0"/>
              <a:t> привлекательность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621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182" y="914400"/>
            <a:ext cx="8401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Социальные эффекты программы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58434" y="2609671"/>
            <a:ext cx="79605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Общедоступность правовой информации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Рост правовой культуры населения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Формирование новых социальных ролей библиотек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Расширение социального партнёрства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13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E2FF"/>
      </a:accent5>
      <a:accent6>
        <a:srgbClr val="2D2D8A"/>
      </a:accent6>
      <a:hlink>
        <a:srgbClr val="0000CC"/>
      </a:hlink>
      <a:folHlink>
        <a:srgbClr val="6600CC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2D2D8A"/>
        </a:accent6>
        <a:hlink>
          <a:srgbClr val="0000CC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1068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Оформление по умолчанию</vt:lpstr>
      <vt:lpstr>Фотография Photo Editor</vt:lpstr>
      <vt:lpstr>Презентация PowerPoint</vt:lpstr>
      <vt:lpstr>Официальные документы</vt:lpstr>
      <vt:lpstr>Определение гражданского общества </vt:lpstr>
      <vt:lpstr>Гражданское общество – это общество, где:</vt:lpstr>
      <vt:lpstr>Направления развития гражданских отношений на муниципальном уровне:</vt:lpstr>
      <vt:lpstr>Причины, по которым доступ к правовой информации предоставляется через библиотеки</vt:lpstr>
      <vt:lpstr>Презентация PowerPoint</vt:lpstr>
      <vt:lpstr>Что дало библиотекам наличие собственной программы?</vt:lpstr>
      <vt:lpstr>Презентация PowerPoint</vt:lpstr>
      <vt:lpstr>Презентация PowerPoint</vt:lpstr>
      <vt:lpstr>Роли ПЦПИ в формировании гражданских отношений в российском обществе</vt:lpstr>
      <vt:lpstr>Роли ПЦПИ в формировании гражданских отношений в российском обществе</vt:lpstr>
      <vt:lpstr>Направления взаимодействия с Уполномоченным по правам человека в Пермском крае Татьяной Марголиной</vt:lpstr>
      <vt:lpstr>Основные тенденции развития сети  ПЦПИ Пермского края</vt:lpstr>
      <vt:lpstr>Новые социальные роли  и функции библиотек</vt:lpstr>
      <vt:lpstr>Благодарю за внимание!  С надеждой на дальнейшее сотрудничество  и взаимопонимание  Ольга Сергеевна Орлова  тел.: (342) 236-21-20 e-mail: olgaorl@lib.permregion.ru</vt:lpstr>
    </vt:vector>
  </TitlesOfParts>
  <Company>Library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 Орлова</cp:lastModifiedBy>
  <cp:revision>115</cp:revision>
  <dcterms:created xsi:type="dcterms:W3CDTF">2004-11-06T07:49:39Z</dcterms:created>
  <dcterms:modified xsi:type="dcterms:W3CDTF">2013-10-09T03:08:03Z</dcterms:modified>
</cp:coreProperties>
</file>