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6215D-FD7E-4361-8D86-755E2ED10822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08216-2462-4D23-8949-BF496C3EB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08216-2462-4D23-8949-BF496C3EB37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900" i="1" dirty="0" smtClean="0">
                <a:solidFill>
                  <a:schemeClr val="tx1"/>
                </a:solidFill>
              </a:rPr>
              <a:t>Коллегиальное управление качеством работы</a:t>
            </a:r>
            <a:r>
              <a:rPr lang="ru-RU" sz="4400" dirty="0" smtClean="0">
                <a:solidFill>
                  <a:schemeClr val="tx1"/>
                </a:solidFill>
              </a:rPr>
              <a:t/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sz="2800" b="1" i="1" dirty="0" smtClean="0"/>
              <a:t>О системе управления качеством работы</a:t>
            </a:r>
          </a:p>
          <a:p>
            <a:pPr algn="ctr"/>
            <a:r>
              <a:rPr lang="ru-RU" sz="2800" b="1" i="1" dirty="0" smtClean="0"/>
              <a:t>в отделе официальных </a:t>
            </a:r>
          </a:p>
          <a:p>
            <a:pPr algn="ctr"/>
            <a:r>
              <a:rPr lang="ru-RU" sz="2800" b="1" i="1" dirty="0" smtClean="0"/>
              <a:t>и нормативных изданий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5949280"/>
            <a:ext cx="204806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45720" lvl="0" algn="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600" dirty="0" smtClean="0">
                <a:solidFill>
                  <a:prstClr val="white"/>
                </a:solidFill>
              </a:rPr>
              <a:t>РГБ, 2013год</a:t>
            </a:r>
            <a:endParaRPr lang="ru-RU" sz="2600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Формирование независимой  оценки качества (НОК)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 smtClean="0"/>
              <a:t>Принципы формирования НОК</a:t>
            </a:r>
            <a:r>
              <a:rPr lang="ru-RU" dirty="0" smtClean="0"/>
              <a:t>: объективность, открытость, коллегиальность</a:t>
            </a:r>
          </a:p>
          <a:p>
            <a:r>
              <a:rPr lang="ru-RU" b="1" i="1" dirty="0" smtClean="0"/>
              <a:t>Измерение деятельности</a:t>
            </a:r>
            <a:r>
              <a:rPr lang="ru-RU" dirty="0" smtClean="0"/>
              <a:t>: сбор и анализ данных</a:t>
            </a:r>
          </a:p>
          <a:p>
            <a:r>
              <a:rPr lang="ru-RU" b="1" i="1" dirty="0" smtClean="0"/>
              <a:t>Анализ показателей деятельности </a:t>
            </a:r>
            <a:r>
              <a:rPr lang="ru-RU" dirty="0" smtClean="0"/>
              <a:t>– оценка показателей качества (реальные результаты, достоверные данные и объективность оценки)</a:t>
            </a:r>
          </a:p>
          <a:p>
            <a:r>
              <a:rPr lang="ru-RU" b="1" i="1" dirty="0" smtClean="0"/>
              <a:t>НОК и организация процессов управления качеством</a:t>
            </a:r>
            <a:r>
              <a:rPr lang="ru-RU" dirty="0" smtClean="0"/>
              <a:t>:  анализ (детализация), оценка, </a:t>
            </a:r>
          </a:p>
          <a:p>
            <a:pPr>
              <a:buNone/>
            </a:pPr>
            <a:r>
              <a:rPr lang="ru-RU" dirty="0" smtClean="0"/>
              <a:t>    выявление недостатков</a:t>
            </a:r>
          </a:p>
          <a:p>
            <a:r>
              <a:rPr lang="ru-RU" b="1" dirty="0" smtClean="0"/>
              <a:t>НОК – основа для поиска потенциала развития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СМК ОФН в действии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928802"/>
          <a:ext cx="82296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СК ОФН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Сектор отдела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Общее собрание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Организаторы, участники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работы составляется ежегодно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Обсуждение плана, отчетов о работе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Коллектив отдела, ТО, НМО, смежные отделы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7158" y="3857628"/>
            <a:ext cx="8787983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/>
              <a:t>Принципы деятельности СМК ОФН</a:t>
            </a:r>
            <a:r>
              <a:rPr lang="ru-RU" sz="2000" dirty="0" smtClean="0"/>
              <a:t>: непрерывность, открытость, </a:t>
            </a:r>
          </a:p>
          <a:p>
            <a:r>
              <a:rPr lang="ru-RU" sz="2000" dirty="0" smtClean="0"/>
              <a:t>коллегиальность принятия решений, оперативное реагирование на нару-</a:t>
            </a:r>
          </a:p>
          <a:p>
            <a:r>
              <a:rPr lang="ru-RU" sz="2000" dirty="0" err="1" smtClean="0"/>
              <a:t>шения</a:t>
            </a:r>
            <a:endParaRPr lang="ru-RU" sz="2000" dirty="0" smtClean="0"/>
          </a:p>
          <a:p>
            <a:r>
              <a:rPr lang="ru-RU" sz="2000" b="1" i="1" dirty="0" smtClean="0"/>
              <a:t>Условия деятельности СК ОФН</a:t>
            </a:r>
            <a:r>
              <a:rPr lang="ru-RU" sz="2000" dirty="0" smtClean="0"/>
              <a:t>: Комплексность проверок качества</a:t>
            </a:r>
          </a:p>
          <a:p>
            <a:r>
              <a:rPr lang="ru-RU" sz="2000" dirty="0" smtClean="0"/>
              <a:t>Сотрудничество и взаимопомощь членов коллектива</a:t>
            </a:r>
          </a:p>
          <a:p>
            <a:r>
              <a:rPr lang="ru-RU" sz="2000" dirty="0" smtClean="0"/>
              <a:t>Взаимосвязь с пользователями, заинтересованность в их оценке качества</a:t>
            </a:r>
            <a:endParaRPr lang="ru-RU" sz="2000" b="1" i="1" dirty="0" smtClean="0"/>
          </a:p>
          <a:p>
            <a:r>
              <a:rPr lang="ru-RU" sz="2000" b="1" i="1" dirty="0" smtClean="0"/>
              <a:t>Задача на ближайшую перспективу</a:t>
            </a:r>
            <a:r>
              <a:rPr lang="ru-RU" sz="2000" dirty="0" smtClean="0"/>
              <a:t>: Стандарт </a:t>
            </a:r>
            <a:r>
              <a:rPr lang="ru-RU" sz="2000" dirty="0" err="1" smtClean="0"/>
              <a:t>ИКТ-компетентности</a:t>
            </a:r>
            <a:endParaRPr lang="ru-RU" sz="2000" dirty="0" smtClean="0"/>
          </a:p>
          <a:p>
            <a:r>
              <a:rPr lang="ru-RU" sz="2000" dirty="0" smtClean="0"/>
              <a:t> библиотекаря ЦПИ  (к  концу  2013 года)  Разработка  </a:t>
            </a:r>
            <a:r>
              <a:rPr lang="ru-RU" sz="2000" dirty="0" err="1" smtClean="0"/>
              <a:t>ИКТ-тестов</a:t>
            </a:r>
            <a:endParaRPr lang="ru-RU" sz="2000" b="1" i="1" dirty="0" smtClean="0"/>
          </a:p>
          <a:p>
            <a:endParaRPr lang="ru-RU" b="1" i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1514432"/>
          </a:xfrm>
        </p:spPr>
        <p:txBody>
          <a:bodyPr/>
          <a:lstStyle/>
          <a:p>
            <a:r>
              <a:rPr lang="ru-RU" dirty="0" smtClean="0"/>
              <a:t>       </a:t>
            </a:r>
            <a:r>
              <a:rPr lang="ru-RU" b="1" dirty="0" smtClean="0"/>
              <a:t>СМК в отделе ОФН 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/>
              <a:t>ориентирована на пользователя библиотечно-информационными услугами</a:t>
            </a:r>
          </a:p>
          <a:p>
            <a:pPr>
              <a:buNone/>
            </a:pPr>
            <a:r>
              <a:rPr lang="ru-RU" sz="2000" b="1" dirty="0" smtClean="0"/>
              <a:t> СМК в отделе ОФН –это к</a:t>
            </a:r>
            <a:r>
              <a:rPr lang="ru-RU" sz="2000" dirty="0" smtClean="0"/>
              <a:t>оллегиальное управление качеством всех направлений деятельности,  основанное на независимой оценке качества работы. Характерные особенности СМК в отделе ОФН –непрерывность и открытость.</a:t>
            </a:r>
          </a:p>
          <a:p>
            <a:pPr>
              <a:buNone/>
            </a:pPr>
            <a:r>
              <a:rPr lang="ru-RU" sz="2000" b="1" dirty="0" smtClean="0"/>
              <a:t> Основные выводы: </a:t>
            </a:r>
          </a:p>
          <a:p>
            <a:pPr>
              <a:buNone/>
            </a:pPr>
            <a:r>
              <a:rPr lang="ru-RU" sz="2000" dirty="0" smtClean="0"/>
              <a:t>Высокий профессиональный уровень каждого специалиста </a:t>
            </a:r>
            <a:r>
              <a:rPr lang="ru-RU" sz="2000" smtClean="0"/>
              <a:t>- основа </a:t>
            </a:r>
            <a:r>
              <a:rPr lang="ru-RU" sz="2000" dirty="0" smtClean="0"/>
              <a:t>повышения качества </a:t>
            </a:r>
            <a:r>
              <a:rPr lang="ru-RU" sz="2000" smtClean="0"/>
              <a:t>работы 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Создание профессиональных стандартов библиотечной отрасли–веление времени</a:t>
            </a:r>
          </a:p>
          <a:p>
            <a:pPr>
              <a:buNone/>
            </a:pPr>
            <a:r>
              <a:rPr lang="ru-RU" sz="2000" b="1" dirty="0" smtClean="0"/>
              <a:t>Задача на ближайшую перспективу:</a:t>
            </a:r>
          </a:p>
          <a:p>
            <a:pPr>
              <a:buNone/>
            </a:pPr>
            <a:r>
              <a:rPr lang="ru-RU" sz="2000" dirty="0" smtClean="0"/>
              <a:t> ИКТ –компетентность библиотекаря ЦПИ– настоятельная необходимость  (тестирование уровня ИКТ –компетентности)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Структура отдела ОФН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57290" y="3143248"/>
            <a:ext cx="62151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 smtClean="0"/>
          </a:p>
          <a:p>
            <a:pPr algn="ctr"/>
            <a:r>
              <a:rPr lang="ru-RU" sz="4000" b="1" i="1" dirty="0" smtClean="0"/>
              <a:t>Центр правовой информации</a:t>
            </a:r>
            <a:endParaRPr lang="ru-RU" sz="4000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428596" y="5357826"/>
            <a:ext cx="3929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Сектор </a:t>
            </a:r>
          </a:p>
          <a:p>
            <a:pPr algn="ctr"/>
            <a:r>
              <a:rPr lang="ru-RU" sz="2400" b="1" i="1" dirty="0" smtClean="0"/>
              <a:t>«Центр правовой    и деловой информации»</a:t>
            </a:r>
            <a:endParaRPr lang="ru-RU" sz="2400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4714876" y="5286388"/>
            <a:ext cx="421484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Сектор «Центр документов международных организаций»</a:t>
            </a:r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071538" y="1857364"/>
            <a:ext cx="70723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Сектор комплектования, обработки, организации и хранения фондов</a:t>
            </a:r>
          </a:p>
          <a:p>
            <a:endParaRPr lang="ru-RU" b="1" i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071538" y="2857496"/>
            <a:ext cx="69088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i="1" dirty="0" smtClean="0">
                <a:solidFill>
                  <a:prstClr val="black"/>
                </a:solidFill>
              </a:rPr>
              <a:t>Сектор приоритетного обслуживания</a:t>
            </a:r>
          </a:p>
          <a:p>
            <a:pPr lvl="0" algn="ctr"/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28" name="Стрелка вниз 27"/>
          <p:cNvSpPr/>
          <p:nvPr/>
        </p:nvSpPr>
        <p:spPr>
          <a:xfrm>
            <a:off x="2214546" y="4286256"/>
            <a:ext cx="402909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6357950" y="4214818"/>
            <a:ext cx="402909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Фонды отдела ОФН - 2.5 млн. ед.хр.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612576" y="1340768"/>
            <a:ext cx="8229600" cy="4389120"/>
          </a:xfrm>
        </p:spPr>
        <p:txBody>
          <a:bodyPr>
            <a:noAutofit/>
          </a:bodyPr>
          <a:lstStyle/>
          <a:p>
            <a:pPr lvl="8" algn="ctr">
              <a:buNone/>
            </a:pPr>
            <a:r>
              <a:rPr lang="ru-RU" sz="2400" b="1" i="1" dirty="0" smtClean="0"/>
              <a:t>Отечественные официальные нормативно-правовые документы</a:t>
            </a:r>
          </a:p>
          <a:p>
            <a:pPr lvl="8" algn="ctr">
              <a:buNone/>
            </a:pPr>
            <a:endParaRPr lang="ru-RU" sz="2400" b="1" i="1" dirty="0" smtClean="0"/>
          </a:p>
          <a:p>
            <a:pPr lvl="8" algn="ctr">
              <a:buNone/>
            </a:pPr>
            <a:r>
              <a:rPr lang="ru-RU" sz="2400" b="1" i="1" dirty="0" smtClean="0"/>
              <a:t>Отечественные нормативно-производственные документы</a:t>
            </a:r>
          </a:p>
          <a:p>
            <a:pPr lvl="8" algn="ctr">
              <a:buNone/>
            </a:pPr>
            <a:endParaRPr lang="ru-RU" sz="2400" b="1" i="1" dirty="0" smtClean="0"/>
          </a:p>
          <a:p>
            <a:pPr lvl="8" algn="ctr">
              <a:buNone/>
            </a:pPr>
            <a:r>
              <a:rPr lang="ru-RU" sz="2400" b="1" i="1" dirty="0" smtClean="0"/>
              <a:t>        Уставы организаций и учреждений </a:t>
            </a:r>
          </a:p>
          <a:p>
            <a:pPr lvl="8" algn="ctr">
              <a:buNone/>
            </a:pPr>
            <a:r>
              <a:rPr lang="ru-RU" sz="2400" b="1" i="1" dirty="0" smtClean="0"/>
              <a:t>    (дореволюционный и советский периоды)</a:t>
            </a:r>
          </a:p>
          <a:p>
            <a:pPr lvl="8" algn="ctr">
              <a:buNone/>
            </a:pPr>
            <a:endParaRPr lang="ru-RU" sz="2400" b="1" i="1" dirty="0" smtClean="0"/>
          </a:p>
          <a:p>
            <a:pPr lvl="8" algn="ctr">
              <a:buNone/>
            </a:pPr>
            <a:r>
              <a:rPr lang="ru-RU" sz="2400" b="1" i="1" dirty="0" smtClean="0"/>
              <a:t>Документы международных организаций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   Основные этапы формирования СМК  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i="1" dirty="0" smtClean="0"/>
              <a:t> </a:t>
            </a:r>
            <a:r>
              <a:rPr lang="ru-RU" sz="3200" b="1" i="1" dirty="0" smtClean="0"/>
              <a:t>2003 г.</a:t>
            </a:r>
            <a:r>
              <a:rPr lang="ru-RU" sz="3200" i="1" dirty="0" smtClean="0"/>
              <a:t> Всероссийские научно-практические семинары «Библиотеки и просвещение в области прав потребителей»</a:t>
            </a:r>
          </a:p>
          <a:p>
            <a:r>
              <a:rPr lang="ru-RU" sz="3200" b="1" i="1" dirty="0" smtClean="0"/>
              <a:t>Ноябрь 2007г. </a:t>
            </a:r>
            <a:r>
              <a:rPr lang="ru-RU" sz="3200" i="1" dirty="0" smtClean="0"/>
              <a:t>Всероссийский научно-практический семинар, посвященный библиотечно-информационным  услугам и оценке их качества </a:t>
            </a:r>
          </a:p>
          <a:p>
            <a:r>
              <a:rPr lang="ru-RU" sz="3200" b="1" i="1" dirty="0" smtClean="0"/>
              <a:t>Ноябрь 2007г. </a:t>
            </a:r>
            <a:r>
              <a:rPr lang="ru-RU" sz="3200" i="1" dirty="0" smtClean="0"/>
              <a:t>- Программа </a:t>
            </a:r>
            <a:r>
              <a:rPr lang="ru-RU" sz="3200" i="1" dirty="0" err="1" smtClean="0"/>
              <a:t>эволюционирования</a:t>
            </a:r>
            <a:r>
              <a:rPr lang="ru-RU" sz="3200" i="1" dirty="0" smtClean="0"/>
              <a:t> деятельности отдела ОФН </a:t>
            </a:r>
            <a:endParaRPr lang="ru-RU" sz="32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      </a:t>
            </a:r>
            <a:r>
              <a:rPr lang="ru-RU" sz="4000" b="1" dirty="0" smtClean="0"/>
              <a:t>Правовое обеспечение СМК 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35480"/>
            <a:ext cx="8219256" cy="4922520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i="1" dirty="0" smtClean="0"/>
              <a:t>Указ Президента РФ от 7 мая 2012г. №597 «О мероприятиях по реализации государственной социальной политики» (подпункт «к», пункт 1)</a:t>
            </a:r>
          </a:p>
          <a:p>
            <a:r>
              <a:rPr lang="ru-RU" sz="2000" b="1" i="1" dirty="0" smtClean="0"/>
              <a:t>Послание Президента РФ Федеральному собранию РФ от 12 декабря 2012 года</a:t>
            </a:r>
          </a:p>
          <a:p>
            <a:r>
              <a:rPr lang="ru-RU" sz="2000" b="1" i="1" dirty="0" smtClean="0"/>
              <a:t>Постановление Правительства «О формировании независимой оценки качества», «Правила формирования независимой оценки качества работы организаций, оказывающих социальные услуги» от 30 марта 2013 года №286</a:t>
            </a:r>
          </a:p>
          <a:p>
            <a:r>
              <a:rPr lang="ru-RU" sz="2000" b="1" i="1" dirty="0" smtClean="0"/>
              <a:t>РБА «Руководство по обеспечению качества информационно-библиотечного обслуживания»</a:t>
            </a:r>
          </a:p>
          <a:p>
            <a:r>
              <a:rPr lang="ru-RU" sz="2000" b="1" i="1" dirty="0" smtClean="0"/>
              <a:t>Программа деятельности ФГБУ «Российская государственная библиотека» на период 2013-2018гг.</a:t>
            </a:r>
          </a:p>
          <a:p>
            <a:r>
              <a:rPr lang="ru-RU" sz="2800" b="1" i="1" dirty="0" smtClean="0"/>
              <a:t>Отдел ОФН РГБ</a:t>
            </a:r>
            <a:endParaRPr lang="ru-RU" sz="2800" b="1" i="1" dirty="0" smtClean="0"/>
          </a:p>
          <a:p>
            <a:r>
              <a:rPr lang="ru-RU" sz="2000" b="1" i="1" dirty="0" smtClean="0"/>
              <a:t>Программа </a:t>
            </a:r>
            <a:r>
              <a:rPr lang="ru-RU" sz="2000" b="1" i="1" dirty="0" err="1" smtClean="0"/>
              <a:t>эволюционирования</a:t>
            </a:r>
            <a:r>
              <a:rPr lang="ru-RU" sz="2000" b="1" i="1" dirty="0" smtClean="0"/>
              <a:t> деятельности отдела </a:t>
            </a:r>
            <a:r>
              <a:rPr lang="ru-RU" sz="2000" b="1" i="1" dirty="0" smtClean="0"/>
              <a:t>ОФН</a:t>
            </a:r>
            <a:endParaRPr lang="ru-RU" sz="2000" b="1" i="1" dirty="0" smtClean="0"/>
          </a:p>
          <a:p>
            <a:r>
              <a:rPr lang="ru-RU" sz="2000" b="1" i="1" dirty="0" smtClean="0"/>
              <a:t>Механизм СМК ОФН  и формирование независимой оценки качества в ЦПИ 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Международные  стандарты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400" b="1" dirty="0" smtClean="0"/>
              <a:t>Международный стандарт ИСО-9000-2001 «Системы менеджмента качества. Основные положения и словарь»</a:t>
            </a:r>
          </a:p>
          <a:p>
            <a:r>
              <a:rPr lang="ru-RU" sz="2400" b="1" dirty="0" smtClean="0"/>
              <a:t>ГОСТ Р ИСО 9004.2010 «Менеджмент для достижения устойчивого успеха организации. Подход на основе менеджмента качества»</a:t>
            </a:r>
          </a:p>
          <a:p>
            <a:r>
              <a:rPr lang="ru-RU" sz="2400" b="1" dirty="0" smtClean="0"/>
              <a:t>ИСО 2789.2006. Информация и документация – Международная библиотечная статистика</a:t>
            </a:r>
          </a:p>
          <a:p>
            <a:r>
              <a:rPr lang="ru-RU" sz="2400" b="1" dirty="0" smtClean="0"/>
              <a:t>ИСО 11620.2006 Информация и документация Показатели деятельности библиотек</a:t>
            </a:r>
          </a:p>
          <a:p>
            <a:r>
              <a:rPr lang="ru-RU" sz="2400" b="1" dirty="0" smtClean="0"/>
              <a:t>Система показателей качества для ЦПИ РГБ:</a:t>
            </a:r>
          </a:p>
          <a:p>
            <a:pPr>
              <a:buNone/>
            </a:pPr>
            <a:r>
              <a:rPr lang="ru-RU" i="1" dirty="0" smtClean="0"/>
              <a:t>Инфраструктура, ресурсы; </a:t>
            </a:r>
          </a:p>
          <a:p>
            <a:pPr>
              <a:buNone/>
            </a:pPr>
            <a:r>
              <a:rPr lang="ru-RU" i="1" dirty="0" smtClean="0"/>
              <a:t>Использование, эффективность;</a:t>
            </a:r>
          </a:p>
          <a:p>
            <a:pPr>
              <a:buNone/>
            </a:pPr>
            <a:r>
              <a:rPr lang="ru-RU" i="1" dirty="0" smtClean="0"/>
              <a:t>Дисциплина, профессионализм</a:t>
            </a:r>
            <a:endParaRPr lang="ru-RU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СМК ОФН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50131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Цели</a:t>
            </a:r>
            <a:r>
              <a:rPr lang="ru-RU" sz="2000" dirty="0" smtClean="0"/>
              <a:t>:  </a:t>
            </a:r>
          </a:p>
          <a:p>
            <a:pPr>
              <a:buNone/>
            </a:pPr>
            <a:r>
              <a:rPr lang="ru-RU" sz="2000" dirty="0" smtClean="0"/>
              <a:t>совершенствование деятельности отдела, направленное на поиск потенциала развития ЦПИ, повышение его рейтинга и предоставление современных </a:t>
            </a:r>
            <a:r>
              <a:rPr lang="ru-RU" sz="2000" dirty="0" err="1" smtClean="0"/>
              <a:t>конкурентноспособных</a:t>
            </a:r>
            <a:r>
              <a:rPr lang="ru-RU" sz="2000" dirty="0" smtClean="0"/>
              <a:t> библиотечно-информационных услуг</a:t>
            </a:r>
          </a:p>
          <a:p>
            <a:pPr>
              <a:buNone/>
            </a:pPr>
            <a:r>
              <a:rPr lang="ru-RU" sz="2000" dirty="0" smtClean="0"/>
              <a:t>создание концепции непрерывного повышения профессиональных и личностных качеств и эффективное использование потенциальных возможностей каждого специалиста</a:t>
            </a:r>
          </a:p>
          <a:p>
            <a:pPr>
              <a:buNone/>
            </a:pPr>
            <a:r>
              <a:rPr lang="ru-RU" sz="2000" b="1" dirty="0" smtClean="0"/>
              <a:t>Задачи:</a:t>
            </a:r>
            <a:r>
              <a:rPr lang="ru-RU" sz="2000" dirty="0" smtClean="0"/>
              <a:t> обеспечить</a:t>
            </a:r>
          </a:p>
          <a:p>
            <a:pPr>
              <a:buFontTx/>
              <a:buChar char="-"/>
            </a:pPr>
            <a:r>
              <a:rPr lang="ru-RU" sz="2000" dirty="0" smtClean="0"/>
              <a:t>-коллегиальное управление качеством  деятельности отдела ОФН, его инновационное развитие, непрерывное улучшение и  совершенствование качества работы</a:t>
            </a:r>
          </a:p>
          <a:p>
            <a:pPr>
              <a:buNone/>
            </a:pPr>
            <a:r>
              <a:rPr lang="ru-RU" sz="2000" dirty="0" smtClean="0"/>
              <a:t>    - влияние</a:t>
            </a:r>
            <a:r>
              <a:rPr lang="ru-RU" sz="2000" i="1" dirty="0" smtClean="0"/>
              <a:t> </a:t>
            </a:r>
            <a:r>
              <a:rPr lang="ru-RU" sz="2000" dirty="0" smtClean="0"/>
              <a:t>показателей качества  работы  сотрудников на  мотивацию </a:t>
            </a:r>
            <a:r>
              <a:rPr lang="ru-RU" sz="2000" dirty="0" smtClean="0"/>
              <a:t>их труда и </a:t>
            </a:r>
            <a:r>
              <a:rPr lang="ru-RU" sz="2000" dirty="0" smtClean="0"/>
              <a:t>карьерный рост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Действенный механизм СМК в отделе ОФН 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Совет по качеству (СК ОФН)</a:t>
            </a:r>
          </a:p>
          <a:p>
            <a:r>
              <a:rPr lang="ru-RU" b="1" i="1" dirty="0" smtClean="0"/>
              <a:t>Состав 4 -5 человек, избирается на 4 года</a:t>
            </a:r>
          </a:p>
          <a:p>
            <a:r>
              <a:rPr lang="ru-RU" b="1" i="1" dirty="0" smtClean="0"/>
              <a:t>Коллегиальный характер процессов планирования, оценки качества и отчетность</a:t>
            </a:r>
          </a:p>
          <a:p>
            <a:r>
              <a:rPr lang="ru-RU" b="1" i="1" dirty="0" smtClean="0"/>
              <a:t>Основные требования к членам СК ОФН:</a:t>
            </a:r>
          </a:p>
          <a:p>
            <a:pPr>
              <a:buNone/>
            </a:pPr>
            <a:r>
              <a:rPr lang="ru-RU" dirty="0" smtClean="0"/>
              <a:t>1.Знание основ менеджмента качества для библиотек</a:t>
            </a:r>
          </a:p>
          <a:p>
            <a:pPr>
              <a:buNone/>
            </a:pPr>
            <a:r>
              <a:rPr lang="ru-RU" dirty="0" smtClean="0"/>
              <a:t>2.Компетентность (высокие профессиональные и личностные качества)</a:t>
            </a:r>
          </a:p>
          <a:p>
            <a:pPr>
              <a:buNone/>
            </a:pPr>
            <a:r>
              <a:rPr lang="ru-RU" dirty="0" smtClean="0"/>
              <a:t>3.Заинтересованность в получении </a:t>
            </a:r>
            <a:r>
              <a:rPr lang="ru-RU" b="1" dirty="0" smtClean="0"/>
              <a:t>объективных </a:t>
            </a:r>
            <a:r>
              <a:rPr lang="ru-RU" dirty="0" smtClean="0"/>
              <a:t>оценок качества выполнения работ</a:t>
            </a:r>
          </a:p>
          <a:p>
            <a:pPr>
              <a:buNone/>
            </a:pPr>
            <a:r>
              <a:rPr lang="ru-RU" dirty="0" smtClean="0"/>
              <a:t>4.Креативность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Функции СК ОФН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Формирование независимой оценки качества работы секторов отдела ОФН</a:t>
            </a:r>
          </a:p>
          <a:p>
            <a:r>
              <a:rPr lang="ru-RU" dirty="0" smtClean="0"/>
              <a:t>Создание методических пособий и документации для проведения мониторингов, анкетирования, интервьюирования и опросов пользователей</a:t>
            </a:r>
          </a:p>
          <a:p>
            <a:r>
              <a:rPr lang="ru-RU" dirty="0" smtClean="0"/>
              <a:t>Анализ показателей работы отдела, планирование, организация и осуществление работ по проверке качества</a:t>
            </a:r>
          </a:p>
          <a:p>
            <a:r>
              <a:rPr lang="ru-RU" dirty="0" smtClean="0"/>
              <a:t>СК Обсуждение </a:t>
            </a:r>
            <a:r>
              <a:rPr lang="ru-RU" dirty="0" smtClean="0"/>
              <a:t>и </a:t>
            </a:r>
            <a:r>
              <a:rPr lang="ru-RU" dirty="0" smtClean="0"/>
              <a:t>формирование </a:t>
            </a:r>
            <a:r>
              <a:rPr lang="ru-RU" dirty="0" smtClean="0"/>
              <a:t>задач для его улучшения и </a:t>
            </a:r>
            <a:r>
              <a:rPr lang="ru-RU" dirty="0" smtClean="0"/>
              <a:t>совершенствования</a:t>
            </a:r>
          </a:p>
          <a:p>
            <a:r>
              <a:rPr lang="ru-RU" dirty="0" smtClean="0"/>
              <a:t>Коллегиальная оценка </a:t>
            </a:r>
            <a:r>
              <a:rPr lang="ru-RU" dirty="0" smtClean="0"/>
              <a:t>качества, </a:t>
            </a:r>
            <a:r>
              <a:rPr lang="ru-RU" dirty="0" smtClean="0"/>
              <a:t>принятие решений на общем собрании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372</TotalTime>
  <Words>736</Words>
  <Application>Microsoft Office PowerPoint</Application>
  <PresentationFormat>Экран (4:3)</PresentationFormat>
  <Paragraphs>100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  Коллегиальное управление качеством работы   </vt:lpstr>
      <vt:lpstr>Структура отдела ОФН</vt:lpstr>
      <vt:lpstr>Фонды отдела ОФН - 2.5 млн. ед.хр.</vt:lpstr>
      <vt:lpstr>   Основные этапы формирования СМК  </vt:lpstr>
      <vt:lpstr>      Правовое обеспечение СМК </vt:lpstr>
      <vt:lpstr>Международные  стандарты </vt:lpstr>
      <vt:lpstr>               СМК ОФН</vt:lpstr>
      <vt:lpstr>Действенный механизм СМК в отделе ОФН </vt:lpstr>
      <vt:lpstr>       Функции СК ОФН</vt:lpstr>
      <vt:lpstr>Формирование независимой  оценки качества (НОК) </vt:lpstr>
      <vt:lpstr>      СМК ОФН в действии</vt:lpstr>
      <vt:lpstr>       СМК в отделе ОФН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Коллегиальное управление качеством работы   </dc:title>
  <dc:creator>Дмитрий</dc:creator>
  <cp:lastModifiedBy>ofn-chit7-a313</cp:lastModifiedBy>
  <cp:revision>105</cp:revision>
  <dcterms:created xsi:type="dcterms:W3CDTF">2013-10-08T17:11:53Z</dcterms:created>
  <dcterms:modified xsi:type="dcterms:W3CDTF">2013-10-10T05:43:33Z</dcterms:modified>
</cp:coreProperties>
</file>