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8" r:id="rId2"/>
    <p:sldId id="303" r:id="rId3"/>
    <p:sldId id="260" r:id="rId4"/>
    <p:sldId id="266" r:id="rId5"/>
    <p:sldId id="264" r:id="rId6"/>
    <p:sldId id="265" r:id="rId7"/>
    <p:sldId id="267" r:id="rId8"/>
    <p:sldId id="269" r:id="rId9"/>
    <p:sldId id="272" r:id="rId10"/>
    <p:sldId id="273" r:id="rId11"/>
    <p:sldId id="275" r:id="rId12"/>
    <p:sldId id="277" r:id="rId13"/>
    <p:sldId id="278" r:id="rId14"/>
    <p:sldId id="279" r:id="rId15"/>
    <p:sldId id="280" r:id="rId16"/>
    <p:sldId id="281" r:id="rId17"/>
    <p:sldId id="282" r:id="rId18"/>
    <p:sldId id="283" r:id="rId19"/>
    <p:sldId id="284" r:id="rId20"/>
    <p:sldId id="285"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304" r:id="rId34"/>
    <p:sldId id="299" r:id="rId35"/>
    <p:sldId id="300" r:id="rId36"/>
    <p:sldId id="301" r:id="rId37"/>
    <p:sldId id="286" r:id="rId38"/>
    <p:sldId id="302" r:id="rId3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2439"/>
    <a:srgbClr val="333300"/>
    <a:srgbClr val="66101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1470"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E9ED438-0221-4606-84BF-27773F501428}" type="datetimeFigureOut">
              <a:rPr lang="ru-RU"/>
              <a:pPr>
                <a:defRPr/>
              </a:pPr>
              <a:t>14.10.2013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CAA459DD-ABDC-4F1D-BF81-324953F8E82B}"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noFill/>
          <a:ln>
            <a:solidFill>
              <a:srgbClr val="000000"/>
            </a:solidFill>
            <a:miter lim="800000"/>
            <a:headEnd/>
            <a:tailEnd/>
          </a:ln>
        </p:spPr>
      </p:sp>
      <p:sp>
        <p:nvSpPr>
          <p:cNvPr id="1536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53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030B0A-EF47-42B4-822D-216EAD25F90F}" type="slidenum">
              <a:rPr lang="ru-RU"/>
              <a:pPr fontAlgn="base">
                <a:spcBef>
                  <a:spcPct val="0"/>
                </a:spcBef>
                <a:spcAft>
                  <a:spcPct val="0"/>
                </a:spcAft>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Образ слайда 1"/>
          <p:cNvSpPr>
            <a:spLocks noGrp="1" noRot="1" noChangeAspect="1"/>
          </p:cNvSpPr>
          <p:nvPr>
            <p:ph type="sldImg"/>
          </p:nvPr>
        </p:nvSpPr>
        <p:spPr bwMode="auto">
          <a:noFill/>
          <a:ln>
            <a:solidFill>
              <a:srgbClr val="000000"/>
            </a:solidFill>
            <a:miter lim="800000"/>
            <a:headEnd/>
            <a:tailEnd/>
          </a:ln>
        </p:spPr>
      </p:sp>
      <p:sp>
        <p:nvSpPr>
          <p:cNvPr id="3993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993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D42D1E-8C10-47F5-950D-1EA3E546FBA9}" type="slidenum">
              <a:rPr lang="ru-RU"/>
              <a:pPr fontAlgn="base">
                <a:spcBef>
                  <a:spcPct val="0"/>
                </a:spcBef>
                <a:spcAft>
                  <a:spcPct val="0"/>
                </a:spcAft>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Образ слайда 1"/>
          <p:cNvSpPr>
            <a:spLocks noGrp="1" noRot="1" noChangeAspect="1"/>
          </p:cNvSpPr>
          <p:nvPr>
            <p:ph type="sldImg"/>
          </p:nvPr>
        </p:nvSpPr>
        <p:spPr bwMode="auto">
          <a:noFill/>
          <a:ln>
            <a:solidFill>
              <a:srgbClr val="000000"/>
            </a:solidFill>
            <a:miter lim="800000"/>
            <a:headEnd/>
            <a:tailEnd/>
          </a:ln>
        </p:spPr>
      </p:sp>
      <p:sp>
        <p:nvSpPr>
          <p:cNvPr id="4198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4198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4A0A1C-448D-41E3-B5AE-A851146B6B7F}" type="slidenum">
              <a:rPr lang="ru-RU"/>
              <a:pPr fontAlgn="base">
                <a:spcBef>
                  <a:spcPct val="0"/>
                </a:spcBef>
                <a:spcAft>
                  <a:spcPct val="0"/>
                </a:spcAft>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Образ слайда 1"/>
          <p:cNvSpPr>
            <a:spLocks noGrp="1" noRot="1" noChangeAspect="1"/>
          </p:cNvSpPr>
          <p:nvPr>
            <p:ph type="sldImg"/>
          </p:nvPr>
        </p:nvSpPr>
        <p:spPr bwMode="auto">
          <a:noFill/>
          <a:ln>
            <a:solidFill>
              <a:srgbClr val="000000"/>
            </a:solidFill>
            <a:miter lim="800000"/>
            <a:headEnd/>
            <a:tailEnd/>
          </a:ln>
        </p:spPr>
      </p:sp>
      <p:sp>
        <p:nvSpPr>
          <p:cNvPr id="4403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4403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B4AE23-7647-44A3-BD19-C7C998A0ABBD}" type="slidenum">
              <a:rPr lang="ru-RU"/>
              <a:pPr fontAlgn="base">
                <a:spcBef>
                  <a:spcPct val="0"/>
                </a:spcBef>
                <a:spcAft>
                  <a:spcPct val="0"/>
                </a:spcAft>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Образ слайда 1"/>
          <p:cNvSpPr>
            <a:spLocks noGrp="1" noRot="1" noChangeAspect="1"/>
          </p:cNvSpPr>
          <p:nvPr>
            <p:ph type="sldImg"/>
          </p:nvPr>
        </p:nvSpPr>
        <p:spPr bwMode="auto">
          <a:noFill/>
          <a:ln>
            <a:solidFill>
              <a:srgbClr val="000000"/>
            </a:solidFill>
            <a:miter lim="800000"/>
            <a:headEnd/>
            <a:tailEnd/>
          </a:ln>
        </p:spPr>
      </p:sp>
      <p:sp>
        <p:nvSpPr>
          <p:cNvPr id="4608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4608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BCF000-C709-4F79-8A69-33596FA4D30A}" type="slidenum">
              <a:rPr lang="ru-RU"/>
              <a:pPr fontAlgn="base">
                <a:spcBef>
                  <a:spcPct val="0"/>
                </a:spcBef>
                <a:spcAft>
                  <a:spcPct val="0"/>
                </a:spcAft>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Образ слайда 1"/>
          <p:cNvSpPr>
            <a:spLocks noGrp="1" noRot="1" noChangeAspect="1"/>
          </p:cNvSpPr>
          <p:nvPr>
            <p:ph type="sldImg"/>
          </p:nvPr>
        </p:nvSpPr>
        <p:spPr bwMode="auto">
          <a:noFill/>
          <a:ln>
            <a:solidFill>
              <a:srgbClr val="000000"/>
            </a:solidFill>
            <a:miter lim="800000"/>
            <a:headEnd/>
            <a:tailEnd/>
          </a:ln>
        </p:spPr>
      </p:sp>
      <p:sp>
        <p:nvSpPr>
          <p:cNvPr id="4813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4813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1A5C05-7A26-4FBF-9C27-8C0284ACFA9D}" type="slidenum">
              <a:rPr lang="ru-RU"/>
              <a:pPr fontAlgn="base">
                <a:spcBef>
                  <a:spcPct val="0"/>
                </a:spcBef>
                <a:spcAft>
                  <a:spcPct val="0"/>
                </a:spcAft>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Образ слайда 1"/>
          <p:cNvSpPr>
            <a:spLocks noGrp="1" noRot="1" noChangeAspect="1"/>
          </p:cNvSpPr>
          <p:nvPr>
            <p:ph type="sldImg"/>
          </p:nvPr>
        </p:nvSpPr>
        <p:spPr bwMode="auto">
          <a:noFill/>
          <a:ln>
            <a:solidFill>
              <a:srgbClr val="000000"/>
            </a:solidFill>
            <a:miter lim="800000"/>
            <a:headEnd/>
            <a:tailEnd/>
          </a:ln>
        </p:spPr>
      </p:sp>
      <p:sp>
        <p:nvSpPr>
          <p:cNvPr id="5017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5017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F26FB8-5DF3-4536-AE3B-83DEC2DAB14D}" type="slidenum">
              <a:rPr lang="ru-RU"/>
              <a:pPr fontAlgn="base">
                <a:spcBef>
                  <a:spcPct val="0"/>
                </a:spcBef>
                <a:spcAft>
                  <a:spcPct val="0"/>
                </a:spcAft>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Образ слайда 1"/>
          <p:cNvSpPr>
            <a:spLocks noGrp="1" noRot="1" noChangeAspect="1"/>
          </p:cNvSpPr>
          <p:nvPr>
            <p:ph type="sldImg"/>
          </p:nvPr>
        </p:nvSpPr>
        <p:spPr bwMode="auto">
          <a:noFill/>
          <a:ln>
            <a:solidFill>
              <a:srgbClr val="000000"/>
            </a:solidFill>
            <a:miter lim="800000"/>
            <a:headEnd/>
            <a:tailEnd/>
          </a:ln>
        </p:spPr>
      </p:sp>
      <p:sp>
        <p:nvSpPr>
          <p:cNvPr id="5222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5222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55FAE5-12A9-477C-ADB7-9DC75580A50A}" type="slidenum">
              <a:rPr lang="ru-RU"/>
              <a:pPr fontAlgn="base">
                <a:spcBef>
                  <a:spcPct val="0"/>
                </a:spcBef>
                <a:spcAft>
                  <a:spcPct val="0"/>
                </a:spcAft>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Образ слайда 1"/>
          <p:cNvSpPr>
            <a:spLocks noGrp="1" noRot="1" noChangeAspect="1"/>
          </p:cNvSpPr>
          <p:nvPr>
            <p:ph type="sldImg"/>
          </p:nvPr>
        </p:nvSpPr>
        <p:spPr bwMode="auto">
          <a:noFill/>
          <a:ln>
            <a:solidFill>
              <a:srgbClr val="000000"/>
            </a:solidFill>
            <a:miter lim="800000"/>
            <a:headEnd/>
            <a:tailEnd/>
          </a:ln>
        </p:spPr>
      </p:sp>
      <p:sp>
        <p:nvSpPr>
          <p:cNvPr id="5427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5427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0262D7-4732-4192-86DF-C188E6BB1D57}" type="slidenum">
              <a:rPr lang="ru-RU"/>
              <a:pPr fontAlgn="base">
                <a:spcBef>
                  <a:spcPct val="0"/>
                </a:spcBef>
                <a:spcAft>
                  <a:spcPct val="0"/>
                </a:spcAft>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Образ слайда 1"/>
          <p:cNvSpPr>
            <a:spLocks noGrp="1" noRot="1" noChangeAspect="1"/>
          </p:cNvSpPr>
          <p:nvPr>
            <p:ph type="sldImg"/>
          </p:nvPr>
        </p:nvSpPr>
        <p:spPr bwMode="auto">
          <a:noFill/>
          <a:ln>
            <a:solidFill>
              <a:srgbClr val="000000"/>
            </a:solidFill>
            <a:miter lim="800000"/>
            <a:headEnd/>
            <a:tailEnd/>
          </a:ln>
        </p:spPr>
      </p:sp>
      <p:sp>
        <p:nvSpPr>
          <p:cNvPr id="5632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5632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011A4D-D8B2-4E83-8C26-04408DACB631}" type="slidenum">
              <a:rPr lang="ru-RU"/>
              <a:pPr fontAlgn="base">
                <a:spcBef>
                  <a:spcPct val="0"/>
                </a:spcBef>
                <a:spcAft>
                  <a:spcPct val="0"/>
                </a:spcAft>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Образ слайда 1"/>
          <p:cNvSpPr>
            <a:spLocks noGrp="1" noRot="1" noChangeAspect="1"/>
          </p:cNvSpPr>
          <p:nvPr>
            <p:ph type="sldImg"/>
          </p:nvPr>
        </p:nvSpPr>
        <p:spPr bwMode="auto">
          <a:noFill/>
          <a:ln>
            <a:solidFill>
              <a:srgbClr val="000000"/>
            </a:solidFill>
            <a:miter lim="800000"/>
            <a:headEnd/>
            <a:tailEnd/>
          </a:ln>
        </p:spPr>
      </p:sp>
      <p:sp>
        <p:nvSpPr>
          <p:cNvPr id="5837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5837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BB809B-FBDF-4549-8CA2-BDA8ACE21F21}" type="slidenum">
              <a:rPr lang="ru-RU"/>
              <a:pPr fontAlgn="base">
                <a:spcBef>
                  <a:spcPct val="0"/>
                </a:spcBef>
                <a:spcAft>
                  <a:spcPct val="0"/>
                </a:spcAft>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p:cNvSpPr>
          <p:nvPr>
            <p:ph type="sldImg"/>
          </p:nvPr>
        </p:nvSpPr>
        <p:spPr bwMode="auto">
          <a:noFill/>
          <a:ln>
            <a:solidFill>
              <a:srgbClr val="000000"/>
            </a:solidFill>
            <a:miter lim="800000"/>
            <a:headEnd/>
            <a:tailEnd/>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74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4D5EA8-F608-41A6-B885-43767746C62F}" type="slidenum">
              <a:rPr lang="ru-RU"/>
              <a:pPr fontAlgn="base">
                <a:spcBef>
                  <a:spcPct val="0"/>
                </a:spcBef>
                <a:spcAft>
                  <a:spcPct val="0"/>
                </a:spcAft>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Образ слайда 1"/>
          <p:cNvSpPr>
            <a:spLocks noGrp="1" noRot="1" noChangeAspect="1"/>
          </p:cNvSpPr>
          <p:nvPr>
            <p:ph type="sldImg"/>
          </p:nvPr>
        </p:nvSpPr>
        <p:spPr bwMode="auto">
          <a:noFill/>
          <a:ln>
            <a:solidFill>
              <a:srgbClr val="000000"/>
            </a:solidFill>
            <a:miter lim="800000"/>
            <a:headEnd/>
            <a:tailEnd/>
          </a:ln>
        </p:spPr>
      </p:sp>
      <p:sp>
        <p:nvSpPr>
          <p:cNvPr id="6041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6041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8E172D-D39A-4674-8B64-3B3A49942818}" type="slidenum">
              <a:rPr lang="ru-RU"/>
              <a:pPr fontAlgn="base">
                <a:spcBef>
                  <a:spcPct val="0"/>
                </a:spcBef>
                <a:spcAft>
                  <a:spcPct val="0"/>
                </a:spcAft>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Образ слайда 1"/>
          <p:cNvSpPr>
            <a:spLocks noGrp="1" noRot="1" noChangeAspect="1"/>
          </p:cNvSpPr>
          <p:nvPr>
            <p:ph type="sldImg"/>
          </p:nvPr>
        </p:nvSpPr>
        <p:spPr bwMode="auto">
          <a:noFill/>
          <a:ln>
            <a:solidFill>
              <a:srgbClr val="000000"/>
            </a:solidFill>
            <a:miter lim="800000"/>
            <a:headEnd/>
            <a:tailEnd/>
          </a:ln>
        </p:spPr>
      </p:sp>
      <p:sp>
        <p:nvSpPr>
          <p:cNvPr id="6246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6246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872207-469D-40DA-BB04-56EF03B8D989}" type="slidenum">
              <a:rPr lang="ru-RU"/>
              <a:pPr fontAlgn="base">
                <a:spcBef>
                  <a:spcPct val="0"/>
                </a:spcBef>
                <a:spcAft>
                  <a:spcPct val="0"/>
                </a:spcAft>
              </a:pPr>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Образ слайда 1"/>
          <p:cNvSpPr>
            <a:spLocks noGrp="1" noRot="1" noChangeAspect="1"/>
          </p:cNvSpPr>
          <p:nvPr>
            <p:ph type="sldImg"/>
          </p:nvPr>
        </p:nvSpPr>
        <p:spPr bwMode="auto">
          <a:noFill/>
          <a:ln>
            <a:solidFill>
              <a:srgbClr val="000000"/>
            </a:solidFill>
            <a:miter lim="800000"/>
            <a:headEnd/>
            <a:tailEnd/>
          </a:ln>
        </p:spPr>
      </p:sp>
      <p:sp>
        <p:nvSpPr>
          <p:cNvPr id="6451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6451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8BF46C-E865-4B79-8B56-4FC087A95779}" type="slidenum">
              <a:rPr lang="ru-RU"/>
              <a:pPr fontAlgn="base">
                <a:spcBef>
                  <a:spcPct val="0"/>
                </a:spcBef>
                <a:spcAft>
                  <a:spcPct val="0"/>
                </a:spcAft>
              </a:pPr>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Образ слайда 1"/>
          <p:cNvSpPr>
            <a:spLocks noGrp="1" noRot="1" noChangeAspect="1"/>
          </p:cNvSpPr>
          <p:nvPr>
            <p:ph type="sldImg"/>
          </p:nvPr>
        </p:nvSpPr>
        <p:spPr bwMode="auto">
          <a:noFill/>
          <a:ln>
            <a:solidFill>
              <a:srgbClr val="000000"/>
            </a:solidFill>
            <a:miter lim="800000"/>
            <a:headEnd/>
            <a:tailEnd/>
          </a:ln>
        </p:spPr>
      </p:sp>
      <p:sp>
        <p:nvSpPr>
          <p:cNvPr id="6656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665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F3A79E-A06F-4DE4-AF65-394AAAB58ADA}" type="slidenum">
              <a:rPr lang="ru-RU"/>
              <a:pPr fontAlgn="base">
                <a:spcBef>
                  <a:spcPct val="0"/>
                </a:spcBef>
                <a:spcAft>
                  <a:spcPct val="0"/>
                </a:spcAft>
              </a:pPr>
              <a:t>23</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Образ слайда 1"/>
          <p:cNvSpPr>
            <a:spLocks noGrp="1" noRot="1" noChangeAspect="1"/>
          </p:cNvSpPr>
          <p:nvPr>
            <p:ph type="sldImg"/>
          </p:nvPr>
        </p:nvSpPr>
        <p:spPr bwMode="auto">
          <a:noFill/>
          <a:ln>
            <a:solidFill>
              <a:srgbClr val="000000"/>
            </a:solidFill>
            <a:miter lim="800000"/>
            <a:headEnd/>
            <a:tailEnd/>
          </a:ln>
        </p:spPr>
      </p:sp>
      <p:sp>
        <p:nvSpPr>
          <p:cNvPr id="6861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686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E3EA03-B729-4993-AC38-42CFE8BE2AEA}" type="slidenum">
              <a:rPr lang="ru-RU"/>
              <a:pPr fontAlgn="base">
                <a:spcBef>
                  <a:spcPct val="0"/>
                </a:spcBef>
                <a:spcAft>
                  <a:spcPct val="0"/>
                </a:spcAft>
              </a:pPr>
              <a:t>24</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Образ слайда 1"/>
          <p:cNvSpPr>
            <a:spLocks noGrp="1" noRot="1" noChangeAspect="1"/>
          </p:cNvSpPr>
          <p:nvPr>
            <p:ph type="sldImg"/>
          </p:nvPr>
        </p:nvSpPr>
        <p:spPr bwMode="auto">
          <a:noFill/>
          <a:ln>
            <a:solidFill>
              <a:srgbClr val="000000"/>
            </a:solidFill>
            <a:miter lim="800000"/>
            <a:headEnd/>
            <a:tailEnd/>
          </a:ln>
        </p:spPr>
      </p:sp>
      <p:sp>
        <p:nvSpPr>
          <p:cNvPr id="7065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7065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5E32C1-6619-4D7A-ACD0-217CF8818318}" type="slidenum">
              <a:rPr lang="ru-RU"/>
              <a:pPr fontAlgn="base">
                <a:spcBef>
                  <a:spcPct val="0"/>
                </a:spcBef>
                <a:spcAft>
                  <a:spcPct val="0"/>
                </a:spcAft>
              </a:pPr>
              <a:t>25</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Образ слайда 1"/>
          <p:cNvSpPr>
            <a:spLocks noGrp="1" noRot="1" noChangeAspect="1"/>
          </p:cNvSpPr>
          <p:nvPr>
            <p:ph type="sldImg"/>
          </p:nvPr>
        </p:nvSpPr>
        <p:spPr bwMode="auto">
          <a:noFill/>
          <a:ln>
            <a:solidFill>
              <a:srgbClr val="000000"/>
            </a:solidFill>
            <a:miter lim="800000"/>
            <a:headEnd/>
            <a:tailEnd/>
          </a:ln>
        </p:spPr>
      </p:sp>
      <p:sp>
        <p:nvSpPr>
          <p:cNvPr id="7270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727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638C6B-A99A-484D-A2AA-2A6319343393}" type="slidenum">
              <a:rPr lang="ru-RU"/>
              <a:pPr fontAlgn="base">
                <a:spcBef>
                  <a:spcPct val="0"/>
                </a:spcBef>
                <a:spcAft>
                  <a:spcPct val="0"/>
                </a:spcAft>
              </a:pPr>
              <a:t>26</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Образ слайда 1"/>
          <p:cNvSpPr>
            <a:spLocks noGrp="1" noRot="1" noChangeAspect="1"/>
          </p:cNvSpPr>
          <p:nvPr>
            <p:ph type="sldImg"/>
          </p:nvPr>
        </p:nvSpPr>
        <p:spPr bwMode="auto">
          <a:noFill/>
          <a:ln>
            <a:solidFill>
              <a:srgbClr val="000000"/>
            </a:solidFill>
            <a:miter lim="800000"/>
            <a:headEnd/>
            <a:tailEnd/>
          </a:ln>
        </p:spPr>
      </p:sp>
      <p:sp>
        <p:nvSpPr>
          <p:cNvPr id="7475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7475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210F1B-A0B6-4F7D-9454-D27206C7035C}" type="slidenum">
              <a:rPr lang="ru-RU"/>
              <a:pPr fontAlgn="base">
                <a:spcBef>
                  <a:spcPct val="0"/>
                </a:spcBef>
                <a:spcAft>
                  <a:spcPct val="0"/>
                </a:spcAft>
              </a:pPr>
              <a:t>27</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Образ слайда 1"/>
          <p:cNvSpPr>
            <a:spLocks noGrp="1" noRot="1" noChangeAspect="1"/>
          </p:cNvSpPr>
          <p:nvPr>
            <p:ph type="sldImg"/>
          </p:nvPr>
        </p:nvSpPr>
        <p:spPr bwMode="auto">
          <a:noFill/>
          <a:ln>
            <a:solidFill>
              <a:srgbClr val="000000"/>
            </a:solidFill>
            <a:miter lim="800000"/>
            <a:headEnd/>
            <a:tailEnd/>
          </a:ln>
        </p:spPr>
      </p:sp>
      <p:sp>
        <p:nvSpPr>
          <p:cNvPr id="7680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7680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584592-AC0A-4161-9E5B-8BFCAFDBCE6B}" type="slidenum">
              <a:rPr lang="ru-RU"/>
              <a:pPr fontAlgn="base">
                <a:spcBef>
                  <a:spcPct val="0"/>
                </a:spcBef>
                <a:spcAft>
                  <a:spcPct val="0"/>
                </a:spcAft>
              </a:pPr>
              <a:t>28</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Образ слайда 1"/>
          <p:cNvSpPr>
            <a:spLocks noGrp="1" noRot="1" noChangeAspect="1"/>
          </p:cNvSpPr>
          <p:nvPr>
            <p:ph type="sldImg"/>
          </p:nvPr>
        </p:nvSpPr>
        <p:spPr bwMode="auto">
          <a:noFill/>
          <a:ln>
            <a:solidFill>
              <a:srgbClr val="000000"/>
            </a:solidFill>
            <a:miter lim="800000"/>
            <a:headEnd/>
            <a:tailEnd/>
          </a:ln>
        </p:spPr>
      </p:sp>
      <p:sp>
        <p:nvSpPr>
          <p:cNvPr id="7885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7885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C6CC74-4BD4-4AA9-96A2-B5520B73357B}" type="slidenum">
              <a:rPr lang="ru-RU"/>
              <a:pPr fontAlgn="base">
                <a:spcBef>
                  <a:spcPct val="0"/>
                </a:spcBef>
                <a:spcAft>
                  <a:spcPct val="0"/>
                </a:spcAft>
              </a:pPr>
              <a:t>29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p:cNvSpPr>
          <p:nvPr>
            <p:ph type="sldImg"/>
          </p:nvPr>
        </p:nvSpPr>
        <p:spPr bwMode="auto">
          <a:noFill/>
          <a:ln>
            <a:solidFill>
              <a:srgbClr val="000000"/>
            </a:solidFill>
            <a:miter lim="800000"/>
            <a:headEnd/>
            <a:tailEnd/>
          </a:ln>
        </p:spPr>
      </p:sp>
      <p:sp>
        <p:nvSpPr>
          <p:cNvPr id="1945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945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F1D3F8-31D2-4FED-975C-07A4F453B989}" type="slidenum">
              <a:rPr lang="ru-RU"/>
              <a:pPr fontAlgn="base">
                <a:spcBef>
                  <a:spcPct val="0"/>
                </a:spcBef>
                <a:spcAft>
                  <a:spcPct val="0"/>
                </a:spcAft>
              </a:pPr>
              <a:t>3</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Образ слайда 1"/>
          <p:cNvSpPr>
            <a:spLocks noGrp="1" noRot="1" noChangeAspect="1"/>
          </p:cNvSpPr>
          <p:nvPr>
            <p:ph type="sldImg"/>
          </p:nvPr>
        </p:nvSpPr>
        <p:spPr bwMode="auto">
          <a:noFill/>
          <a:ln>
            <a:solidFill>
              <a:srgbClr val="000000"/>
            </a:solidFill>
            <a:miter lim="800000"/>
            <a:headEnd/>
            <a:tailEnd/>
          </a:ln>
        </p:spPr>
      </p:sp>
      <p:sp>
        <p:nvSpPr>
          <p:cNvPr id="8089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8089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67C79E-ECFF-4A02-84FD-E46A7AF68503}" type="slidenum">
              <a:rPr lang="ru-RU"/>
              <a:pPr fontAlgn="base">
                <a:spcBef>
                  <a:spcPct val="0"/>
                </a:spcBef>
                <a:spcAft>
                  <a:spcPct val="0"/>
                </a:spcAft>
              </a:pPr>
              <a:t>30</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Образ слайда 1"/>
          <p:cNvSpPr>
            <a:spLocks noGrp="1" noRot="1" noChangeAspect="1"/>
          </p:cNvSpPr>
          <p:nvPr>
            <p:ph type="sldImg"/>
          </p:nvPr>
        </p:nvSpPr>
        <p:spPr bwMode="auto">
          <a:noFill/>
          <a:ln>
            <a:solidFill>
              <a:srgbClr val="000000"/>
            </a:solidFill>
            <a:miter lim="800000"/>
            <a:headEnd/>
            <a:tailEnd/>
          </a:ln>
        </p:spPr>
      </p:sp>
      <p:sp>
        <p:nvSpPr>
          <p:cNvPr id="8294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8294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8CF700-0410-46E3-BA17-974B5D7AD521}" type="slidenum">
              <a:rPr lang="ru-RU"/>
              <a:pPr fontAlgn="base">
                <a:spcBef>
                  <a:spcPct val="0"/>
                </a:spcBef>
                <a:spcAft>
                  <a:spcPct val="0"/>
                </a:spcAft>
              </a:pPr>
              <a:t>31</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Образ слайда 1"/>
          <p:cNvSpPr>
            <a:spLocks noGrp="1" noRot="1" noChangeAspect="1"/>
          </p:cNvSpPr>
          <p:nvPr>
            <p:ph type="sldImg"/>
          </p:nvPr>
        </p:nvSpPr>
        <p:spPr bwMode="auto">
          <a:noFill/>
          <a:ln>
            <a:solidFill>
              <a:srgbClr val="000000"/>
            </a:solidFill>
            <a:miter lim="800000"/>
            <a:headEnd/>
            <a:tailEnd/>
          </a:ln>
        </p:spPr>
      </p:sp>
      <p:sp>
        <p:nvSpPr>
          <p:cNvPr id="8499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8499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FC8C12-56DA-403E-B52D-581A7E47451E}" type="slidenum">
              <a:rPr lang="ru-RU"/>
              <a:pPr fontAlgn="base">
                <a:spcBef>
                  <a:spcPct val="0"/>
                </a:spcBef>
                <a:spcAft>
                  <a:spcPct val="0"/>
                </a:spcAft>
              </a:pPr>
              <a:t>32</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Образ слайда 1"/>
          <p:cNvSpPr>
            <a:spLocks noGrp="1" noRot="1" noChangeAspect="1"/>
          </p:cNvSpPr>
          <p:nvPr>
            <p:ph type="sldImg"/>
          </p:nvPr>
        </p:nvSpPr>
        <p:spPr bwMode="auto">
          <a:noFill/>
          <a:ln>
            <a:solidFill>
              <a:srgbClr val="000000"/>
            </a:solidFill>
            <a:miter lim="800000"/>
            <a:headEnd/>
            <a:tailEnd/>
          </a:ln>
        </p:spPr>
      </p:sp>
      <p:sp>
        <p:nvSpPr>
          <p:cNvPr id="8704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8704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F35AFF-AE7A-4D76-8233-1C6002B9A704}" type="slidenum">
              <a:rPr lang="ru-RU"/>
              <a:pPr fontAlgn="base">
                <a:spcBef>
                  <a:spcPct val="0"/>
                </a:spcBef>
                <a:spcAft>
                  <a:spcPct val="0"/>
                </a:spcAft>
              </a:pPr>
              <a:t>33</a:t>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Образ слайда 1"/>
          <p:cNvSpPr>
            <a:spLocks noGrp="1" noRot="1" noChangeAspect="1"/>
          </p:cNvSpPr>
          <p:nvPr>
            <p:ph type="sldImg"/>
          </p:nvPr>
        </p:nvSpPr>
        <p:spPr bwMode="auto">
          <a:noFill/>
          <a:ln>
            <a:solidFill>
              <a:srgbClr val="000000"/>
            </a:solidFill>
            <a:miter lim="800000"/>
            <a:headEnd/>
            <a:tailEnd/>
          </a:ln>
        </p:spPr>
      </p:sp>
      <p:sp>
        <p:nvSpPr>
          <p:cNvPr id="8909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8909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C91E78-6F2C-4913-AD3A-0B2C50BFBA28}" type="slidenum">
              <a:rPr lang="ru-RU"/>
              <a:pPr fontAlgn="base">
                <a:spcBef>
                  <a:spcPct val="0"/>
                </a:spcBef>
                <a:spcAft>
                  <a:spcPct val="0"/>
                </a:spcAft>
              </a:pPr>
              <a:t>34</a:t>
            </a:fld>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Образ слайда 1"/>
          <p:cNvSpPr>
            <a:spLocks noGrp="1" noRot="1" noChangeAspect="1"/>
          </p:cNvSpPr>
          <p:nvPr>
            <p:ph type="sldImg"/>
          </p:nvPr>
        </p:nvSpPr>
        <p:spPr bwMode="auto">
          <a:noFill/>
          <a:ln>
            <a:solidFill>
              <a:srgbClr val="000000"/>
            </a:solidFill>
            <a:miter lim="800000"/>
            <a:headEnd/>
            <a:tailEnd/>
          </a:ln>
        </p:spPr>
      </p:sp>
      <p:sp>
        <p:nvSpPr>
          <p:cNvPr id="9113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9113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C42EB1-41F3-477B-8169-F30CA88CD667}" type="slidenum">
              <a:rPr lang="ru-RU"/>
              <a:pPr fontAlgn="base">
                <a:spcBef>
                  <a:spcPct val="0"/>
                </a:spcBef>
                <a:spcAft>
                  <a:spcPct val="0"/>
                </a:spcAft>
              </a:pPr>
              <a:t>35</a:t>
            </a:fld>
            <a:endParaRPr 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Образ слайда 1"/>
          <p:cNvSpPr>
            <a:spLocks noGrp="1" noRot="1" noChangeAspect="1"/>
          </p:cNvSpPr>
          <p:nvPr>
            <p:ph type="sldImg"/>
          </p:nvPr>
        </p:nvSpPr>
        <p:spPr bwMode="auto">
          <a:noFill/>
          <a:ln>
            <a:solidFill>
              <a:srgbClr val="000000"/>
            </a:solidFill>
            <a:miter lim="800000"/>
            <a:headEnd/>
            <a:tailEnd/>
          </a:ln>
        </p:spPr>
      </p:sp>
      <p:sp>
        <p:nvSpPr>
          <p:cNvPr id="9318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9318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1F8387-EF0E-49EC-86EC-76D8BC0832AD}" type="slidenum">
              <a:rPr lang="ru-RU"/>
              <a:pPr fontAlgn="base">
                <a:spcBef>
                  <a:spcPct val="0"/>
                </a:spcBef>
                <a:spcAft>
                  <a:spcPct val="0"/>
                </a:spcAft>
              </a:pPr>
              <a:t>36</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p:cNvSpPr>
          <p:nvPr>
            <p:ph type="sldImg"/>
          </p:nvPr>
        </p:nvSpPr>
        <p:spPr bwMode="auto">
          <a:noFill/>
          <a:ln>
            <a:solidFill>
              <a:srgbClr val="000000"/>
            </a:solidFill>
            <a:miter lim="800000"/>
            <a:headEnd/>
            <a:tailEnd/>
          </a:ln>
        </p:spPr>
      </p:sp>
      <p:sp>
        <p:nvSpPr>
          <p:cNvPr id="2150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15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56F2E9-1CA8-4558-B81E-4ACD3274A6DF}" type="slidenum">
              <a:rPr lang="ru-RU"/>
              <a:pPr fontAlgn="base">
                <a:spcBef>
                  <a:spcPct val="0"/>
                </a:spcBef>
                <a:spcAft>
                  <a:spcPct val="0"/>
                </a:spcAft>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раз слайда 1"/>
          <p:cNvSpPr>
            <a:spLocks noGrp="1" noRot="1" noChangeAspect="1"/>
          </p:cNvSpPr>
          <p:nvPr>
            <p:ph type="sldImg"/>
          </p:nvPr>
        </p:nvSpPr>
        <p:spPr bwMode="auto">
          <a:noFill/>
          <a:ln>
            <a:solidFill>
              <a:srgbClr val="000000"/>
            </a:solidFill>
            <a:miter lim="800000"/>
            <a:headEnd/>
            <a:tailEnd/>
          </a:ln>
        </p:spPr>
      </p:sp>
      <p:sp>
        <p:nvSpPr>
          <p:cNvPr id="2765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765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86400F-CD7F-4911-87EF-EBA6EF590C8C}" type="slidenum">
              <a:rPr lang="ru-RU"/>
              <a:pPr fontAlgn="base">
                <a:spcBef>
                  <a:spcPct val="0"/>
                </a:spcBef>
                <a:spcAft>
                  <a:spcPct val="0"/>
                </a:spcAft>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Образ слайда 1"/>
          <p:cNvSpPr>
            <a:spLocks noGrp="1" noRot="1" noChangeAspect="1"/>
          </p:cNvSpPr>
          <p:nvPr>
            <p:ph type="sldImg"/>
          </p:nvPr>
        </p:nvSpPr>
        <p:spPr bwMode="auto">
          <a:noFill/>
          <a:ln>
            <a:solidFill>
              <a:srgbClr val="000000"/>
            </a:solidFill>
            <a:miter lim="800000"/>
            <a:headEnd/>
            <a:tailEnd/>
          </a:ln>
        </p:spPr>
      </p:sp>
      <p:sp>
        <p:nvSpPr>
          <p:cNvPr id="2969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969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82E452-C7BA-44F9-8FCC-D3DE2E53AD17}" type="slidenum">
              <a:rPr lang="ru-RU"/>
              <a:pPr fontAlgn="base">
                <a:spcBef>
                  <a:spcPct val="0"/>
                </a:spcBef>
                <a:spcAft>
                  <a:spcPct val="0"/>
                </a:spcAft>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Образ слайда 1"/>
          <p:cNvSpPr>
            <a:spLocks noGrp="1" noRot="1" noChangeAspect="1"/>
          </p:cNvSpPr>
          <p:nvPr>
            <p:ph type="sldImg"/>
          </p:nvPr>
        </p:nvSpPr>
        <p:spPr bwMode="auto">
          <a:noFill/>
          <a:ln>
            <a:solidFill>
              <a:srgbClr val="000000"/>
            </a:solidFill>
            <a:miter lim="800000"/>
            <a:headEnd/>
            <a:tailEnd/>
          </a:ln>
        </p:spPr>
      </p:sp>
      <p:sp>
        <p:nvSpPr>
          <p:cNvPr id="3174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174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A0A2CE-BF74-457D-8911-82AE5C331505}" type="slidenum">
              <a:rPr lang="ru-RU"/>
              <a:pPr fontAlgn="base">
                <a:spcBef>
                  <a:spcPct val="0"/>
                </a:spcBef>
                <a:spcAft>
                  <a:spcPct val="0"/>
                </a:spcAft>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Образ слайда 1"/>
          <p:cNvSpPr>
            <a:spLocks noGrp="1" noRot="1" noChangeAspect="1"/>
          </p:cNvSpPr>
          <p:nvPr>
            <p:ph type="sldImg"/>
          </p:nvPr>
        </p:nvSpPr>
        <p:spPr bwMode="auto">
          <a:noFill/>
          <a:ln>
            <a:solidFill>
              <a:srgbClr val="000000"/>
            </a:solidFill>
            <a:miter lim="800000"/>
            <a:headEnd/>
            <a:tailEnd/>
          </a:ln>
        </p:spPr>
      </p:sp>
      <p:sp>
        <p:nvSpPr>
          <p:cNvPr id="3379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379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E2E730-B73F-4746-9C2A-8EC824C4C0ED}" type="slidenum">
              <a:rPr lang="ru-RU"/>
              <a:pPr fontAlgn="base">
                <a:spcBef>
                  <a:spcPct val="0"/>
                </a:spcBef>
                <a:spcAft>
                  <a:spcPct val="0"/>
                </a:spcAft>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Образ слайда 1"/>
          <p:cNvSpPr>
            <a:spLocks noGrp="1" noRot="1" noChangeAspect="1"/>
          </p:cNvSpPr>
          <p:nvPr>
            <p:ph type="sldImg"/>
          </p:nvPr>
        </p:nvSpPr>
        <p:spPr bwMode="auto">
          <a:noFill/>
          <a:ln>
            <a:solidFill>
              <a:srgbClr val="000000"/>
            </a:solidFill>
            <a:miter lim="800000"/>
            <a:headEnd/>
            <a:tailEnd/>
          </a:ln>
        </p:spPr>
      </p:sp>
      <p:sp>
        <p:nvSpPr>
          <p:cNvPr id="3789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789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237F66-DF6A-477B-871C-C85D0A4C22BC}" type="slidenum">
              <a:rPr lang="ru-RU"/>
              <a:pPr fontAlgn="base">
                <a:spcBef>
                  <a:spcPct val="0"/>
                </a:spcBef>
                <a:spcAft>
                  <a:spcPct val="0"/>
                </a:spcAft>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F719D796-5F9F-4CF4-BA10-6D99B3B8DC31}" type="datetimeFigureOut">
              <a:rPr lang="ru-RU"/>
              <a:pPr>
                <a:defRPr/>
              </a:pPr>
              <a:t>14.10.2013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0CDF284-0165-4B91-BC9E-3362440EC7CE}"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295DD7B-DE0C-45E7-AA26-1CB8A3ACA714}" type="datetimeFigureOut">
              <a:rPr lang="ru-RU"/>
              <a:pPr>
                <a:defRPr/>
              </a:pPr>
              <a:t>14.10.2013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DC64851-BFCC-48FC-97FD-F4E80EBB3C8D}"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6FA1F3E-CDF9-42A6-9CA8-7E1750C6CF3F}" type="datetimeFigureOut">
              <a:rPr lang="ru-RU"/>
              <a:pPr>
                <a:defRPr/>
              </a:pPr>
              <a:t>14.10.2013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E7389C0-C27F-4CF1-8951-4DA3759D8BC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E2711F5-AC0C-4853-A1D3-239554BB8DCB}" type="datetimeFigureOut">
              <a:rPr lang="ru-RU"/>
              <a:pPr>
                <a:defRPr/>
              </a:pPr>
              <a:t>14.10.2013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8CAC96F-1D28-491C-88AE-63F30BC2715B}"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2068998F-85BC-4C98-9A16-12F12AE71784}" type="datetimeFigureOut">
              <a:rPr lang="ru-RU"/>
              <a:pPr>
                <a:defRPr/>
              </a:pPr>
              <a:t>14.10.2013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81C8102-F2B0-43FF-B652-49DD3707EA31}"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F2F3E19-902D-47CC-A99E-2BDE9BF07DAD}" type="datetimeFigureOut">
              <a:rPr lang="ru-RU"/>
              <a:pPr>
                <a:defRPr/>
              </a:pPr>
              <a:t>14.10.2013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6E27DFA-EA73-4164-9C03-C1E65D13639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D66276F-570B-43A8-9625-7BAFA96D6AF8}" type="datetimeFigureOut">
              <a:rPr lang="ru-RU"/>
              <a:pPr>
                <a:defRPr/>
              </a:pPr>
              <a:t>14.10.2013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779F1EB7-7B69-4457-BB35-9C4267DF89E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2FC316C2-C471-49B8-A7BB-35FA2A375384}" type="datetimeFigureOut">
              <a:rPr lang="ru-RU"/>
              <a:pPr>
                <a:defRPr/>
              </a:pPr>
              <a:t>14.10.2013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98CB2CFD-DC31-472D-899E-F8921E65EF6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4D7C39E-FD4A-4479-B1BE-F28BEA297C7B}" type="datetimeFigureOut">
              <a:rPr lang="ru-RU"/>
              <a:pPr>
                <a:defRPr/>
              </a:pPr>
              <a:t>14.10.2013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821B8A11-D93F-4ED1-828A-03A087F8840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EEBD677-EC66-4A44-89A9-A34FD28617C7}" type="datetimeFigureOut">
              <a:rPr lang="ru-RU"/>
              <a:pPr>
                <a:defRPr/>
              </a:pPr>
              <a:t>14.10.2013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02607BD-6C14-4EA6-850A-878C80C8C625}"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C86DDD1-B072-4D74-BDB7-2CD128A02A32}" type="datetimeFigureOut">
              <a:rPr lang="ru-RU"/>
              <a:pPr>
                <a:defRPr/>
              </a:pPr>
              <a:t>14.10.2013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3144B2E-3A5A-4727-8C71-F75752CEA3E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26753FC2-F233-4792-A18C-0D5056C35B83}" type="datetimeFigureOut">
              <a:rPr lang="ru-RU"/>
              <a:pPr>
                <a:defRPr/>
              </a:pPr>
              <a:t>14.10.2013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8D62FFD-008D-4870-B66A-C3B9091367A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5.jpe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25.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1.png"/><Relationship Id="rId7"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7.jpe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32.jpe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34.jpe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35.jpeg"/><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37.jpeg"/><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39.jpeg"/><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mailto:lukilib@mail.r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28700" y="1844675"/>
            <a:ext cx="7086600" cy="4278313"/>
          </a:xfrm>
          <a:prstGeom prst="rect">
            <a:avLst/>
          </a:prstGeom>
          <a:noFill/>
        </p:spPr>
        <p:txBody>
          <a:bodyPr>
            <a:spAutoFit/>
          </a:bodyPr>
          <a:lstStyle/>
          <a:p>
            <a:pPr algn="ctr" fontAlgn="auto">
              <a:spcBef>
                <a:spcPts val="0"/>
              </a:spcBef>
              <a:spcAft>
                <a:spcPts val="0"/>
              </a:spcAft>
              <a:defRPr/>
            </a:pPr>
            <a:r>
              <a:rPr lang="ru-RU" sz="4000" b="1" dirty="0">
                <a:solidFill>
                  <a:schemeClr val="tx2">
                    <a:lumMod val="75000"/>
                  </a:schemeClr>
                </a:solidFill>
                <a:latin typeface="Cambria" pitchFamily="18" charset="0"/>
              </a:rPr>
              <a:t>Роль ЦПИ в работе по городским комплексным целевым программам</a:t>
            </a:r>
          </a:p>
          <a:p>
            <a:pPr algn="ctr" fontAlgn="auto">
              <a:spcBef>
                <a:spcPts val="0"/>
              </a:spcBef>
              <a:spcAft>
                <a:spcPts val="0"/>
              </a:spcAft>
              <a:defRPr/>
            </a:pPr>
            <a:endParaRPr lang="ru-RU" sz="4000" dirty="0">
              <a:solidFill>
                <a:schemeClr val="tx2">
                  <a:lumMod val="75000"/>
                </a:schemeClr>
              </a:solidFill>
              <a:latin typeface="Cambria" pitchFamily="18" charset="0"/>
            </a:endParaRPr>
          </a:p>
          <a:p>
            <a:pPr algn="ctr" fontAlgn="auto">
              <a:spcBef>
                <a:spcPts val="0"/>
              </a:spcBef>
              <a:spcAft>
                <a:spcPts val="0"/>
              </a:spcAft>
              <a:defRPr/>
            </a:pPr>
            <a:r>
              <a:rPr lang="ru-RU" sz="2800" b="1" dirty="0">
                <a:solidFill>
                  <a:schemeClr val="tx2">
                    <a:lumMod val="75000"/>
                  </a:schemeClr>
                </a:solidFill>
                <a:latin typeface="Times New Roman" pitchFamily="18" charset="0"/>
                <a:cs typeface="Times New Roman" pitchFamily="18" charset="0"/>
              </a:rPr>
              <a:t>МБУК «ЦГБ им. М.И. Семевского»</a:t>
            </a:r>
          </a:p>
          <a:p>
            <a:pPr algn="ctr" fontAlgn="auto">
              <a:spcBef>
                <a:spcPts val="0"/>
              </a:spcBef>
              <a:spcAft>
                <a:spcPts val="0"/>
              </a:spcAft>
              <a:defRPr/>
            </a:pPr>
            <a:r>
              <a:rPr lang="ru-RU" sz="2400" b="1" dirty="0">
                <a:solidFill>
                  <a:schemeClr val="tx2">
                    <a:lumMod val="75000"/>
                  </a:schemeClr>
                </a:solidFill>
                <a:latin typeface="Times New Roman" pitchFamily="18" charset="0"/>
                <a:cs typeface="Times New Roman" pitchFamily="18" charset="0"/>
              </a:rPr>
              <a:t>Псковская обл., г. Великие Луки</a:t>
            </a:r>
          </a:p>
          <a:p>
            <a:pPr algn="ctr" fontAlgn="auto">
              <a:spcBef>
                <a:spcPts val="0"/>
              </a:spcBef>
              <a:spcAft>
                <a:spcPts val="0"/>
              </a:spcAft>
              <a:defRPr/>
            </a:pPr>
            <a:endParaRPr lang="ru-RU" dirty="0">
              <a:solidFill>
                <a:schemeClr val="tx2">
                  <a:lumMod val="75000"/>
                </a:schemeClr>
              </a:solidFill>
              <a:latin typeface="Times New Roman" pitchFamily="18" charset="0"/>
              <a:cs typeface="Times New Roman" pitchFamily="18" charset="0"/>
            </a:endParaRPr>
          </a:p>
          <a:p>
            <a:pPr algn="ctr" fontAlgn="auto">
              <a:spcBef>
                <a:spcPts val="0"/>
              </a:spcBef>
              <a:spcAft>
                <a:spcPts val="0"/>
              </a:spcAft>
              <a:defRPr/>
            </a:pPr>
            <a:r>
              <a:rPr lang="ru-RU" sz="2400" b="1" dirty="0">
                <a:solidFill>
                  <a:schemeClr val="tx2">
                    <a:lumMod val="75000"/>
                  </a:schemeClr>
                </a:solidFill>
                <a:latin typeface="Times New Roman" pitchFamily="18" charset="0"/>
                <a:cs typeface="Times New Roman" pitchFamily="18" charset="0"/>
              </a:rPr>
              <a:t>Зав. ЦПИ Галина Анатольевна Федорова</a:t>
            </a:r>
            <a:endParaRPr lang="ru-RU" sz="2400" dirty="0">
              <a:solidFill>
                <a:schemeClr val="tx2">
                  <a:lumMod val="75000"/>
                </a:schemeClr>
              </a:solidFill>
              <a:latin typeface="Times New Roman" pitchFamily="18" charset="0"/>
              <a:cs typeface="Times New Roman" pitchFamily="18" charset="0"/>
            </a:endParaRPr>
          </a:p>
          <a:p>
            <a:pPr algn="ctr" fontAlgn="auto">
              <a:spcBef>
                <a:spcPts val="0"/>
              </a:spcBef>
              <a:spcAft>
                <a:spcPts val="0"/>
              </a:spcAft>
              <a:defRPr/>
            </a:pPr>
            <a:endParaRPr lang="ru-RU" dirty="0">
              <a:latin typeface="+mn-lt"/>
            </a:endParaRPr>
          </a:p>
        </p:txBody>
      </p:sp>
      <p:pic>
        <p:nvPicPr>
          <p:cNvPr id="14338" name="Picture 6" descr="D:\Рабочее поппури\Безымянный волна.png"/>
          <p:cNvPicPr>
            <a:picLocks noChangeAspect="1" noChangeArrowheads="1"/>
          </p:cNvPicPr>
          <p:nvPr/>
        </p:nvPicPr>
        <p:blipFill>
          <a:blip r:embed="rId3"/>
          <a:srcRect/>
          <a:stretch>
            <a:fillRect/>
          </a:stretch>
        </p:blipFill>
        <p:spPr bwMode="auto">
          <a:xfrm>
            <a:off x="0" y="5915025"/>
            <a:ext cx="9144000" cy="942975"/>
          </a:xfrm>
          <a:prstGeom prst="rect">
            <a:avLst/>
          </a:prstGeom>
          <a:noFill/>
          <a:ln w="9525">
            <a:noFill/>
            <a:miter lim="800000"/>
            <a:headEnd/>
            <a:tailEnd/>
          </a:ln>
        </p:spPr>
      </p:pic>
      <p:pic>
        <p:nvPicPr>
          <p:cNvPr id="14339" name="Picture 6" descr="D:\Рабочее поппури\Безымянный волна.png"/>
          <p:cNvPicPr>
            <a:picLocks noChangeAspect="1" noChangeArrowheads="1"/>
          </p:cNvPicPr>
          <p:nvPr/>
        </p:nvPicPr>
        <p:blipFill>
          <a:blip r:embed="rId4"/>
          <a:srcRect/>
          <a:stretch>
            <a:fillRect/>
          </a:stretch>
        </p:blipFill>
        <p:spPr bwMode="auto">
          <a:xfrm>
            <a:off x="0" y="0"/>
            <a:ext cx="9144000" cy="1989138"/>
          </a:xfrm>
          <a:prstGeom prst="rect">
            <a:avLst/>
          </a:prstGeom>
          <a:noFill/>
          <a:ln w="9525">
            <a:noFill/>
            <a:miter lim="800000"/>
            <a:headEnd/>
            <a:tailEnd/>
          </a:ln>
        </p:spPr>
      </p:pic>
      <p:pic>
        <p:nvPicPr>
          <p:cNvPr id="14340" name="Picture 3" descr="C:\Documents and Settings\Muster\Рабочий стол\Рисунок2.png"/>
          <p:cNvPicPr>
            <a:picLocks noChangeAspect="1" noChangeArrowheads="1"/>
          </p:cNvPicPr>
          <p:nvPr/>
        </p:nvPicPr>
        <p:blipFill>
          <a:blip r:embed="rId5"/>
          <a:srcRect/>
          <a:stretch>
            <a:fillRect/>
          </a:stretch>
        </p:blipFill>
        <p:spPr bwMode="auto">
          <a:xfrm>
            <a:off x="611188" y="188913"/>
            <a:ext cx="1296987" cy="1063625"/>
          </a:xfrm>
          <a:prstGeom prst="rect">
            <a:avLst/>
          </a:prstGeom>
          <a:noFill/>
          <a:ln w="9525">
            <a:noFill/>
            <a:miter lim="800000"/>
            <a:headEnd/>
            <a:tailEnd/>
          </a:ln>
        </p:spPr>
      </p:pic>
      <p:pic>
        <p:nvPicPr>
          <p:cNvPr id="6" name="Рисунок 5"/>
          <p:cNvPicPr>
            <a:picLocks noChangeAspect="1"/>
          </p:cNvPicPr>
          <p:nvPr/>
        </p:nvPicPr>
        <p:blipFill>
          <a:blip r:embed="rId6">
            <a:duotone>
              <a:schemeClr val="accent1">
                <a:shade val="45000"/>
                <a:satMod val="135000"/>
              </a:schemeClr>
              <a:prstClr val="white"/>
            </a:duotone>
            <a:extLst>
              <a:ext uri="{28A0092B-C50C-407E-A947-70E740481C1C}"/>
            </a:extLst>
          </a:blip>
          <a:stretch>
            <a:fillRect/>
          </a:stretch>
        </p:blipFill>
        <p:spPr>
          <a:xfrm>
            <a:off x="7452320" y="5301208"/>
            <a:ext cx="1507487" cy="141802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0" y="5914890"/>
            <a:ext cx="9144000" cy="943110"/>
          </a:xfrm>
          <a:prstGeom prst="rect">
            <a:avLst/>
          </a:prstGeom>
          <a:noFill/>
        </p:spPr>
      </p:pic>
      <p:pic>
        <p:nvPicPr>
          <p:cNvPr id="5"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rot="10800000">
            <a:off x="0" y="-1"/>
            <a:ext cx="9144000" cy="1556793"/>
          </a:xfrm>
          <a:prstGeom prst="rect">
            <a:avLst/>
          </a:prstGeom>
          <a:noFill/>
        </p:spPr>
      </p:pic>
      <p:pic>
        <p:nvPicPr>
          <p:cNvPr id="12291" name="Picture 3" descr="C:\Documents and Settings\Muster\Рабочий стол\Рисунок2.png"/>
          <p:cNvPicPr>
            <a:picLocks noChangeAspect="1" noChangeArrowheads="1"/>
          </p:cNvPicPr>
          <p:nvPr/>
        </p:nvPicPr>
        <p:blipFill>
          <a:blip r:embed="rId4" cstate="print">
            <a:duotone>
              <a:schemeClr val="accent1">
                <a:shade val="45000"/>
                <a:satMod val="135000"/>
              </a:schemeClr>
              <a:prstClr val="white"/>
            </a:duotone>
            <a:extLst>
              <a:ext uri="{28A0092B-C50C-407E-A947-70E740481C1C}"/>
            </a:extLst>
          </a:blip>
          <a:srcRect/>
          <a:stretch>
            <a:fillRect/>
          </a:stretch>
        </p:blipFill>
        <p:spPr bwMode="auto">
          <a:xfrm>
            <a:off x="1043608" y="188638"/>
            <a:ext cx="1296144" cy="1063261"/>
          </a:xfrm>
          <a:prstGeom prst="rect">
            <a:avLst/>
          </a:prstGeom>
          <a:noFill/>
          <a:extLst>
            <a:ext uri="{909E8E84-426E-40DD-AFC4-6F175D3DCCD1}"/>
          </a:extLst>
        </p:spPr>
      </p:pic>
      <p:pic>
        <p:nvPicPr>
          <p:cNvPr id="8" name="Рисунок 7"/>
          <p:cNvPicPr>
            <a:picLocks noChangeAspect="1"/>
          </p:cNvPicPr>
          <p:nvPr/>
        </p:nvPicPr>
        <p:blipFill>
          <a:blip r:embed="rId5">
            <a:duotone>
              <a:schemeClr val="accent1">
                <a:shade val="45000"/>
                <a:satMod val="135000"/>
              </a:schemeClr>
              <a:prstClr val="white"/>
            </a:duotone>
            <a:extLst>
              <a:ext uri="{28A0092B-C50C-407E-A947-70E740481C1C}"/>
            </a:extLst>
          </a:blip>
          <a:stretch>
            <a:fillRect/>
          </a:stretch>
        </p:blipFill>
        <p:spPr>
          <a:xfrm>
            <a:off x="7452320" y="5301208"/>
            <a:ext cx="1507487" cy="1418022"/>
          </a:xfrm>
          <a:prstGeom prst="rect">
            <a:avLst/>
          </a:prstGeom>
        </p:spPr>
      </p:pic>
      <p:sp>
        <p:nvSpPr>
          <p:cNvPr id="9" name="Объект 8"/>
          <p:cNvSpPr>
            <a:spLocks noGrp="1"/>
          </p:cNvSpPr>
          <p:nvPr>
            <p:ph sz="quarter" idx="4"/>
          </p:nvPr>
        </p:nvSpPr>
        <p:spPr>
          <a:xfrm>
            <a:off x="4645025" y="981075"/>
            <a:ext cx="4041775" cy="5145088"/>
          </a:xfrm>
        </p:spPr>
        <p:txBody>
          <a:bodyPr rtlCol="0">
            <a:normAutofit/>
          </a:bodyPr>
          <a:lstStyle/>
          <a:p>
            <a:pPr marL="0" indent="0" algn="ctr" fontAlgn="auto">
              <a:spcAft>
                <a:spcPts val="0"/>
              </a:spcAft>
              <a:buFont typeface="Arial" pitchFamily="34" charset="0"/>
              <a:buNone/>
              <a:defRPr/>
            </a:pPr>
            <a:r>
              <a:rPr lang="ru-RU" b="1" dirty="0" smtClean="0">
                <a:solidFill>
                  <a:schemeClr val="accent1">
                    <a:lumMod val="50000"/>
                  </a:schemeClr>
                </a:solidFill>
                <a:latin typeface="Times New Roman" pitchFamily="18" charset="0"/>
                <a:cs typeface="Times New Roman" pitchFamily="18" charset="0"/>
              </a:rPr>
              <a:t>Кроме </a:t>
            </a:r>
            <a:r>
              <a:rPr lang="ru-RU" b="1" dirty="0">
                <a:solidFill>
                  <a:schemeClr val="accent1">
                    <a:lumMod val="50000"/>
                  </a:schemeClr>
                </a:solidFill>
                <a:latin typeface="Times New Roman" pitchFamily="18" charset="0"/>
                <a:cs typeface="Times New Roman" pitchFamily="18" charset="0"/>
              </a:rPr>
              <a:t>того, редко какая городская социальная программа обходится без участия библиотек.  Трудные подростки, социально незащищенные, инвалиды, учащиеся интернатов и спецшкол, воспитанники детских домов и приютов – все они находятся под пристальным  вниманием сотрудников библиотек. </a:t>
            </a:r>
          </a:p>
          <a:p>
            <a:pPr marL="0" indent="0" algn="ctr" fontAlgn="auto">
              <a:spcAft>
                <a:spcPts val="0"/>
              </a:spcAft>
              <a:buFont typeface="Arial" pitchFamily="34" charset="0"/>
              <a:buNone/>
              <a:defRPr/>
            </a:pPr>
            <a:endParaRPr lang="ru-RU" dirty="0"/>
          </a:p>
        </p:txBody>
      </p:sp>
      <p:pic>
        <p:nvPicPr>
          <p:cNvPr id="2050" name="Picture 2" descr="C:\Documents and Settings\Muster\Рабочий стол\през\наркомания 2012 001.jpg"/>
          <p:cNvPicPr>
            <a:picLocks noGrp="1" noChangeAspect="1" noChangeArrowheads="1"/>
          </p:cNvPicPr>
          <p:nvPr>
            <p:ph sz="half" idx="2"/>
          </p:nvPr>
        </p:nvPicPr>
        <p:blipFill>
          <a:blip r:embed="rId6" cstate="print">
            <a:extLst>
              <a:ext uri="{BEBA8EAE-BF5A-486C-A8C5-ECC9F3942E4B}"/>
              <a:ext uri="{28A0092B-C50C-407E-A947-70E740481C1C}"/>
            </a:extLst>
          </a:blip>
          <a:srcRect/>
          <a:stretch>
            <a:fillRect/>
          </a:stretch>
        </p:blipFill>
        <p:spPr>
          <a:xfrm>
            <a:off x="319658" y="1569302"/>
            <a:ext cx="4040188" cy="3030141"/>
          </a:xfrm>
          <a:prstGeom prst="roundRect">
            <a:avLst>
              <a:gd name="adj" fmla="val 8594"/>
            </a:avLst>
          </a:prstGeom>
          <a:solidFill>
            <a:srgbClr val="FFFFFF">
              <a:shade val="85000"/>
            </a:srgbClr>
          </a:solidFill>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0" y="5914890"/>
            <a:ext cx="9144000" cy="943110"/>
          </a:xfrm>
          <a:prstGeom prst="rect">
            <a:avLst/>
          </a:prstGeom>
          <a:noFill/>
        </p:spPr>
      </p:pic>
      <p:pic>
        <p:nvPicPr>
          <p:cNvPr id="5"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rot="10800000">
            <a:off x="0" y="-1"/>
            <a:ext cx="9144000" cy="1556793"/>
          </a:xfrm>
          <a:prstGeom prst="rect">
            <a:avLst/>
          </a:prstGeom>
          <a:noFill/>
        </p:spPr>
      </p:pic>
      <p:pic>
        <p:nvPicPr>
          <p:cNvPr id="12291" name="Picture 3" descr="C:\Documents and Settings\Muster\Рабочий стол\Рисунок2.png"/>
          <p:cNvPicPr>
            <a:picLocks noChangeAspect="1" noChangeArrowheads="1"/>
          </p:cNvPicPr>
          <p:nvPr/>
        </p:nvPicPr>
        <p:blipFill>
          <a:blip r:embed="rId4" cstate="print">
            <a:duotone>
              <a:schemeClr val="accent1">
                <a:shade val="45000"/>
                <a:satMod val="135000"/>
              </a:schemeClr>
              <a:prstClr val="white"/>
            </a:duotone>
            <a:extLst>
              <a:ext uri="{28A0092B-C50C-407E-A947-70E740481C1C}"/>
            </a:extLst>
          </a:blip>
          <a:srcRect/>
          <a:stretch>
            <a:fillRect/>
          </a:stretch>
        </p:blipFill>
        <p:spPr bwMode="auto">
          <a:xfrm>
            <a:off x="1043608" y="188638"/>
            <a:ext cx="1296144" cy="1063261"/>
          </a:xfrm>
          <a:prstGeom prst="rect">
            <a:avLst/>
          </a:prstGeom>
          <a:noFill/>
          <a:extLst>
            <a:ext uri="{909E8E84-426E-40DD-AFC4-6F175D3DCCD1}"/>
          </a:extLst>
        </p:spPr>
      </p:pic>
      <p:sp>
        <p:nvSpPr>
          <p:cNvPr id="9" name="Объект 8"/>
          <p:cNvSpPr>
            <a:spLocks noGrp="1"/>
          </p:cNvSpPr>
          <p:nvPr>
            <p:ph sz="quarter" idx="4"/>
          </p:nvPr>
        </p:nvSpPr>
        <p:spPr>
          <a:xfrm>
            <a:off x="827088" y="1557338"/>
            <a:ext cx="8066087" cy="4568825"/>
          </a:xfrm>
        </p:spPr>
        <p:txBody>
          <a:bodyPr rtlCol="0">
            <a:normAutofit fontScale="92500" lnSpcReduction="20000"/>
          </a:bodyPr>
          <a:lstStyle/>
          <a:p>
            <a:pPr marL="0" indent="0" fontAlgn="auto">
              <a:spcAft>
                <a:spcPts val="0"/>
              </a:spcAft>
              <a:buFont typeface="Arial" pitchFamily="34" charset="0"/>
              <a:buNone/>
              <a:defRPr/>
            </a:pPr>
            <a:r>
              <a:rPr lang="ru-RU" b="1" dirty="0" smtClean="0">
                <a:solidFill>
                  <a:schemeClr val="accent1">
                    <a:lumMod val="50000"/>
                  </a:schemeClr>
                </a:solidFill>
                <a:latin typeface="Times New Roman" pitchFamily="18" charset="0"/>
                <a:cs typeface="Times New Roman" pitchFamily="18" charset="0"/>
              </a:rPr>
              <a:t>     В </a:t>
            </a:r>
            <a:r>
              <a:rPr lang="ru-RU" b="1" dirty="0">
                <a:solidFill>
                  <a:schemeClr val="accent1">
                    <a:lumMod val="50000"/>
                  </a:schemeClr>
                </a:solidFill>
                <a:latin typeface="Times New Roman" pitchFamily="18" charset="0"/>
                <a:cs typeface="Times New Roman" pitchFamily="18" charset="0"/>
              </a:rPr>
              <a:t>нашем городе принята долгосрочная целевая программа «Комплексные меры противодействия злоупотреблению наркотиками и их незаконному обороту в г. Великие Луки на 2010-2014 годы». </a:t>
            </a:r>
          </a:p>
          <a:p>
            <a:pPr marL="0" indent="0" fontAlgn="auto">
              <a:spcAft>
                <a:spcPts val="0"/>
              </a:spcAft>
              <a:buFont typeface="Arial" pitchFamily="34" charset="0"/>
              <a:buNone/>
              <a:defRPr/>
            </a:pPr>
            <a:r>
              <a:rPr lang="ru-RU" b="1" dirty="0" smtClean="0">
                <a:solidFill>
                  <a:schemeClr val="accent1">
                    <a:lumMod val="50000"/>
                  </a:schemeClr>
                </a:solidFill>
                <a:latin typeface="Times New Roman" pitchFamily="18" charset="0"/>
                <a:cs typeface="Times New Roman" pitchFamily="18" charset="0"/>
              </a:rPr>
              <a:t>     Необходимость </a:t>
            </a:r>
            <a:r>
              <a:rPr lang="ru-RU" b="1" dirty="0">
                <a:solidFill>
                  <a:schemeClr val="accent1">
                    <a:lumMod val="50000"/>
                  </a:schemeClr>
                </a:solidFill>
                <a:latin typeface="Times New Roman" pitchFamily="18" charset="0"/>
                <a:cs typeface="Times New Roman" pitchFamily="18" charset="0"/>
              </a:rPr>
              <a:t>разработки и реализации программы вызвана тем, что проблема незаконного оборота и злоупотребления наркотиками характеризуется особой остротой и масштабностью.</a:t>
            </a:r>
          </a:p>
          <a:p>
            <a:pPr marL="0" indent="0" fontAlgn="auto">
              <a:spcAft>
                <a:spcPts val="0"/>
              </a:spcAft>
              <a:buFont typeface="Arial" pitchFamily="34" charset="0"/>
              <a:buNone/>
              <a:defRPr/>
            </a:pPr>
            <a:r>
              <a:rPr lang="ru-RU" b="1" dirty="0" smtClean="0">
                <a:solidFill>
                  <a:schemeClr val="accent1">
                    <a:lumMod val="50000"/>
                  </a:schemeClr>
                </a:solidFill>
                <a:latin typeface="Times New Roman" pitchFamily="18" charset="0"/>
                <a:cs typeface="Times New Roman" pitchFamily="18" charset="0"/>
              </a:rPr>
              <a:t>    Город </a:t>
            </a:r>
            <a:r>
              <a:rPr lang="ru-RU" b="1" dirty="0">
                <a:solidFill>
                  <a:schemeClr val="accent1">
                    <a:lumMod val="50000"/>
                  </a:schemeClr>
                </a:solidFill>
                <a:latin typeface="Times New Roman" pitchFamily="18" charset="0"/>
                <a:cs typeface="Times New Roman" pitchFamily="18" charset="0"/>
              </a:rPr>
              <a:t>Великие Луки находится в территориальной близости от Санкт-Петербурга и Москвы, рядом с городом проходят транспортные магистрали международного и федерального значения, связывающие Российскую Федерацию со странами Балтии и Белоруссии. Транспортная инфраструктура создает возможности для контрабанды и транзита наркотиков.</a:t>
            </a:r>
          </a:p>
          <a:p>
            <a:pPr marL="0" indent="0" algn="ctr" fontAlgn="auto">
              <a:spcAft>
                <a:spcPts val="0"/>
              </a:spcAft>
              <a:buFont typeface="Arial" pitchFamily="34" charset="0"/>
              <a:buNone/>
              <a:defRPr/>
            </a:pPr>
            <a:endParaRPr lang="ru-RU" dirty="0"/>
          </a:p>
        </p:txBody>
      </p:sp>
      <p:pic>
        <p:nvPicPr>
          <p:cNvPr id="6" name="Рисунок 5"/>
          <p:cNvPicPr>
            <a:picLocks noChangeAspect="1"/>
          </p:cNvPicPr>
          <p:nvPr/>
        </p:nvPicPr>
        <p:blipFill>
          <a:blip r:embed="rId5" cstate="print">
            <a:duotone>
              <a:schemeClr val="accent1">
                <a:shade val="45000"/>
                <a:satMod val="135000"/>
              </a:schemeClr>
              <a:prstClr val="white"/>
            </a:duotone>
            <a:extLst>
              <a:ext uri="{28A0092B-C50C-407E-A947-70E740481C1C}"/>
            </a:extLst>
          </a:blip>
          <a:stretch>
            <a:fillRect/>
          </a:stretch>
        </p:blipFill>
        <p:spPr>
          <a:xfrm>
            <a:off x="7812360" y="5639880"/>
            <a:ext cx="1147447" cy="107934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0" y="5914890"/>
            <a:ext cx="9144000" cy="943110"/>
          </a:xfrm>
          <a:prstGeom prst="rect">
            <a:avLst/>
          </a:prstGeom>
          <a:noFill/>
        </p:spPr>
      </p:pic>
      <p:pic>
        <p:nvPicPr>
          <p:cNvPr id="5"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rot="10800000">
            <a:off x="0" y="-1"/>
            <a:ext cx="9144000" cy="1556793"/>
          </a:xfrm>
          <a:prstGeom prst="rect">
            <a:avLst/>
          </a:prstGeom>
          <a:noFill/>
        </p:spPr>
      </p:pic>
      <p:pic>
        <p:nvPicPr>
          <p:cNvPr id="12291" name="Picture 3" descr="C:\Documents and Settings\Muster\Рабочий стол\Рисунок2.png"/>
          <p:cNvPicPr>
            <a:picLocks noChangeAspect="1" noChangeArrowheads="1"/>
          </p:cNvPicPr>
          <p:nvPr/>
        </p:nvPicPr>
        <p:blipFill>
          <a:blip r:embed="rId4" cstate="print">
            <a:duotone>
              <a:schemeClr val="accent1">
                <a:shade val="45000"/>
                <a:satMod val="135000"/>
              </a:schemeClr>
              <a:prstClr val="white"/>
            </a:duotone>
            <a:extLst>
              <a:ext uri="{28A0092B-C50C-407E-A947-70E740481C1C}"/>
            </a:extLst>
          </a:blip>
          <a:srcRect/>
          <a:stretch>
            <a:fillRect/>
          </a:stretch>
        </p:blipFill>
        <p:spPr bwMode="auto">
          <a:xfrm>
            <a:off x="1043608" y="188638"/>
            <a:ext cx="1296144" cy="1063261"/>
          </a:xfrm>
          <a:prstGeom prst="rect">
            <a:avLst/>
          </a:prstGeom>
          <a:noFill/>
          <a:extLst>
            <a:ext uri="{909E8E84-426E-40DD-AFC4-6F175D3DCCD1}"/>
          </a:extLst>
        </p:spPr>
      </p:pic>
      <p:sp>
        <p:nvSpPr>
          <p:cNvPr id="9" name="Объект 8"/>
          <p:cNvSpPr>
            <a:spLocks noGrp="1"/>
          </p:cNvSpPr>
          <p:nvPr>
            <p:ph sz="quarter" idx="4"/>
          </p:nvPr>
        </p:nvSpPr>
        <p:spPr>
          <a:xfrm>
            <a:off x="827088" y="1557338"/>
            <a:ext cx="8066087" cy="4568825"/>
          </a:xfrm>
        </p:spPr>
        <p:txBody>
          <a:bodyPr rtlCol="0">
            <a:normAutofit/>
          </a:bodyPr>
          <a:lstStyle/>
          <a:p>
            <a:pPr marL="0" indent="0" algn="ctr" fontAlgn="auto">
              <a:spcAft>
                <a:spcPts val="0"/>
              </a:spcAft>
              <a:buFont typeface="Arial" pitchFamily="34" charset="0"/>
              <a:buNone/>
              <a:defRPr/>
            </a:pPr>
            <a:r>
              <a:rPr lang="ru-RU" b="1" dirty="0" smtClean="0">
                <a:solidFill>
                  <a:schemeClr val="accent1">
                    <a:lumMod val="50000"/>
                  </a:schemeClr>
                </a:solidFill>
                <a:latin typeface="Times New Roman" pitchFamily="18" charset="0"/>
                <a:cs typeface="Times New Roman" pitchFamily="18" charset="0"/>
              </a:rPr>
              <a:t>     </a:t>
            </a:r>
            <a:r>
              <a:rPr lang="ru-RU" b="1" dirty="0">
                <a:solidFill>
                  <a:schemeClr val="accent1">
                    <a:lumMod val="50000"/>
                  </a:schemeClr>
                </a:solidFill>
                <a:latin typeface="Times New Roman" pitchFamily="18" charset="0"/>
                <a:cs typeface="Times New Roman" pitchFamily="18" charset="0"/>
              </a:rPr>
              <a:t>Цели и задачи программы: </a:t>
            </a:r>
          </a:p>
          <a:p>
            <a:pPr fontAlgn="auto">
              <a:spcAft>
                <a:spcPts val="0"/>
              </a:spcAft>
              <a:buFont typeface="Arial" pitchFamily="34" charset="0"/>
              <a:buChar char="•"/>
              <a:defRPr/>
            </a:pPr>
            <a:r>
              <a:rPr lang="ru-RU" dirty="0">
                <a:solidFill>
                  <a:schemeClr val="accent1">
                    <a:lumMod val="50000"/>
                  </a:schemeClr>
                </a:solidFill>
                <a:latin typeface="Times New Roman" pitchFamily="18" charset="0"/>
                <a:cs typeface="Times New Roman" pitchFamily="18" charset="0"/>
              </a:rPr>
              <a:t>Создание положительной информации и культурной тенденции по формированию у детей и подростков, молодежи и взрослого населения антинаркотического мировоззрения, здорового образа жизни и духовно-нравственной культуры в обществе;</a:t>
            </a:r>
          </a:p>
          <a:p>
            <a:pPr fontAlgn="auto">
              <a:spcAft>
                <a:spcPts val="0"/>
              </a:spcAft>
              <a:buFont typeface="Arial" pitchFamily="34" charset="0"/>
              <a:buChar char="•"/>
              <a:defRPr/>
            </a:pPr>
            <a:r>
              <a:rPr lang="ru-RU" dirty="0">
                <a:solidFill>
                  <a:schemeClr val="accent1">
                    <a:lumMod val="50000"/>
                  </a:schemeClr>
                </a:solidFill>
                <a:latin typeface="Times New Roman" pitchFamily="18" charset="0"/>
                <a:cs typeface="Times New Roman" pitchFamily="18" charset="0"/>
              </a:rPr>
              <a:t>Совершенствование антинаркотической пропаганды;</a:t>
            </a:r>
          </a:p>
          <a:p>
            <a:pPr fontAlgn="auto">
              <a:spcAft>
                <a:spcPts val="0"/>
              </a:spcAft>
              <a:buFont typeface="Arial" pitchFamily="34" charset="0"/>
              <a:buChar char="•"/>
              <a:defRPr/>
            </a:pPr>
            <a:r>
              <a:rPr lang="ru-RU" dirty="0">
                <a:solidFill>
                  <a:schemeClr val="accent1">
                    <a:lumMod val="50000"/>
                  </a:schemeClr>
                </a:solidFill>
                <a:latin typeface="Times New Roman" pitchFamily="18" charset="0"/>
                <a:cs typeface="Times New Roman" pitchFamily="18" charset="0"/>
              </a:rPr>
              <a:t>Формирование у подростков и молодежи культуры здоровья, мотивации к ведению здорового образа жизни;</a:t>
            </a:r>
          </a:p>
          <a:p>
            <a:pPr fontAlgn="auto">
              <a:spcAft>
                <a:spcPts val="0"/>
              </a:spcAft>
              <a:buFont typeface="Arial" pitchFamily="34" charset="0"/>
              <a:buChar char="•"/>
              <a:defRPr/>
            </a:pPr>
            <a:r>
              <a:rPr lang="ru-RU" dirty="0">
                <a:solidFill>
                  <a:schemeClr val="accent1">
                    <a:lumMod val="50000"/>
                  </a:schemeClr>
                </a:solidFill>
                <a:latin typeface="Times New Roman" pitchFamily="18" charset="0"/>
                <a:cs typeface="Times New Roman" pitchFamily="18" charset="0"/>
              </a:rPr>
              <a:t>Развитие системы информационного сопровождения антинаркотической работы.</a:t>
            </a:r>
          </a:p>
          <a:p>
            <a:pPr marL="0" indent="0" fontAlgn="auto">
              <a:spcAft>
                <a:spcPts val="0"/>
              </a:spcAft>
              <a:buFont typeface="Arial" pitchFamily="34" charset="0"/>
              <a:buNone/>
              <a:defRPr/>
            </a:pPr>
            <a:endParaRPr lang="ru-RU" dirty="0"/>
          </a:p>
        </p:txBody>
      </p:sp>
      <p:pic>
        <p:nvPicPr>
          <p:cNvPr id="6" name="Рисунок 5"/>
          <p:cNvPicPr>
            <a:picLocks noChangeAspect="1"/>
          </p:cNvPicPr>
          <p:nvPr/>
        </p:nvPicPr>
        <p:blipFill>
          <a:blip r:embed="rId5" cstate="print">
            <a:duotone>
              <a:schemeClr val="accent1">
                <a:shade val="45000"/>
                <a:satMod val="135000"/>
              </a:schemeClr>
              <a:prstClr val="white"/>
            </a:duotone>
            <a:extLst>
              <a:ext uri="{28A0092B-C50C-407E-A947-70E740481C1C}"/>
            </a:extLst>
          </a:blip>
          <a:stretch>
            <a:fillRect/>
          </a:stretch>
        </p:blipFill>
        <p:spPr>
          <a:xfrm>
            <a:off x="7956376" y="5775350"/>
            <a:ext cx="1003431" cy="94388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0" y="5914890"/>
            <a:ext cx="9144000" cy="943110"/>
          </a:xfrm>
          <a:prstGeom prst="rect">
            <a:avLst/>
          </a:prstGeom>
          <a:noFill/>
        </p:spPr>
      </p:pic>
      <p:pic>
        <p:nvPicPr>
          <p:cNvPr id="5"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rot="10800000">
            <a:off x="0" y="-1"/>
            <a:ext cx="9144000" cy="1556793"/>
          </a:xfrm>
          <a:prstGeom prst="rect">
            <a:avLst/>
          </a:prstGeom>
          <a:noFill/>
        </p:spPr>
      </p:pic>
      <p:pic>
        <p:nvPicPr>
          <p:cNvPr id="12291" name="Picture 3" descr="C:\Documents and Settings\Muster\Рабочий стол\Рисунок2.png"/>
          <p:cNvPicPr>
            <a:picLocks noChangeAspect="1" noChangeArrowheads="1"/>
          </p:cNvPicPr>
          <p:nvPr/>
        </p:nvPicPr>
        <p:blipFill>
          <a:blip r:embed="rId4" cstate="print">
            <a:duotone>
              <a:schemeClr val="accent1">
                <a:shade val="45000"/>
                <a:satMod val="135000"/>
              </a:schemeClr>
              <a:prstClr val="white"/>
            </a:duotone>
            <a:extLst>
              <a:ext uri="{28A0092B-C50C-407E-A947-70E740481C1C}"/>
            </a:extLst>
          </a:blip>
          <a:srcRect/>
          <a:stretch>
            <a:fillRect/>
          </a:stretch>
        </p:blipFill>
        <p:spPr bwMode="auto">
          <a:xfrm>
            <a:off x="1043608" y="188638"/>
            <a:ext cx="1296144" cy="1063261"/>
          </a:xfrm>
          <a:prstGeom prst="rect">
            <a:avLst/>
          </a:prstGeom>
          <a:noFill/>
          <a:extLst>
            <a:ext uri="{909E8E84-426E-40DD-AFC4-6F175D3DCCD1}"/>
          </a:extLst>
        </p:spPr>
      </p:pic>
      <p:sp>
        <p:nvSpPr>
          <p:cNvPr id="9" name="Объект 8"/>
          <p:cNvSpPr>
            <a:spLocks noGrp="1"/>
          </p:cNvSpPr>
          <p:nvPr>
            <p:ph sz="half" idx="2"/>
          </p:nvPr>
        </p:nvSpPr>
        <p:spPr>
          <a:xfrm>
            <a:off x="4787900" y="1236663"/>
            <a:ext cx="4040188" cy="3951287"/>
          </a:xfrm>
        </p:spPr>
        <p:txBody>
          <a:bodyPr rtlCol="0">
            <a:normAutofit fontScale="85000" lnSpcReduction="20000"/>
          </a:bodyPr>
          <a:lstStyle/>
          <a:p>
            <a:pPr marL="0" indent="0" algn="ctr" fontAlgn="auto">
              <a:spcAft>
                <a:spcPts val="0"/>
              </a:spcAft>
              <a:buFont typeface="Arial" pitchFamily="34" charset="0"/>
              <a:buNone/>
              <a:defRPr/>
            </a:pPr>
            <a:r>
              <a:rPr lang="ru-RU" sz="2000" dirty="0">
                <a:solidFill>
                  <a:schemeClr val="accent1">
                    <a:lumMod val="50000"/>
                  </a:schemeClr>
                </a:solidFill>
                <a:latin typeface="Times New Roman" pitchFamily="18" charset="0"/>
                <a:cs typeface="Times New Roman" pitchFamily="18" charset="0"/>
              </a:rPr>
              <a:t>Муниципальное бюджетное  учреждение культуры </a:t>
            </a:r>
            <a:endParaRPr lang="ru-RU" sz="2000" dirty="0" smtClean="0">
              <a:solidFill>
                <a:schemeClr val="accent1">
                  <a:lumMod val="50000"/>
                </a:schemeClr>
              </a:solidFill>
              <a:latin typeface="Times New Roman" pitchFamily="18" charset="0"/>
              <a:cs typeface="Times New Roman" pitchFamily="18" charset="0"/>
            </a:endParaRPr>
          </a:p>
          <a:p>
            <a:pPr marL="0" indent="0" algn="ctr" fontAlgn="auto">
              <a:spcAft>
                <a:spcPts val="0"/>
              </a:spcAft>
              <a:buFont typeface="Arial" pitchFamily="34" charset="0"/>
              <a:buNone/>
              <a:defRPr/>
            </a:pPr>
            <a:r>
              <a:rPr lang="ru-RU" sz="2000" b="1" dirty="0" smtClean="0">
                <a:solidFill>
                  <a:schemeClr val="accent1">
                    <a:lumMod val="50000"/>
                  </a:schemeClr>
                </a:solidFill>
                <a:latin typeface="Times New Roman" pitchFamily="18" charset="0"/>
                <a:cs typeface="Times New Roman" pitchFamily="18" charset="0"/>
              </a:rPr>
              <a:t>«</a:t>
            </a:r>
            <a:r>
              <a:rPr lang="ru-RU" sz="2000" b="1" dirty="0">
                <a:solidFill>
                  <a:schemeClr val="accent1">
                    <a:lumMod val="50000"/>
                  </a:schemeClr>
                </a:solidFill>
                <a:latin typeface="Times New Roman" pitchFamily="18" charset="0"/>
                <a:cs typeface="Times New Roman" pitchFamily="18" charset="0"/>
              </a:rPr>
              <a:t>Центральная городская библиотека им. М.И. Семевского» </a:t>
            </a:r>
            <a:endParaRPr lang="ru-RU" sz="2000" b="1" dirty="0" smtClean="0">
              <a:solidFill>
                <a:schemeClr val="accent1">
                  <a:lumMod val="50000"/>
                </a:schemeClr>
              </a:solidFill>
              <a:latin typeface="Times New Roman" pitchFamily="18" charset="0"/>
              <a:cs typeface="Times New Roman" pitchFamily="18" charset="0"/>
            </a:endParaRPr>
          </a:p>
          <a:p>
            <a:pPr marL="0" indent="0" algn="ctr" fontAlgn="auto">
              <a:spcAft>
                <a:spcPts val="0"/>
              </a:spcAft>
              <a:buFont typeface="Arial" pitchFamily="34" charset="0"/>
              <a:buNone/>
              <a:defRPr/>
            </a:pPr>
            <a:r>
              <a:rPr lang="ru-RU" sz="2000" dirty="0" smtClean="0">
                <a:solidFill>
                  <a:schemeClr val="accent1">
                    <a:lumMod val="50000"/>
                  </a:schemeClr>
                </a:solidFill>
                <a:latin typeface="Times New Roman" pitchFamily="18" charset="0"/>
                <a:cs typeface="Times New Roman" pitchFamily="18" charset="0"/>
              </a:rPr>
              <a:t>является </a:t>
            </a:r>
            <a:r>
              <a:rPr lang="ru-RU" sz="2000" dirty="0">
                <a:solidFill>
                  <a:schemeClr val="accent1">
                    <a:lumMod val="50000"/>
                  </a:schemeClr>
                </a:solidFill>
                <a:latin typeface="Times New Roman" pitchFamily="18" charset="0"/>
                <a:cs typeface="Times New Roman" pitchFamily="18" charset="0"/>
              </a:rPr>
              <a:t>участником долгосрочной целевой программы,  и все мероприятия, которые включены в нее продуманы так,  чтобы они были направлены на повышение информированности по данной проблеме, развитию умений делать самостоятельный выбор, осознавать возможные последствия. Мы находим такие формы проведения мероприятий, которые помогают молодежи эффективно преодолевать жизненные трудности без употребления наркотиков.</a:t>
            </a:r>
          </a:p>
          <a:p>
            <a:pPr marL="0" indent="0" fontAlgn="auto">
              <a:spcAft>
                <a:spcPts val="0"/>
              </a:spcAft>
              <a:buFont typeface="Arial" pitchFamily="34" charset="0"/>
              <a:buNone/>
              <a:defRPr/>
            </a:pPr>
            <a:endParaRPr lang="ru-RU" dirty="0"/>
          </a:p>
        </p:txBody>
      </p:sp>
      <p:pic>
        <p:nvPicPr>
          <p:cNvPr id="6" name="Рисунок 5"/>
          <p:cNvPicPr>
            <a:picLocks noChangeAspect="1"/>
          </p:cNvPicPr>
          <p:nvPr/>
        </p:nvPicPr>
        <p:blipFill>
          <a:blip r:embed="rId5" cstate="print">
            <a:duotone>
              <a:schemeClr val="accent1">
                <a:shade val="45000"/>
                <a:satMod val="135000"/>
              </a:schemeClr>
              <a:prstClr val="white"/>
            </a:duotone>
            <a:extLst>
              <a:ext uri="{28A0092B-C50C-407E-A947-70E740481C1C}"/>
            </a:extLst>
          </a:blip>
          <a:stretch>
            <a:fillRect/>
          </a:stretch>
        </p:blipFill>
        <p:spPr>
          <a:xfrm>
            <a:off x="7911627" y="5733256"/>
            <a:ext cx="1048180" cy="985974"/>
          </a:xfrm>
          <a:prstGeom prst="rect">
            <a:avLst/>
          </a:prstGeom>
        </p:spPr>
      </p:pic>
      <p:pic>
        <p:nvPicPr>
          <p:cNvPr id="3075" name="Picture 3" descr="C:\Documents and Settings\Muster\Рабочий стол\през\P1010515.JPG"/>
          <p:cNvPicPr>
            <a:picLocks noGrp="1" noChangeAspect="1" noChangeArrowheads="1"/>
          </p:cNvPicPr>
          <p:nvPr>
            <p:ph sz="quarter" idx="4"/>
          </p:nvPr>
        </p:nvPicPr>
        <p:blipFill>
          <a:blip r:embed="rId6" cstate="print">
            <a:extLst>
              <a:ext uri="{BEBA8EAE-BF5A-486C-A8C5-ECC9F3942E4B}"/>
              <a:ext uri="{28A0092B-C50C-407E-A947-70E740481C1C}"/>
            </a:extLst>
          </a:blip>
          <a:srcRect/>
          <a:stretch>
            <a:fillRect/>
          </a:stretch>
        </p:blipFill>
        <p:spPr>
          <a:xfrm>
            <a:off x="318864" y="1484784"/>
            <a:ext cx="4041775" cy="3031331"/>
          </a:xfrm>
          <a:prstGeom prst="roundRect">
            <a:avLst>
              <a:gd name="adj" fmla="val 8594"/>
            </a:avLst>
          </a:prstGeom>
          <a:solidFill>
            <a:srgbClr val="FFFFFF">
              <a:shade val="85000"/>
            </a:srgbClr>
          </a:solidFill>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0" y="5914890"/>
            <a:ext cx="9144000" cy="943110"/>
          </a:xfrm>
          <a:prstGeom prst="rect">
            <a:avLst/>
          </a:prstGeom>
          <a:noFill/>
        </p:spPr>
      </p:pic>
      <p:pic>
        <p:nvPicPr>
          <p:cNvPr id="5"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rot="10800000">
            <a:off x="0" y="-1"/>
            <a:ext cx="9144000" cy="1556793"/>
          </a:xfrm>
          <a:prstGeom prst="rect">
            <a:avLst/>
          </a:prstGeom>
          <a:noFill/>
        </p:spPr>
      </p:pic>
      <p:pic>
        <p:nvPicPr>
          <p:cNvPr id="12291" name="Picture 3" descr="C:\Documents and Settings\Muster\Рабочий стол\Рисунок2.png"/>
          <p:cNvPicPr>
            <a:picLocks noChangeAspect="1" noChangeArrowheads="1"/>
          </p:cNvPicPr>
          <p:nvPr/>
        </p:nvPicPr>
        <p:blipFill>
          <a:blip r:embed="rId4" cstate="print">
            <a:duotone>
              <a:schemeClr val="accent1">
                <a:shade val="45000"/>
                <a:satMod val="135000"/>
              </a:schemeClr>
              <a:prstClr val="white"/>
            </a:duotone>
            <a:extLst>
              <a:ext uri="{28A0092B-C50C-407E-A947-70E740481C1C}"/>
            </a:extLst>
          </a:blip>
          <a:srcRect/>
          <a:stretch>
            <a:fillRect/>
          </a:stretch>
        </p:blipFill>
        <p:spPr bwMode="auto">
          <a:xfrm>
            <a:off x="1043608" y="188638"/>
            <a:ext cx="1296144" cy="1063261"/>
          </a:xfrm>
          <a:prstGeom prst="rect">
            <a:avLst/>
          </a:prstGeom>
          <a:noFill/>
          <a:extLst>
            <a:ext uri="{909E8E84-426E-40DD-AFC4-6F175D3DCCD1}"/>
          </a:extLst>
        </p:spPr>
      </p:pic>
      <p:sp>
        <p:nvSpPr>
          <p:cNvPr id="9" name="Объект 8"/>
          <p:cNvSpPr>
            <a:spLocks noGrp="1"/>
          </p:cNvSpPr>
          <p:nvPr>
            <p:ph sz="half" idx="1"/>
          </p:nvPr>
        </p:nvSpPr>
        <p:spPr>
          <a:xfrm>
            <a:off x="4787900" y="1557338"/>
            <a:ext cx="4038600" cy="4525962"/>
          </a:xfrm>
        </p:spPr>
        <p:txBody>
          <a:bodyPr rtlCol="0">
            <a:normAutofit fontScale="55000" lnSpcReduction="20000"/>
          </a:bodyPr>
          <a:lstStyle/>
          <a:p>
            <a:pPr marL="0" indent="0" algn="ctr" fontAlgn="auto">
              <a:lnSpc>
                <a:spcPct val="120000"/>
              </a:lnSpc>
              <a:spcAft>
                <a:spcPts val="0"/>
              </a:spcAft>
              <a:buFont typeface="Arial" pitchFamily="34" charset="0"/>
              <a:buNone/>
              <a:defRPr/>
            </a:pPr>
            <a:r>
              <a:rPr lang="ru-RU" b="1" dirty="0">
                <a:solidFill>
                  <a:schemeClr val="accent1">
                    <a:lumMod val="50000"/>
                  </a:schemeClr>
                </a:solidFill>
                <a:latin typeface="Times New Roman" pitchFamily="18" charset="0"/>
                <a:cs typeface="Times New Roman" pitchFamily="18" charset="0"/>
              </a:rPr>
              <a:t>Специалисты библиотек стараются сформировать у молодёжи потребность в информации о вреде наркотиков для их здоровья, развития их как личностей, навыки сопротивления негативному давлению окружающих, умению в критический момент сказать  «Нет!». При этом обязательно учитывается психология подростков: дух противоречия, присущий возрасту. Любое тематическое мероприятие в библиотеках строится таким образом, чтобы главная информация подавалась ненавязчиво. </a:t>
            </a:r>
          </a:p>
          <a:p>
            <a:pPr marL="0" indent="0" algn="ctr" fontAlgn="auto">
              <a:lnSpc>
                <a:spcPct val="120000"/>
              </a:lnSpc>
              <a:spcAft>
                <a:spcPts val="0"/>
              </a:spcAft>
              <a:buFont typeface="Arial" pitchFamily="34" charset="0"/>
              <a:buNone/>
              <a:defRPr/>
            </a:pPr>
            <a:r>
              <a:rPr lang="ru-RU" b="1" dirty="0">
                <a:solidFill>
                  <a:schemeClr val="accent1">
                    <a:lumMod val="50000"/>
                  </a:schemeClr>
                </a:solidFill>
                <a:latin typeface="Times New Roman" pitchFamily="18" charset="0"/>
                <a:cs typeface="Times New Roman" pitchFamily="18" charset="0"/>
              </a:rPr>
              <a:t>Особенно популярны диалоговые формы мероприятий.</a:t>
            </a:r>
          </a:p>
          <a:p>
            <a:pPr marL="0" indent="0" fontAlgn="auto">
              <a:spcAft>
                <a:spcPts val="0"/>
              </a:spcAft>
              <a:buFont typeface="Arial" pitchFamily="34" charset="0"/>
              <a:buNone/>
              <a:defRPr/>
            </a:pPr>
            <a:endParaRPr lang="ru-RU" dirty="0"/>
          </a:p>
        </p:txBody>
      </p:sp>
      <p:pic>
        <p:nvPicPr>
          <p:cNvPr id="6" name="Рисунок 5"/>
          <p:cNvPicPr>
            <a:picLocks noChangeAspect="1"/>
          </p:cNvPicPr>
          <p:nvPr/>
        </p:nvPicPr>
        <p:blipFill>
          <a:blip r:embed="rId5" cstate="print">
            <a:duotone>
              <a:schemeClr val="accent1">
                <a:shade val="45000"/>
                <a:satMod val="135000"/>
              </a:schemeClr>
              <a:prstClr val="white"/>
            </a:duotone>
            <a:extLst>
              <a:ext uri="{28A0092B-C50C-407E-A947-70E740481C1C}"/>
            </a:extLst>
          </a:blip>
          <a:stretch>
            <a:fillRect/>
          </a:stretch>
        </p:blipFill>
        <p:spPr>
          <a:xfrm>
            <a:off x="7988178" y="5805264"/>
            <a:ext cx="971629" cy="913966"/>
          </a:xfrm>
          <a:prstGeom prst="rect">
            <a:avLst/>
          </a:prstGeom>
        </p:spPr>
      </p:pic>
      <p:pic>
        <p:nvPicPr>
          <p:cNvPr id="4098" name="Picture 2" descr="C:\Documents and Settings\Muster\Рабочий стол\през\P1140152.JPG"/>
          <p:cNvPicPr>
            <a:picLocks noGrp="1" noChangeAspect="1" noChangeArrowheads="1"/>
          </p:cNvPicPr>
          <p:nvPr>
            <p:ph sz="half" idx="2"/>
          </p:nvPr>
        </p:nvPicPr>
        <p:blipFill>
          <a:blip r:embed="rId6" cstate="print">
            <a:extLst>
              <a:ext uri="{28A0092B-C50C-407E-A947-70E740481C1C}"/>
            </a:extLst>
          </a:blip>
          <a:srcRect/>
          <a:stretch>
            <a:fillRect/>
          </a:stretch>
        </p:blipFill>
        <p:spPr>
          <a:xfrm>
            <a:off x="683568" y="1555982"/>
            <a:ext cx="3105588" cy="2329191"/>
          </a:xfrm>
          <a:effectLst>
            <a:softEdge rad="112500"/>
          </a:effectLst>
          <a:extLst>
            <a:ext uri="{909E8E84-426E-40DD-AFC4-6F175D3DCCD1}"/>
          </a:extLst>
        </p:spPr>
      </p:pic>
      <p:pic>
        <p:nvPicPr>
          <p:cNvPr id="4099" name="Picture 3" descr="C:\Documents and Settings\Muster\Рабочий стол\P1140162.JPG"/>
          <p:cNvPicPr>
            <a:picLocks noChangeAspect="1" noChangeArrowheads="1"/>
          </p:cNvPicPr>
          <p:nvPr/>
        </p:nvPicPr>
        <p:blipFill>
          <a:blip r:embed="rId7">
            <a:extLst>
              <a:ext uri="{28A0092B-C50C-407E-A947-70E740481C1C}"/>
            </a:extLst>
          </a:blip>
          <a:srcRect/>
          <a:stretch>
            <a:fillRect/>
          </a:stretch>
        </p:blipFill>
        <p:spPr bwMode="auto">
          <a:xfrm>
            <a:off x="683568" y="4057254"/>
            <a:ext cx="3105588" cy="2329191"/>
          </a:xfrm>
          <a:prstGeom prst="rect">
            <a:avLst/>
          </a:prstGeom>
          <a:ln>
            <a:noFill/>
          </a:ln>
          <a:effectLst>
            <a:softEdge rad="112500"/>
          </a:effectLst>
          <a:extLst>
            <a:ext uri="{909E8E84-426E-40DD-AFC4-6F175D3DCCD1}"/>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0" y="5914890"/>
            <a:ext cx="9144000" cy="943110"/>
          </a:xfrm>
          <a:prstGeom prst="rect">
            <a:avLst/>
          </a:prstGeom>
          <a:noFill/>
        </p:spPr>
      </p:pic>
      <p:pic>
        <p:nvPicPr>
          <p:cNvPr id="5"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rot="10800000">
            <a:off x="0" y="-1"/>
            <a:ext cx="9144000" cy="1556793"/>
          </a:xfrm>
          <a:prstGeom prst="rect">
            <a:avLst/>
          </a:prstGeom>
          <a:noFill/>
        </p:spPr>
      </p:pic>
      <p:pic>
        <p:nvPicPr>
          <p:cNvPr id="12291" name="Picture 3" descr="C:\Documents and Settings\Muster\Рабочий стол\Рисунок2.png"/>
          <p:cNvPicPr>
            <a:picLocks noChangeAspect="1" noChangeArrowheads="1"/>
          </p:cNvPicPr>
          <p:nvPr/>
        </p:nvPicPr>
        <p:blipFill>
          <a:blip r:embed="rId4" cstate="print">
            <a:duotone>
              <a:schemeClr val="accent1">
                <a:shade val="45000"/>
                <a:satMod val="135000"/>
              </a:schemeClr>
              <a:prstClr val="white"/>
            </a:duotone>
            <a:extLst>
              <a:ext uri="{28A0092B-C50C-407E-A947-70E740481C1C}"/>
            </a:extLst>
          </a:blip>
          <a:srcRect/>
          <a:stretch>
            <a:fillRect/>
          </a:stretch>
        </p:blipFill>
        <p:spPr bwMode="auto">
          <a:xfrm>
            <a:off x="1043608" y="188638"/>
            <a:ext cx="1296144" cy="1063261"/>
          </a:xfrm>
          <a:prstGeom prst="rect">
            <a:avLst/>
          </a:prstGeom>
          <a:noFill/>
          <a:extLst>
            <a:ext uri="{909E8E84-426E-40DD-AFC4-6F175D3DCCD1}"/>
          </a:extLst>
        </p:spPr>
      </p:pic>
      <p:sp>
        <p:nvSpPr>
          <p:cNvPr id="9" name="Объект 8"/>
          <p:cNvSpPr>
            <a:spLocks noGrp="1"/>
          </p:cNvSpPr>
          <p:nvPr>
            <p:ph sz="half" idx="1"/>
          </p:nvPr>
        </p:nvSpPr>
        <p:spPr>
          <a:xfrm>
            <a:off x="4605338" y="777875"/>
            <a:ext cx="4351337" cy="5594350"/>
          </a:xfrm>
        </p:spPr>
        <p:txBody>
          <a:bodyPr rtlCol="0">
            <a:noAutofit/>
          </a:bodyPr>
          <a:lstStyle/>
          <a:p>
            <a:pPr marL="0" indent="0" algn="ctr" fontAlgn="auto">
              <a:spcAft>
                <a:spcPts val="0"/>
              </a:spcAft>
              <a:buFont typeface="Arial" pitchFamily="34" charset="0"/>
              <a:buNone/>
              <a:defRPr/>
            </a:pPr>
            <a:r>
              <a:rPr lang="ru-RU" sz="1600" b="1" dirty="0">
                <a:solidFill>
                  <a:schemeClr val="accent1">
                    <a:lumMod val="50000"/>
                  </a:schemeClr>
                </a:solidFill>
                <a:latin typeface="Times New Roman" pitchFamily="18" charset="0"/>
                <a:cs typeface="Times New Roman" pitchFamily="18" charset="0"/>
              </a:rPr>
              <a:t>Наша библиотека города активно участвовала в областной акции «Скажи наркотикам НЕТ!». Хочется выделить мероприятие абонемента центральной городской библиотеки «Выбери жизнь».  Библиотекари несколько расширили тему, и речь шла не только о вреде наркомании, но и о курении и алкоголизме. </a:t>
            </a:r>
          </a:p>
          <a:p>
            <a:pPr marL="0" indent="0" algn="ctr" fontAlgn="auto">
              <a:spcAft>
                <a:spcPts val="0"/>
              </a:spcAft>
              <a:buFont typeface="Arial" pitchFamily="34" charset="0"/>
              <a:buNone/>
              <a:defRPr/>
            </a:pPr>
            <a:r>
              <a:rPr lang="ru-RU" sz="1600" b="1" dirty="0">
                <a:solidFill>
                  <a:schemeClr val="accent1">
                    <a:lumMod val="50000"/>
                  </a:schemeClr>
                </a:solidFill>
                <a:latin typeface="Times New Roman" pitchFamily="18" charset="0"/>
                <a:cs typeface="Times New Roman" pitchFamily="18" charset="0"/>
              </a:rPr>
              <a:t> Ребята и сами принимали активное участие в разговоре: расшифровывали «каверзные» вопросы, рисовали антирекламу сигарете /рисовали за считанные минуты, без предварительного домашнего задания/, разыгрывали различные заданные ситуации, отвечали на предложенную анкету. Приятно, что в последующих беседах, посвященных семье, изображая макеты идеальной  семьи (по  представлению подростков) они не забыли и  вопросы  о здоровом образе жизни.</a:t>
            </a:r>
          </a:p>
          <a:p>
            <a:pPr marL="0" indent="0" algn="ctr" fontAlgn="auto">
              <a:spcAft>
                <a:spcPts val="0"/>
              </a:spcAft>
              <a:buFont typeface="Arial" pitchFamily="34" charset="0"/>
              <a:buNone/>
              <a:defRPr/>
            </a:pPr>
            <a:endParaRPr lang="ru-RU" sz="1600" b="1" dirty="0">
              <a:latin typeface="Times New Roman" pitchFamily="18" charset="0"/>
              <a:cs typeface="Times New Roman" pitchFamily="18" charset="0"/>
            </a:endParaRPr>
          </a:p>
        </p:txBody>
      </p:sp>
      <p:pic>
        <p:nvPicPr>
          <p:cNvPr id="6" name="Рисунок 5"/>
          <p:cNvPicPr>
            <a:picLocks noChangeAspect="1"/>
          </p:cNvPicPr>
          <p:nvPr/>
        </p:nvPicPr>
        <p:blipFill>
          <a:blip r:embed="rId5" cstate="print">
            <a:duotone>
              <a:schemeClr val="accent1">
                <a:shade val="45000"/>
                <a:satMod val="135000"/>
              </a:schemeClr>
              <a:prstClr val="white"/>
            </a:duotone>
            <a:extLst>
              <a:ext uri="{28A0092B-C50C-407E-A947-70E740481C1C}"/>
            </a:extLst>
          </a:blip>
          <a:stretch>
            <a:fillRect/>
          </a:stretch>
        </p:blipFill>
        <p:spPr>
          <a:xfrm>
            <a:off x="8290733" y="6058746"/>
            <a:ext cx="665424" cy="625933"/>
          </a:xfrm>
          <a:prstGeom prst="rect">
            <a:avLst/>
          </a:prstGeom>
        </p:spPr>
      </p:pic>
      <p:pic>
        <p:nvPicPr>
          <p:cNvPr id="49158" name="Picture 3" descr="C:\Documents and Settings\Muster\Рабочий стол\през\P1100251.JPG"/>
          <p:cNvPicPr>
            <a:picLocks noGrp="1" noChangeAspect="1" noChangeArrowheads="1"/>
          </p:cNvPicPr>
          <p:nvPr>
            <p:ph sz="half" idx="2"/>
          </p:nvPr>
        </p:nvPicPr>
        <p:blipFill>
          <a:blip r:embed="rId6"/>
          <a:srcRect/>
          <a:stretch>
            <a:fillRect/>
          </a:stretch>
        </p:blipFill>
        <p:spPr>
          <a:xfrm>
            <a:off x="755650" y="1557338"/>
            <a:ext cx="3394075" cy="4525962"/>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0" y="5914890"/>
            <a:ext cx="9144000" cy="943110"/>
          </a:xfrm>
          <a:prstGeom prst="rect">
            <a:avLst/>
          </a:prstGeom>
          <a:noFill/>
        </p:spPr>
      </p:pic>
      <p:pic>
        <p:nvPicPr>
          <p:cNvPr id="5"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rot="10800000">
            <a:off x="0" y="-1"/>
            <a:ext cx="9144000" cy="1251900"/>
          </a:xfrm>
          <a:prstGeom prst="rect">
            <a:avLst/>
          </a:prstGeom>
          <a:noFill/>
        </p:spPr>
      </p:pic>
      <p:pic>
        <p:nvPicPr>
          <p:cNvPr id="12291" name="Picture 3" descr="C:\Documents and Settings\Muster\Рабочий стол\Рисунок2.png"/>
          <p:cNvPicPr>
            <a:picLocks noChangeAspect="1" noChangeArrowheads="1"/>
          </p:cNvPicPr>
          <p:nvPr/>
        </p:nvPicPr>
        <p:blipFill>
          <a:blip r:embed="rId4" cstate="print">
            <a:duotone>
              <a:schemeClr val="accent1">
                <a:shade val="45000"/>
                <a:satMod val="135000"/>
              </a:schemeClr>
              <a:prstClr val="white"/>
            </a:duotone>
            <a:extLst>
              <a:ext uri="{28A0092B-C50C-407E-A947-70E740481C1C}"/>
            </a:extLst>
          </a:blip>
          <a:srcRect/>
          <a:stretch>
            <a:fillRect/>
          </a:stretch>
        </p:blipFill>
        <p:spPr bwMode="auto">
          <a:xfrm>
            <a:off x="1187624" y="116632"/>
            <a:ext cx="1008112" cy="826981"/>
          </a:xfrm>
          <a:prstGeom prst="rect">
            <a:avLst/>
          </a:prstGeom>
          <a:noFill/>
          <a:extLst>
            <a:ext uri="{909E8E84-426E-40DD-AFC4-6F175D3DCCD1}"/>
          </a:extLst>
        </p:spPr>
      </p:pic>
      <p:sp>
        <p:nvSpPr>
          <p:cNvPr id="9" name="Объект 8"/>
          <p:cNvSpPr>
            <a:spLocks noGrp="1"/>
          </p:cNvSpPr>
          <p:nvPr>
            <p:ph sz="quarter" idx="4"/>
          </p:nvPr>
        </p:nvSpPr>
        <p:spPr>
          <a:xfrm>
            <a:off x="468313" y="1125538"/>
            <a:ext cx="8415337" cy="5135562"/>
          </a:xfrm>
        </p:spPr>
        <p:txBody>
          <a:bodyPr rtlCol="0">
            <a:noAutofit/>
          </a:bodyPr>
          <a:lstStyle/>
          <a:p>
            <a:pPr marL="0" indent="0" fontAlgn="auto">
              <a:spcAft>
                <a:spcPts val="0"/>
              </a:spcAft>
              <a:buFont typeface="Arial" pitchFamily="34" charset="0"/>
              <a:buNone/>
              <a:defRPr/>
            </a:pPr>
            <a:r>
              <a:rPr lang="ru-RU" sz="1750" b="1" dirty="0" smtClean="0">
                <a:solidFill>
                  <a:schemeClr val="accent1">
                    <a:lumMod val="50000"/>
                  </a:schemeClr>
                </a:solidFill>
                <a:latin typeface="Times New Roman" pitchFamily="18" charset="0"/>
                <a:cs typeface="Times New Roman" pitchFamily="18" charset="0"/>
              </a:rPr>
              <a:t>     В </a:t>
            </a:r>
            <a:r>
              <a:rPr lang="ru-RU" sz="1750" b="1" dirty="0">
                <a:solidFill>
                  <a:schemeClr val="accent1">
                    <a:lumMod val="50000"/>
                  </a:schemeClr>
                </a:solidFill>
                <a:latin typeface="Times New Roman" pitchFamily="18" charset="0"/>
                <a:cs typeface="Times New Roman" pitchFamily="18" charset="0"/>
              </a:rPr>
              <a:t>анкетировании в феврале месяце приняли участие 56 юношей и девушек среднего и старшего школьного возраста, которые ответили на 9 вопросов. Рассмотрим некоторые из них. Так, для 46% респондентов проблема наркомании кажется неактуальной, 36% считают ее значимой, двое – написали страшное слово «все равно».</a:t>
            </a:r>
          </a:p>
          <a:p>
            <a:pPr marL="0" indent="0" fontAlgn="auto">
              <a:spcAft>
                <a:spcPts val="0"/>
              </a:spcAft>
              <a:buFont typeface="Arial" pitchFamily="34" charset="0"/>
              <a:buNone/>
              <a:defRPr/>
            </a:pPr>
            <a:r>
              <a:rPr lang="ru-RU" sz="1750" b="1" dirty="0" smtClean="0">
                <a:solidFill>
                  <a:schemeClr val="accent1">
                    <a:lumMod val="50000"/>
                  </a:schemeClr>
                </a:solidFill>
                <a:latin typeface="Times New Roman" pitchFamily="18" charset="0"/>
                <a:cs typeface="Times New Roman" pitchFamily="18" charset="0"/>
              </a:rPr>
              <a:t>     Молодежь </a:t>
            </a:r>
            <a:r>
              <a:rPr lang="ru-RU" sz="1750" b="1" dirty="0">
                <a:solidFill>
                  <a:schemeClr val="accent1">
                    <a:lumMod val="50000"/>
                  </a:schemeClr>
                </a:solidFill>
                <a:latin typeface="Times New Roman" pitchFamily="18" charset="0"/>
                <a:cs typeface="Times New Roman" pitchFamily="18" charset="0"/>
              </a:rPr>
              <a:t>города считает, что наиболее часто на употребление наркотиков толкает любопытство (49%). </a:t>
            </a:r>
          </a:p>
          <a:p>
            <a:pPr marL="0" indent="0" fontAlgn="auto">
              <a:spcAft>
                <a:spcPts val="0"/>
              </a:spcAft>
              <a:buFont typeface="Arial" pitchFamily="34" charset="0"/>
              <a:buNone/>
              <a:defRPr/>
            </a:pPr>
            <a:r>
              <a:rPr lang="ru-RU" sz="1750" b="1" dirty="0" smtClean="0">
                <a:solidFill>
                  <a:schemeClr val="accent1">
                    <a:lumMod val="50000"/>
                  </a:schemeClr>
                </a:solidFill>
                <a:latin typeface="Times New Roman" pitchFamily="18" charset="0"/>
                <a:cs typeface="Times New Roman" pitchFamily="18" charset="0"/>
              </a:rPr>
              <a:t>     Сострадание </a:t>
            </a:r>
            <a:r>
              <a:rPr lang="ru-RU" sz="1750" b="1" dirty="0">
                <a:solidFill>
                  <a:schemeClr val="accent1">
                    <a:lumMod val="50000"/>
                  </a:schemeClr>
                </a:solidFill>
                <a:latin typeface="Times New Roman" pitchFamily="18" charset="0"/>
                <a:cs typeface="Times New Roman" pitchFamily="18" charset="0"/>
              </a:rPr>
              <a:t>и желание помочь испытывают к наркоманам респонденты – 33 голоса, Желание обезопасить себя – 19.</a:t>
            </a:r>
          </a:p>
          <a:p>
            <a:pPr marL="0" indent="0" fontAlgn="auto">
              <a:spcAft>
                <a:spcPts val="0"/>
              </a:spcAft>
              <a:buFont typeface="Arial" pitchFamily="34" charset="0"/>
              <a:buNone/>
              <a:defRPr/>
            </a:pPr>
            <a:r>
              <a:rPr lang="ru-RU" sz="1750" b="1" i="1" dirty="0">
                <a:solidFill>
                  <a:schemeClr val="accent1">
                    <a:lumMod val="50000"/>
                  </a:schemeClr>
                </a:solidFill>
                <a:latin typeface="Times New Roman" pitchFamily="18" charset="0"/>
                <a:cs typeface="Times New Roman" pitchFamily="18" charset="0"/>
              </a:rPr>
              <a:t>Есть ли среди ваших знакомых люди, употребляющие наркотики? </a:t>
            </a:r>
            <a:r>
              <a:rPr lang="ru-RU" sz="1750" b="1" dirty="0">
                <a:solidFill>
                  <a:schemeClr val="accent1">
                    <a:lumMod val="50000"/>
                  </a:schemeClr>
                </a:solidFill>
                <a:latin typeface="Times New Roman" pitchFamily="18" charset="0"/>
                <a:cs typeface="Times New Roman" pitchFamily="18" charset="0"/>
              </a:rPr>
              <a:t>Да – точно знают  9%, известны со слов других – 23%</a:t>
            </a:r>
          </a:p>
          <a:p>
            <a:pPr marL="0" indent="0" fontAlgn="auto">
              <a:spcAft>
                <a:spcPts val="0"/>
              </a:spcAft>
              <a:buFont typeface="Arial" pitchFamily="34" charset="0"/>
              <a:buNone/>
              <a:defRPr/>
            </a:pPr>
            <a:r>
              <a:rPr lang="ru-RU" sz="1750" b="1" dirty="0" smtClean="0">
                <a:solidFill>
                  <a:schemeClr val="accent1">
                    <a:lumMod val="50000"/>
                  </a:schemeClr>
                </a:solidFill>
                <a:latin typeface="Times New Roman" pitchFamily="18" charset="0"/>
                <a:cs typeface="Times New Roman" pitchFamily="18" charset="0"/>
              </a:rPr>
              <a:t>     Жизненные </a:t>
            </a:r>
            <a:r>
              <a:rPr lang="ru-RU" sz="1750" b="1" dirty="0">
                <a:solidFill>
                  <a:schemeClr val="accent1">
                    <a:lumMod val="50000"/>
                  </a:schemeClr>
                </a:solidFill>
                <a:latin typeface="Times New Roman" pitchFamily="18" charset="0"/>
                <a:cs typeface="Times New Roman" pitchFamily="18" charset="0"/>
              </a:rPr>
              <a:t>ценности ребята распределили следующим образом:</a:t>
            </a:r>
          </a:p>
          <a:p>
            <a:pPr marL="0" indent="0" fontAlgn="auto">
              <a:spcAft>
                <a:spcPts val="0"/>
              </a:spcAft>
              <a:buFont typeface="Arial" pitchFamily="34" charset="0"/>
              <a:buNone/>
              <a:defRPr/>
            </a:pPr>
            <a:r>
              <a:rPr lang="ru-RU" sz="1750" b="1" dirty="0">
                <a:solidFill>
                  <a:schemeClr val="accent1">
                    <a:lumMod val="50000"/>
                  </a:schemeClr>
                </a:solidFill>
                <a:latin typeface="Times New Roman" pitchFamily="18" charset="0"/>
                <a:cs typeface="Times New Roman" pitchFamily="18" charset="0"/>
              </a:rPr>
              <a:t> (от себя отдельно было отмечено «взаимопонимание с родителями»).</a:t>
            </a:r>
          </a:p>
          <a:p>
            <a:pPr marL="0" indent="0" fontAlgn="auto">
              <a:spcAft>
                <a:spcPts val="0"/>
              </a:spcAft>
              <a:buFont typeface="Arial" pitchFamily="34" charset="0"/>
              <a:buNone/>
              <a:defRPr/>
            </a:pPr>
            <a:r>
              <a:rPr lang="ru-RU" sz="1750" b="1" dirty="0" smtClean="0">
                <a:solidFill>
                  <a:schemeClr val="accent1">
                    <a:lumMod val="50000"/>
                  </a:schemeClr>
                </a:solidFill>
                <a:latin typeface="Times New Roman" pitchFamily="18" charset="0"/>
                <a:cs typeface="Times New Roman" pitchFamily="18" charset="0"/>
              </a:rPr>
              <a:t>     Основной </a:t>
            </a:r>
            <a:r>
              <a:rPr lang="ru-RU" sz="1750" b="1" dirty="0">
                <a:solidFill>
                  <a:schemeClr val="accent1">
                    <a:lumMod val="50000"/>
                  </a:schemeClr>
                </a:solidFill>
                <a:latin typeface="Times New Roman" pitchFamily="18" charset="0"/>
                <a:cs typeface="Times New Roman" pitchFamily="18" charset="0"/>
              </a:rPr>
              <a:t>причиной распространения наркотиков в обществе молодые считают отсутствие смысла жизни.</a:t>
            </a:r>
          </a:p>
          <a:p>
            <a:pPr marL="0" indent="0" fontAlgn="auto">
              <a:spcAft>
                <a:spcPts val="0"/>
              </a:spcAft>
              <a:buFont typeface="Arial" pitchFamily="34" charset="0"/>
              <a:buNone/>
              <a:defRPr/>
            </a:pPr>
            <a:r>
              <a:rPr lang="ru-RU" sz="1750" b="1" dirty="0" smtClean="0">
                <a:solidFill>
                  <a:schemeClr val="accent1">
                    <a:lumMod val="50000"/>
                  </a:schemeClr>
                </a:solidFill>
                <a:latin typeface="Times New Roman" pitchFamily="18" charset="0"/>
                <a:cs typeface="Times New Roman" pitchFamily="18" charset="0"/>
              </a:rPr>
              <a:t>     Приятно</a:t>
            </a:r>
            <a:r>
              <a:rPr lang="ru-RU" sz="1750" b="1" dirty="0">
                <a:solidFill>
                  <a:schemeClr val="accent1">
                    <a:lumMod val="50000"/>
                  </a:schemeClr>
                </a:solidFill>
                <a:latin typeface="Times New Roman" pitchFamily="18" charset="0"/>
                <a:cs typeface="Times New Roman" pitchFamily="18" charset="0"/>
              </a:rPr>
              <a:t>, что кумирами ребята называют не только известных артистов и футболистов, но и родителей, педагогов, сестер-братьев. </a:t>
            </a:r>
          </a:p>
          <a:p>
            <a:pPr marL="0" indent="0" algn="ctr" fontAlgn="auto">
              <a:spcAft>
                <a:spcPts val="0"/>
              </a:spcAft>
              <a:buFont typeface="Arial" pitchFamily="34" charset="0"/>
              <a:buNone/>
              <a:defRPr/>
            </a:pPr>
            <a:endParaRPr lang="ru-RU" sz="1800" dirty="0">
              <a:latin typeface="Times New Roman" pitchFamily="18" charset="0"/>
              <a:cs typeface="Times New Roman" pitchFamily="18" charset="0"/>
            </a:endParaRPr>
          </a:p>
        </p:txBody>
      </p:sp>
      <p:pic>
        <p:nvPicPr>
          <p:cNvPr id="6" name="Рисунок 5"/>
          <p:cNvPicPr>
            <a:picLocks noChangeAspect="1"/>
          </p:cNvPicPr>
          <p:nvPr/>
        </p:nvPicPr>
        <p:blipFill>
          <a:blip r:embed="rId5" cstate="print">
            <a:duotone>
              <a:schemeClr val="accent1">
                <a:shade val="45000"/>
                <a:satMod val="135000"/>
              </a:schemeClr>
              <a:prstClr val="white"/>
            </a:duotone>
            <a:extLst>
              <a:ext uri="{28A0092B-C50C-407E-A947-70E740481C1C}"/>
            </a:extLst>
          </a:blip>
          <a:stretch>
            <a:fillRect/>
          </a:stretch>
        </p:blipFill>
        <p:spPr>
          <a:xfrm>
            <a:off x="8294382" y="6093296"/>
            <a:ext cx="665425" cy="62593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0" y="5914890"/>
            <a:ext cx="9144000" cy="943110"/>
          </a:xfrm>
          <a:prstGeom prst="rect">
            <a:avLst/>
          </a:prstGeom>
          <a:noFill/>
        </p:spPr>
      </p:pic>
      <p:pic>
        <p:nvPicPr>
          <p:cNvPr id="5"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rot="10800000">
            <a:off x="0" y="-1"/>
            <a:ext cx="9144000" cy="1251900"/>
          </a:xfrm>
          <a:prstGeom prst="rect">
            <a:avLst/>
          </a:prstGeom>
          <a:noFill/>
        </p:spPr>
      </p:pic>
      <p:pic>
        <p:nvPicPr>
          <p:cNvPr id="12291" name="Picture 3" descr="C:\Documents and Settings\Muster\Рабочий стол\Рисунок2.png"/>
          <p:cNvPicPr>
            <a:picLocks noChangeAspect="1" noChangeArrowheads="1"/>
          </p:cNvPicPr>
          <p:nvPr/>
        </p:nvPicPr>
        <p:blipFill>
          <a:blip r:embed="rId4" cstate="print">
            <a:duotone>
              <a:schemeClr val="accent1">
                <a:shade val="45000"/>
                <a:satMod val="135000"/>
              </a:schemeClr>
              <a:prstClr val="white"/>
            </a:duotone>
            <a:extLst>
              <a:ext uri="{28A0092B-C50C-407E-A947-70E740481C1C}"/>
            </a:extLst>
          </a:blip>
          <a:srcRect/>
          <a:stretch>
            <a:fillRect/>
          </a:stretch>
        </p:blipFill>
        <p:spPr bwMode="auto">
          <a:xfrm>
            <a:off x="1187624" y="116632"/>
            <a:ext cx="1008112" cy="826981"/>
          </a:xfrm>
          <a:prstGeom prst="rect">
            <a:avLst/>
          </a:prstGeom>
          <a:noFill/>
          <a:extLst>
            <a:ext uri="{909E8E84-426E-40DD-AFC4-6F175D3DCCD1}"/>
          </a:extLst>
        </p:spPr>
      </p:pic>
      <p:sp>
        <p:nvSpPr>
          <p:cNvPr id="9" name="Объект 8"/>
          <p:cNvSpPr>
            <a:spLocks noGrp="1"/>
          </p:cNvSpPr>
          <p:nvPr>
            <p:ph sz="half" idx="1"/>
          </p:nvPr>
        </p:nvSpPr>
        <p:spPr>
          <a:xfrm>
            <a:off x="4716463" y="625475"/>
            <a:ext cx="4038600" cy="4525963"/>
          </a:xfrm>
        </p:spPr>
        <p:txBody>
          <a:bodyPr rtlCol="0">
            <a:noAutofit/>
          </a:bodyPr>
          <a:lstStyle/>
          <a:p>
            <a:pPr marL="0" indent="0" algn="ctr" fontAlgn="auto">
              <a:lnSpc>
                <a:spcPct val="150000"/>
              </a:lnSpc>
              <a:spcAft>
                <a:spcPts val="0"/>
              </a:spcAft>
              <a:buFont typeface="Arial" pitchFamily="34" charset="0"/>
              <a:buNone/>
              <a:defRPr/>
            </a:pPr>
            <a:r>
              <a:rPr lang="ru-RU" sz="1800" b="1" dirty="0">
                <a:solidFill>
                  <a:schemeClr val="accent1">
                    <a:lumMod val="50000"/>
                  </a:schemeClr>
                </a:solidFill>
                <a:latin typeface="Times New Roman" pitchFamily="18" charset="0"/>
                <a:cs typeface="Times New Roman" pitchFamily="18" charset="0"/>
              </a:rPr>
              <a:t>Говоря о прогрессивных методах работы библиотеки  в обсуждаемом нами направлении,  следует вспомнить зрелищную </a:t>
            </a:r>
            <a:r>
              <a:rPr lang="ru-RU" sz="1800" b="1" dirty="0" smtClean="0">
                <a:solidFill>
                  <a:schemeClr val="accent1">
                    <a:lumMod val="50000"/>
                  </a:schemeClr>
                </a:solidFill>
                <a:latin typeface="Times New Roman" pitchFamily="18" charset="0"/>
                <a:cs typeface="Times New Roman" pitchFamily="18" charset="0"/>
              </a:rPr>
              <a:t>акцию  </a:t>
            </a:r>
            <a:r>
              <a:rPr lang="ru-RU" sz="1800" b="1" dirty="0">
                <a:solidFill>
                  <a:schemeClr val="accent1">
                    <a:lumMod val="50000"/>
                  </a:schemeClr>
                </a:solidFill>
                <a:latin typeface="Times New Roman" pitchFamily="18" charset="0"/>
                <a:cs typeface="Times New Roman" pitchFamily="18" charset="0"/>
              </a:rPr>
              <a:t>«Город без наркотиков». </a:t>
            </a:r>
            <a:endParaRPr lang="ru-RU" sz="1800" b="1" dirty="0" smtClean="0">
              <a:solidFill>
                <a:schemeClr val="accent1">
                  <a:lumMod val="50000"/>
                </a:schemeClr>
              </a:solidFill>
              <a:latin typeface="Times New Roman" pitchFamily="18" charset="0"/>
              <a:cs typeface="Times New Roman" pitchFamily="18" charset="0"/>
            </a:endParaRPr>
          </a:p>
          <a:p>
            <a:pPr marL="0" indent="0" algn="ctr" fontAlgn="auto">
              <a:lnSpc>
                <a:spcPct val="150000"/>
              </a:lnSpc>
              <a:spcAft>
                <a:spcPts val="0"/>
              </a:spcAft>
              <a:buFont typeface="Arial" pitchFamily="34" charset="0"/>
              <a:buNone/>
              <a:defRPr/>
            </a:pPr>
            <a:r>
              <a:rPr lang="ru-RU" sz="1800" b="1" dirty="0" smtClean="0">
                <a:solidFill>
                  <a:schemeClr val="accent1">
                    <a:lumMod val="50000"/>
                  </a:schemeClr>
                </a:solidFill>
                <a:latin typeface="Times New Roman" pitchFamily="18" charset="0"/>
                <a:cs typeface="Times New Roman" pitchFamily="18" charset="0"/>
              </a:rPr>
              <a:t>Ее </a:t>
            </a:r>
            <a:r>
              <a:rPr lang="ru-RU" sz="1800" b="1" dirty="0">
                <a:solidFill>
                  <a:schemeClr val="accent1">
                    <a:lumMod val="50000"/>
                  </a:schemeClr>
                </a:solidFill>
                <a:latin typeface="Times New Roman" pitchFamily="18" charset="0"/>
                <a:cs typeface="Times New Roman" pitchFamily="18" charset="0"/>
              </a:rPr>
              <a:t>организатором выступила Центральная городская библиотека, а партнерами –  Великолукский межрайонный отдел Управления Федеральной службы РФ по контролю за оборотом наркотиков по Псковской области и комитет по делам молодежи и спорта. </a:t>
            </a:r>
          </a:p>
          <a:p>
            <a:pPr marL="0" indent="0" algn="ctr" fontAlgn="auto">
              <a:spcAft>
                <a:spcPts val="0"/>
              </a:spcAft>
              <a:buFont typeface="Arial" pitchFamily="34" charset="0"/>
              <a:buNone/>
              <a:defRPr/>
            </a:pPr>
            <a:endParaRPr lang="ru-RU" sz="1800" dirty="0">
              <a:latin typeface="Times New Roman" pitchFamily="18" charset="0"/>
              <a:cs typeface="Times New Roman" pitchFamily="18" charset="0"/>
            </a:endParaRPr>
          </a:p>
        </p:txBody>
      </p:sp>
      <p:pic>
        <p:nvPicPr>
          <p:cNvPr id="6" name="Рисунок 5"/>
          <p:cNvPicPr>
            <a:picLocks noChangeAspect="1"/>
          </p:cNvPicPr>
          <p:nvPr/>
        </p:nvPicPr>
        <p:blipFill>
          <a:blip r:embed="rId5" cstate="print">
            <a:duotone>
              <a:schemeClr val="accent1">
                <a:shade val="45000"/>
                <a:satMod val="135000"/>
              </a:schemeClr>
              <a:prstClr val="white"/>
            </a:duotone>
            <a:extLst>
              <a:ext uri="{28A0092B-C50C-407E-A947-70E740481C1C}"/>
            </a:extLst>
          </a:blip>
          <a:stretch>
            <a:fillRect/>
          </a:stretch>
        </p:blipFill>
        <p:spPr>
          <a:xfrm>
            <a:off x="8294382" y="6093296"/>
            <a:ext cx="665425" cy="625934"/>
          </a:xfrm>
          <a:prstGeom prst="rect">
            <a:avLst/>
          </a:prstGeom>
        </p:spPr>
      </p:pic>
      <p:pic>
        <p:nvPicPr>
          <p:cNvPr id="6146" name="Picture 2" descr="C:\Documents and Settings\Muster\Рабочий стол\през\2\P4182373.JPG"/>
          <p:cNvPicPr>
            <a:picLocks noGrp="1" noChangeAspect="1" noChangeArrowheads="1"/>
          </p:cNvPicPr>
          <p:nvPr>
            <p:ph sz="half" idx="2"/>
          </p:nvPr>
        </p:nvPicPr>
        <p:blipFill>
          <a:blip r:embed="rId6" cstate="print">
            <a:extLst>
              <a:ext uri="{28A0092B-C50C-407E-A947-70E740481C1C}"/>
            </a:extLst>
          </a:blip>
          <a:srcRect/>
          <a:stretch>
            <a:fillRect/>
          </a:stretch>
        </p:blipFill>
        <p:spPr>
          <a:xfrm>
            <a:off x="503548" y="1124744"/>
            <a:ext cx="3384376" cy="2538282"/>
          </a:xfrm>
          <a:effectLst>
            <a:softEdge rad="112500"/>
          </a:effectLst>
          <a:extLst>
            <a:ext uri="{909E8E84-426E-40DD-AFC4-6F175D3DCCD1}"/>
          </a:extLst>
        </p:spPr>
      </p:pic>
      <p:pic>
        <p:nvPicPr>
          <p:cNvPr id="6147" name="Picture 3" descr="C:\Documents and Settings\Muster\Рабочий стол\P4182518.JPG"/>
          <p:cNvPicPr>
            <a:picLocks noChangeAspect="1" noChangeArrowheads="1"/>
          </p:cNvPicPr>
          <p:nvPr/>
        </p:nvPicPr>
        <p:blipFill>
          <a:blip r:embed="rId7">
            <a:extLst>
              <a:ext uri="{28A0092B-C50C-407E-A947-70E740481C1C}"/>
            </a:extLst>
          </a:blip>
          <a:srcRect/>
          <a:stretch>
            <a:fillRect/>
          </a:stretch>
        </p:blipFill>
        <p:spPr bwMode="auto">
          <a:xfrm>
            <a:off x="539550" y="3789040"/>
            <a:ext cx="3271185" cy="2453389"/>
          </a:xfrm>
          <a:prstGeom prst="rect">
            <a:avLst/>
          </a:prstGeom>
          <a:ln>
            <a:noFill/>
          </a:ln>
          <a:effectLst>
            <a:softEdge rad="112500"/>
          </a:effectLst>
          <a:extLst>
            <a:ext uri="{909E8E84-426E-40DD-AFC4-6F175D3DCCD1}"/>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0" y="5914890"/>
            <a:ext cx="9144000" cy="943110"/>
          </a:xfrm>
          <a:prstGeom prst="rect">
            <a:avLst/>
          </a:prstGeom>
          <a:noFill/>
        </p:spPr>
      </p:pic>
      <p:pic>
        <p:nvPicPr>
          <p:cNvPr id="5"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rot="10800000">
            <a:off x="0" y="-1"/>
            <a:ext cx="9144000" cy="1251900"/>
          </a:xfrm>
          <a:prstGeom prst="rect">
            <a:avLst/>
          </a:prstGeom>
          <a:noFill/>
        </p:spPr>
      </p:pic>
      <p:pic>
        <p:nvPicPr>
          <p:cNvPr id="12291" name="Picture 3" descr="C:\Documents and Settings\Muster\Рабочий стол\Рисунок2.png"/>
          <p:cNvPicPr>
            <a:picLocks noChangeAspect="1" noChangeArrowheads="1"/>
          </p:cNvPicPr>
          <p:nvPr/>
        </p:nvPicPr>
        <p:blipFill>
          <a:blip r:embed="rId4" cstate="print">
            <a:duotone>
              <a:schemeClr val="accent1">
                <a:shade val="45000"/>
                <a:satMod val="135000"/>
              </a:schemeClr>
              <a:prstClr val="white"/>
            </a:duotone>
            <a:extLst>
              <a:ext uri="{28A0092B-C50C-407E-A947-70E740481C1C}"/>
            </a:extLst>
          </a:blip>
          <a:srcRect/>
          <a:stretch>
            <a:fillRect/>
          </a:stretch>
        </p:blipFill>
        <p:spPr bwMode="auto">
          <a:xfrm>
            <a:off x="1187624" y="116632"/>
            <a:ext cx="1008112" cy="826981"/>
          </a:xfrm>
          <a:prstGeom prst="rect">
            <a:avLst/>
          </a:prstGeom>
          <a:noFill/>
          <a:extLst>
            <a:ext uri="{909E8E84-426E-40DD-AFC4-6F175D3DCCD1}"/>
          </a:extLst>
        </p:spPr>
      </p:pic>
      <p:sp>
        <p:nvSpPr>
          <p:cNvPr id="9" name="Объект 8"/>
          <p:cNvSpPr>
            <a:spLocks noGrp="1"/>
          </p:cNvSpPr>
          <p:nvPr>
            <p:ph sz="half" idx="1"/>
          </p:nvPr>
        </p:nvSpPr>
        <p:spPr>
          <a:xfrm>
            <a:off x="3851275" y="592138"/>
            <a:ext cx="4903788" cy="5241925"/>
          </a:xfrm>
        </p:spPr>
        <p:txBody>
          <a:bodyPr rtlCol="0">
            <a:noAutofit/>
          </a:bodyPr>
          <a:lstStyle/>
          <a:p>
            <a:pPr marL="0" indent="0" algn="ctr" fontAlgn="auto">
              <a:spcAft>
                <a:spcPts val="0"/>
              </a:spcAft>
              <a:buFont typeface="Arial" pitchFamily="34" charset="0"/>
              <a:buNone/>
              <a:defRPr/>
            </a:pPr>
            <a:r>
              <a:rPr lang="ru-RU" sz="1600" b="1" dirty="0">
                <a:solidFill>
                  <a:schemeClr val="accent1">
                    <a:lumMod val="50000"/>
                  </a:schemeClr>
                </a:solidFill>
                <a:latin typeface="Times New Roman" pitchFamily="18" charset="0"/>
                <a:cs typeface="Times New Roman" pitchFamily="18" charset="0"/>
              </a:rPr>
              <a:t>Форма проведения мероприятия – форум - предполагала   для всех его участников свободу в высказывании своего мнения по обсуждаемому вопросу и ведущие на протяжении всего действа приглашали собравшуюся молодежь к свободному микрофону. </a:t>
            </a:r>
          </a:p>
          <a:p>
            <a:pPr marL="0" indent="0" algn="ctr" fontAlgn="auto">
              <a:spcAft>
                <a:spcPts val="0"/>
              </a:spcAft>
              <a:buFont typeface="Arial" pitchFamily="34" charset="0"/>
              <a:buNone/>
              <a:defRPr/>
            </a:pPr>
            <a:r>
              <a:rPr lang="ru-RU" sz="1600" b="1" dirty="0">
                <a:solidFill>
                  <a:schemeClr val="accent1">
                    <a:lumMod val="50000"/>
                  </a:schemeClr>
                </a:solidFill>
                <a:latin typeface="Times New Roman" pitchFamily="18" charset="0"/>
                <a:cs typeface="Times New Roman" pitchFamily="18" charset="0"/>
              </a:rPr>
              <a:t>Организаторы рисковали еще и тем, что в ходе форума была проведена игра, по сути своей напоминающая КВН, но только по заданной теме. Сложность составляла та грань между юмором и проблемами употребления наркотиков, перейдя которую можно было превратить позитивное мероприятие в фарс. Но  молодежь не подвела. Участники команд проявили себя как активные пропагандисты здорового образа жизни, продемонстрировали свои творческие и интеллектуальные способности. Зал активно сопереживал  происходящему, и такое единение – самая доходчивая и наглядная пропаганда здорового образа жизни. Было приглашено очень компетентное жюри.  Участникам были вручены </a:t>
            </a:r>
            <a:r>
              <a:rPr lang="ru-RU" sz="1600" b="1" dirty="0" smtClean="0">
                <a:solidFill>
                  <a:schemeClr val="accent1">
                    <a:lumMod val="50000"/>
                  </a:schemeClr>
                </a:solidFill>
                <a:latin typeface="Times New Roman" pitchFamily="18" charset="0"/>
                <a:cs typeface="Times New Roman" pitchFamily="18" charset="0"/>
              </a:rPr>
              <a:t> </a:t>
            </a:r>
            <a:r>
              <a:rPr lang="ru-RU" sz="1600" b="1" dirty="0">
                <a:solidFill>
                  <a:schemeClr val="accent1">
                    <a:lumMod val="50000"/>
                  </a:schemeClr>
                </a:solidFill>
                <a:latin typeface="Times New Roman" pitchFamily="18" charset="0"/>
                <a:cs typeface="Times New Roman" pitchFamily="18" charset="0"/>
              </a:rPr>
              <a:t>призы, и подарки, а </a:t>
            </a:r>
            <a:r>
              <a:rPr lang="ru-RU" sz="1600" b="1" dirty="0" smtClean="0">
                <a:solidFill>
                  <a:schemeClr val="accent1">
                    <a:lumMod val="50000"/>
                  </a:schemeClr>
                </a:solidFill>
                <a:latin typeface="Times New Roman" pitchFamily="18" charset="0"/>
                <a:cs typeface="Times New Roman" pitchFamily="18" charset="0"/>
              </a:rPr>
              <a:t>приз </a:t>
            </a:r>
            <a:r>
              <a:rPr lang="ru-RU" sz="1600" b="1" dirty="0">
                <a:solidFill>
                  <a:schemeClr val="accent1">
                    <a:lumMod val="50000"/>
                  </a:schemeClr>
                </a:solidFill>
                <a:latin typeface="Times New Roman" pitchFamily="18" charset="0"/>
                <a:cs typeface="Times New Roman" pitchFamily="18" charset="0"/>
              </a:rPr>
              <a:t>зрительских симпатий – торт. </a:t>
            </a:r>
          </a:p>
          <a:p>
            <a:pPr marL="0" indent="0" algn="ctr" fontAlgn="auto">
              <a:spcAft>
                <a:spcPts val="0"/>
              </a:spcAft>
              <a:buFont typeface="Arial" pitchFamily="34" charset="0"/>
              <a:buNone/>
              <a:defRPr/>
            </a:pPr>
            <a:endParaRPr lang="ru-RU" sz="1600" dirty="0">
              <a:latin typeface="Times New Roman" pitchFamily="18" charset="0"/>
              <a:cs typeface="Times New Roman" pitchFamily="18" charset="0"/>
            </a:endParaRPr>
          </a:p>
        </p:txBody>
      </p:sp>
      <p:pic>
        <p:nvPicPr>
          <p:cNvPr id="6" name="Рисунок 5"/>
          <p:cNvPicPr>
            <a:picLocks noChangeAspect="1"/>
          </p:cNvPicPr>
          <p:nvPr/>
        </p:nvPicPr>
        <p:blipFill>
          <a:blip r:embed="rId5" cstate="print">
            <a:duotone>
              <a:schemeClr val="accent1">
                <a:shade val="45000"/>
                <a:satMod val="135000"/>
              </a:schemeClr>
              <a:prstClr val="white"/>
            </a:duotone>
            <a:extLst>
              <a:ext uri="{28A0092B-C50C-407E-A947-70E740481C1C}"/>
            </a:extLst>
          </a:blip>
          <a:stretch>
            <a:fillRect/>
          </a:stretch>
        </p:blipFill>
        <p:spPr>
          <a:xfrm>
            <a:off x="8206063" y="6010218"/>
            <a:ext cx="753744" cy="709011"/>
          </a:xfrm>
          <a:prstGeom prst="rect">
            <a:avLst/>
          </a:prstGeom>
        </p:spPr>
      </p:pic>
      <p:pic>
        <p:nvPicPr>
          <p:cNvPr id="7170" name="Picture 2" descr="C:\Documents and Settings\Muster\Рабочий стол\през\2\P4182422.JPG"/>
          <p:cNvPicPr>
            <a:picLocks noGrp="1" noChangeAspect="1" noChangeArrowheads="1"/>
          </p:cNvPicPr>
          <p:nvPr>
            <p:ph sz="half" idx="2"/>
          </p:nvPr>
        </p:nvPicPr>
        <p:blipFill>
          <a:blip r:embed="rId6" cstate="print">
            <a:extLst>
              <a:ext uri="{28A0092B-C50C-407E-A947-70E740481C1C}"/>
            </a:extLst>
          </a:blip>
          <a:srcRect/>
          <a:stretch>
            <a:fillRect/>
          </a:stretch>
        </p:blipFill>
        <p:spPr>
          <a:xfrm>
            <a:off x="467544" y="1266166"/>
            <a:ext cx="3103894" cy="2327920"/>
          </a:xfrm>
          <a:effectLst>
            <a:softEdge rad="112500"/>
          </a:effectLst>
          <a:extLst>
            <a:ext uri="{909E8E84-426E-40DD-AFC4-6F175D3DCCD1}"/>
          </a:extLst>
        </p:spPr>
      </p:pic>
      <p:pic>
        <p:nvPicPr>
          <p:cNvPr id="7171" name="Picture 3" descr="C:\Documents and Settings\Muster\Рабочий стол\P4182477.JPG"/>
          <p:cNvPicPr>
            <a:picLocks noChangeAspect="1" noChangeArrowheads="1"/>
          </p:cNvPicPr>
          <p:nvPr/>
        </p:nvPicPr>
        <p:blipFill>
          <a:blip r:embed="rId7">
            <a:extLst>
              <a:ext uri="{28A0092B-C50C-407E-A947-70E740481C1C}"/>
            </a:extLst>
          </a:blip>
          <a:srcRect/>
          <a:stretch>
            <a:fillRect/>
          </a:stretch>
        </p:blipFill>
        <p:spPr bwMode="auto">
          <a:xfrm>
            <a:off x="467544" y="3861048"/>
            <a:ext cx="3055888" cy="2291916"/>
          </a:xfrm>
          <a:prstGeom prst="rect">
            <a:avLst/>
          </a:prstGeom>
          <a:ln>
            <a:noFill/>
          </a:ln>
          <a:effectLst>
            <a:softEdge rad="112500"/>
          </a:effectLst>
          <a:extLst>
            <a:ext uri="{909E8E84-426E-40DD-AFC4-6F175D3DCCD1}"/>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0" y="5914890"/>
            <a:ext cx="9144000" cy="943110"/>
          </a:xfrm>
          <a:prstGeom prst="rect">
            <a:avLst/>
          </a:prstGeom>
          <a:noFill/>
        </p:spPr>
      </p:pic>
      <p:pic>
        <p:nvPicPr>
          <p:cNvPr id="5"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rot="10800000">
            <a:off x="0" y="-1"/>
            <a:ext cx="9144000" cy="1251900"/>
          </a:xfrm>
          <a:prstGeom prst="rect">
            <a:avLst/>
          </a:prstGeom>
          <a:noFill/>
        </p:spPr>
      </p:pic>
      <p:pic>
        <p:nvPicPr>
          <p:cNvPr id="12291" name="Picture 3" descr="C:\Documents and Settings\Muster\Рабочий стол\Рисунок2.png"/>
          <p:cNvPicPr>
            <a:picLocks noChangeAspect="1" noChangeArrowheads="1"/>
          </p:cNvPicPr>
          <p:nvPr/>
        </p:nvPicPr>
        <p:blipFill>
          <a:blip r:embed="rId4" cstate="print">
            <a:duotone>
              <a:schemeClr val="accent1">
                <a:shade val="45000"/>
                <a:satMod val="135000"/>
              </a:schemeClr>
              <a:prstClr val="white"/>
            </a:duotone>
            <a:extLst>
              <a:ext uri="{28A0092B-C50C-407E-A947-70E740481C1C}"/>
            </a:extLst>
          </a:blip>
          <a:srcRect/>
          <a:stretch>
            <a:fillRect/>
          </a:stretch>
        </p:blipFill>
        <p:spPr bwMode="auto">
          <a:xfrm>
            <a:off x="1187624" y="116632"/>
            <a:ext cx="1008112" cy="826981"/>
          </a:xfrm>
          <a:prstGeom prst="rect">
            <a:avLst/>
          </a:prstGeom>
          <a:noFill/>
          <a:extLst>
            <a:ext uri="{909E8E84-426E-40DD-AFC4-6F175D3DCCD1}"/>
          </a:extLst>
        </p:spPr>
      </p:pic>
      <p:sp>
        <p:nvSpPr>
          <p:cNvPr id="9" name="Объект 8"/>
          <p:cNvSpPr>
            <a:spLocks noGrp="1"/>
          </p:cNvSpPr>
          <p:nvPr>
            <p:ph sz="half" idx="1"/>
          </p:nvPr>
        </p:nvSpPr>
        <p:spPr>
          <a:xfrm>
            <a:off x="4573588" y="555625"/>
            <a:ext cx="4038600" cy="4525963"/>
          </a:xfrm>
        </p:spPr>
        <p:txBody>
          <a:bodyPr rtlCol="0">
            <a:noAutofit/>
          </a:bodyPr>
          <a:lstStyle/>
          <a:p>
            <a:pPr marL="0" indent="0" algn="ctr" fontAlgn="auto">
              <a:spcAft>
                <a:spcPts val="0"/>
              </a:spcAft>
              <a:buFont typeface="Arial" pitchFamily="34" charset="0"/>
              <a:buNone/>
              <a:defRPr/>
            </a:pPr>
            <a:r>
              <a:rPr lang="ru-RU" sz="2000" dirty="0">
                <a:solidFill>
                  <a:schemeClr val="accent1">
                    <a:lumMod val="50000"/>
                  </a:schemeClr>
                </a:solidFill>
                <a:latin typeface="Times New Roman" pitchFamily="18" charset="0"/>
                <a:cs typeface="Times New Roman" pitchFamily="18" charset="0"/>
              </a:rPr>
              <a:t>На наш взгляд, для молодежи представляет интерес такая форма пропаганды здорового образа жизни, как знакомство с Интернет – сайтами. Пример такого сайта мы видим на экране. В ходе работы ребята не только сами могут выловить информацию о вреде наркотиков,  уголовном и административном наказании, но и адрес клиник, советы специалистов и главное, на форуме познакомиться с мнением своих сверстников и, если будет желание, поделиться своим мнением по данной проблеме.  В наших планах создание путеводителя по подобным сайтам.</a:t>
            </a:r>
          </a:p>
          <a:p>
            <a:pPr marL="0" indent="0" algn="ctr" fontAlgn="auto">
              <a:spcAft>
                <a:spcPts val="0"/>
              </a:spcAft>
              <a:buFont typeface="Arial" pitchFamily="34" charset="0"/>
              <a:buNone/>
              <a:defRPr/>
            </a:pPr>
            <a:endParaRPr lang="ru-RU" sz="1800" dirty="0">
              <a:latin typeface="Times New Roman" pitchFamily="18" charset="0"/>
              <a:cs typeface="Times New Roman" pitchFamily="18" charset="0"/>
            </a:endParaRPr>
          </a:p>
        </p:txBody>
      </p:sp>
      <p:pic>
        <p:nvPicPr>
          <p:cNvPr id="6" name="Рисунок 5"/>
          <p:cNvPicPr>
            <a:picLocks noChangeAspect="1"/>
          </p:cNvPicPr>
          <p:nvPr/>
        </p:nvPicPr>
        <p:blipFill>
          <a:blip r:embed="rId5" cstate="print">
            <a:duotone>
              <a:schemeClr val="accent1">
                <a:shade val="45000"/>
                <a:satMod val="135000"/>
              </a:schemeClr>
              <a:prstClr val="white"/>
            </a:duotone>
            <a:extLst>
              <a:ext uri="{28A0092B-C50C-407E-A947-70E740481C1C}"/>
            </a:extLst>
          </a:blip>
          <a:stretch>
            <a:fillRect/>
          </a:stretch>
        </p:blipFill>
        <p:spPr>
          <a:xfrm>
            <a:off x="8100392" y="5910818"/>
            <a:ext cx="859415" cy="808411"/>
          </a:xfrm>
          <a:prstGeom prst="rect">
            <a:avLst/>
          </a:prstGeom>
        </p:spPr>
      </p:pic>
      <p:pic>
        <p:nvPicPr>
          <p:cNvPr id="57350" name="Picture 2" descr="C:\Documents and Settings\Muster\Рабочий стол\1.JPG"/>
          <p:cNvPicPr>
            <a:picLocks noGrp="1" noChangeAspect="1" noChangeArrowheads="1"/>
          </p:cNvPicPr>
          <p:nvPr>
            <p:ph sz="half" idx="2"/>
          </p:nvPr>
        </p:nvPicPr>
        <p:blipFill>
          <a:blip r:embed="rId6"/>
          <a:srcRect/>
          <a:stretch>
            <a:fillRect/>
          </a:stretch>
        </p:blipFill>
        <p:spPr>
          <a:xfrm>
            <a:off x="323850" y="1844675"/>
            <a:ext cx="4038600" cy="340995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6" descr="D:\Рабочее поппури\Безымянный волна.png"/>
          <p:cNvPicPr>
            <a:picLocks noChangeAspect="1" noChangeArrowheads="1"/>
          </p:cNvPicPr>
          <p:nvPr/>
        </p:nvPicPr>
        <p:blipFill>
          <a:blip r:embed="rId3"/>
          <a:srcRect/>
          <a:stretch>
            <a:fillRect/>
          </a:stretch>
        </p:blipFill>
        <p:spPr bwMode="auto">
          <a:xfrm>
            <a:off x="0" y="5915025"/>
            <a:ext cx="9144000" cy="942975"/>
          </a:xfrm>
          <a:prstGeom prst="rect">
            <a:avLst/>
          </a:prstGeom>
          <a:noFill/>
          <a:ln w="9525">
            <a:noFill/>
            <a:miter lim="800000"/>
            <a:headEnd/>
            <a:tailEnd/>
          </a:ln>
        </p:spPr>
      </p:pic>
      <p:pic>
        <p:nvPicPr>
          <p:cNvPr id="16386" name="Picture 6" descr="D:\Рабочее поппури\Безымянный волна.png"/>
          <p:cNvPicPr>
            <a:picLocks noChangeAspect="1" noChangeArrowheads="1"/>
          </p:cNvPicPr>
          <p:nvPr/>
        </p:nvPicPr>
        <p:blipFill>
          <a:blip r:embed="rId4"/>
          <a:srcRect/>
          <a:stretch>
            <a:fillRect/>
          </a:stretch>
        </p:blipFill>
        <p:spPr bwMode="auto">
          <a:xfrm>
            <a:off x="0" y="0"/>
            <a:ext cx="9144000" cy="849313"/>
          </a:xfrm>
          <a:prstGeom prst="rect">
            <a:avLst/>
          </a:prstGeom>
          <a:noFill/>
          <a:ln w="9525">
            <a:noFill/>
            <a:miter lim="800000"/>
            <a:headEnd/>
            <a:tailEnd/>
          </a:ln>
        </p:spPr>
      </p:pic>
      <p:pic>
        <p:nvPicPr>
          <p:cNvPr id="16387" name="Picture 3" descr="C:\Documents and Settings\Muster\Рабочий стол\Рисунок2.png"/>
          <p:cNvPicPr>
            <a:picLocks noChangeAspect="1" noChangeArrowheads="1"/>
          </p:cNvPicPr>
          <p:nvPr/>
        </p:nvPicPr>
        <p:blipFill>
          <a:blip r:embed="rId5"/>
          <a:srcRect/>
          <a:stretch>
            <a:fillRect/>
          </a:stretch>
        </p:blipFill>
        <p:spPr bwMode="auto">
          <a:xfrm>
            <a:off x="1403350" y="158750"/>
            <a:ext cx="647700" cy="531813"/>
          </a:xfrm>
          <a:prstGeom prst="rect">
            <a:avLst/>
          </a:prstGeom>
          <a:noFill/>
          <a:ln w="9525">
            <a:noFill/>
            <a:miter lim="800000"/>
            <a:headEnd/>
            <a:tailEnd/>
          </a:ln>
        </p:spPr>
      </p:pic>
      <p:pic>
        <p:nvPicPr>
          <p:cNvPr id="6" name="Рисунок 5"/>
          <p:cNvPicPr>
            <a:picLocks noChangeAspect="1"/>
          </p:cNvPicPr>
          <p:nvPr/>
        </p:nvPicPr>
        <p:blipFill>
          <a:blip r:embed="rId6" cstate="print">
            <a:duotone>
              <a:schemeClr val="accent1">
                <a:shade val="45000"/>
                <a:satMod val="135000"/>
              </a:schemeClr>
              <a:prstClr val="white"/>
            </a:duotone>
            <a:extLst>
              <a:ext uri="{28A0092B-C50C-407E-A947-70E740481C1C}"/>
            </a:extLst>
          </a:blip>
          <a:stretch>
            <a:fillRect/>
          </a:stretch>
        </p:blipFill>
        <p:spPr>
          <a:xfrm>
            <a:off x="7144071" y="6031939"/>
            <a:ext cx="753744" cy="709011"/>
          </a:xfrm>
          <a:prstGeom prst="rect">
            <a:avLst/>
          </a:prstGeom>
        </p:spPr>
      </p:pic>
      <p:sp>
        <p:nvSpPr>
          <p:cNvPr id="2" name="TextBox 1"/>
          <p:cNvSpPr txBox="1"/>
          <p:nvPr/>
        </p:nvSpPr>
        <p:spPr>
          <a:xfrm>
            <a:off x="955675" y="3606800"/>
            <a:ext cx="7777163" cy="2308225"/>
          </a:xfrm>
          <a:prstGeom prst="rect">
            <a:avLst/>
          </a:prstGeom>
          <a:noFill/>
        </p:spPr>
        <p:txBody>
          <a:bodyPr>
            <a:spAutoFit/>
          </a:bodyPr>
          <a:lstStyle/>
          <a:p>
            <a:pPr algn="ctr" fontAlgn="auto">
              <a:spcBef>
                <a:spcPts val="0"/>
              </a:spcBef>
              <a:spcAft>
                <a:spcPts val="0"/>
              </a:spcAft>
              <a:defRPr/>
            </a:pPr>
            <a:r>
              <a:rPr lang="ru-RU" sz="2400" b="1" dirty="0">
                <a:solidFill>
                  <a:schemeClr val="accent1">
                    <a:lumMod val="75000"/>
                  </a:schemeClr>
                </a:solidFill>
                <a:latin typeface="Times New Roman" pitchFamily="18" charset="0"/>
                <a:cs typeface="Times New Roman" pitchFamily="18" charset="0"/>
              </a:rPr>
              <a:t>История России складывается из истории малых городов, к которым относится и город, из которого я приехала. Великие Луки - один из древнейших  городов России. Условной датой возникновения Великих Лук принято считать 1166 год - именно </a:t>
            </a:r>
            <a:r>
              <a:rPr lang="ru-RU" sz="2400" b="1" dirty="0">
                <a:solidFill>
                  <a:schemeClr val="accent1">
                    <a:lumMod val="75000"/>
                  </a:schemeClr>
                </a:solidFill>
                <a:latin typeface="Times New Roman" pitchFamily="18" charset="0"/>
                <a:cs typeface="Times New Roman" pitchFamily="18" charset="0"/>
              </a:rPr>
              <a:t>в это </a:t>
            </a:r>
            <a:r>
              <a:rPr lang="ru-RU" sz="2400" b="1" dirty="0">
                <a:solidFill>
                  <a:schemeClr val="accent1">
                    <a:lumMod val="75000"/>
                  </a:schemeClr>
                </a:solidFill>
                <a:latin typeface="Times New Roman" pitchFamily="18" charset="0"/>
                <a:cs typeface="Times New Roman" pitchFamily="18" charset="0"/>
              </a:rPr>
              <a:t>время он впервые упомянут в Новгородской летописи.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0" y="5914890"/>
            <a:ext cx="9144000" cy="943110"/>
          </a:xfrm>
          <a:prstGeom prst="rect">
            <a:avLst/>
          </a:prstGeom>
          <a:noFill/>
        </p:spPr>
      </p:pic>
      <p:pic>
        <p:nvPicPr>
          <p:cNvPr id="5"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rot="10800000">
            <a:off x="0" y="-1"/>
            <a:ext cx="9144000" cy="1251900"/>
          </a:xfrm>
          <a:prstGeom prst="rect">
            <a:avLst/>
          </a:prstGeom>
          <a:noFill/>
        </p:spPr>
      </p:pic>
      <p:pic>
        <p:nvPicPr>
          <p:cNvPr id="12291" name="Picture 3" descr="C:\Documents and Settings\Muster\Рабочий стол\Рисунок2.png"/>
          <p:cNvPicPr>
            <a:picLocks noChangeAspect="1" noChangeArrowheads="1"/>
          </p:cNvPicPr>
          <p:nvPr/>
        </p:nvPicPr>
        <p:blipFill>
          <a:blip r:embed="rId4" cstate="print">
            <a:duotone>
              <a:schemeClr val="accent1">
                <a:shade val="45000"/>
                <a:satMod val="135000"/>
              </a:schemeClr>
              <a:prstClr val="white"/>
            </a:duotone>
            <a:extLst>
              <a:ext uri="{28A0092B-C50C-407E-A947-70E740481C1C}"/>
            </a:extLst>
          </a:blip>
          <a:srcRect/>
          <a:stretch>
            <a:fillRect/>
          </a:stretch>
        </p:blipFill>
        <p:spPr bwMode="auto">
          <a:xfrm>
            <a:off x="1187624" y="116632"/>
            <a:ext cx="1008112" cy="826981"/>
          </a:xfrm>
          <a:prstGeom prst="rect">
            <a:avLst/>
          </a:prstGeom>
          <a:noFill/>
          <a:extLst>
            <a:ext uri="{909E8E84-426E-40DD-AFC4-6F175D3DCCD1}"/>
          </a:extLst>
        </p:spPr>
      </p:pic>
      <p:sp>
        <p:nvSpPr>
          <p:cNvPr id="9" name="Объект 8"/>
          <p:cNvSpPr>
            <a:spLocks noGrp="1"/>
          </p:cNvSpPr>
          <p:nvPr>
            <p:ph sz="quarter" idx="4"/>
          </p:nvPr>
        </p:nvSpPr>
        <p:spPr>
          <a:xfrm>
            <a:off x="4787900" y="496888"/>
            <a:ext cx="4095750" cy="5726112"/>
          </a:xfrm>
        </p:spPr>
        <p:txBody>
          <a:bodyPr rtlCol="0">
            <a:noAutofit/>
          </a:bodyPr>
          <a:lstStyle/>
          <a:p>
            <a:pPr marL="0" indent="0" algn="ctr" fontAlgn="auto">
              <a:spcAft>
                <a:spcPts val="0"/>
              </a:spcAft>
              <a:buFont typeface="Arial" pitchFamily="34" charset="0"/>
              <a:buNone/>
              <a:defRPr/>
            </a:pPr>
            <a:r>
              <a:rPr lang="ru-RU" sz="1700" dirty="0">
                <a:solidFill>
                  <a:schemeClr val="accent1">
                    <a:lumMod val="50000"/>
                  </a:schemeClr>
                </a:solidFill>
                <a:latin typeface="Times New Roman" pitchFamily="18" charset="0"/>
                <a:cs typeface="Times New Roman" pitchFamily="18" charset="0"/>
              </a:rPr>
              <a:t>Юрист Центра  разработал  библиографический указатель литературы по проблемам наркомании «В будущее без наркотиков».  Он включает имеющиеся в фондах  нормативные акты, книги, статьи в периодических изданиях, которые можно использовать в работе различным организациям, занимающимся данной проблемой. Указатель постоянно пополняется новыми материалами. В фонде Центра находятся также электронные ресурсы по данной проблеме. Кроме того в ЦПИ в свободном доступе имеются справочно-поисковые системы «</a:t>
            </a:r>
            <a:r>
              <a:rPr lang="ru-RU" sz="1700" dirty="0" err="1">
                <a:solidFill>
                  <a:schemeClr val="accent1">
                    <a:lumMod val="50000"/>
                  </a:schemeClr>
                </a:solidFill>
                <a:latin typeface="Times New Roman" pitchFamily="18" charset="0"/>
                <a:cs typeface="Times New Roman" pitchFamily="18" charset="0"/>
              </a:rPr>
              <a:t>КонсультантПлюс</a:t>
            </a:r>
            <a:r>
              <a:rPr lang="ru-RU" sz="1700" dirty="0">
                <a:solidFill>
                  <a:schemeClr val="accent1">
                    <a:lumMod val="50000"/>
                  </a:schemeClr>
                </a:solidFill>
                <a:latin typeface="Times New Roman" pitchFamily="18" charset="0"/>
                <a:cs typeface="Times New Roman" pitchFamily="18" charset="0"/>
              </a:rPr>
              <a:t>», «Гарант» и «Кодекс», которые обеспечивают оперативность и полноту поиска законодательных материалов по данной проблеме</a:t>
            </a:r>
            <a:r>
              <a:rPr lang="ru-RU" sz="1600" dirty="0">
                <a:solidFill>
                  <a:schemeClr val="accent1">
                    <a:lumMod val="50000"/>
                  </a:schemeClr>
                </a:solidFill>
                <a:latin typeface="Times New Roman" pitchFamily="18" charset="0"/>
                <a:cs typeface="Times New Roman" pitchFamily="18" charset="0"/>
              </a:rPr>
              <a:t>. </a:t>
            </a:r>
            <a:endParaRPr lang="ru-RU" sz="1800" dirty="0">
              <a:latin typeface="Times New Roman" pitchFamily="18" charset="0"/>
              <a:cs typeface="Times New Roman" pitchFamily="18" charset="0"/>
            </a:endParaRPr>
          </a:p>
        </p:txBody>
      </p:sp>
      <p:pic>
        <p:nvPicPr>
          <p:cNvPr id="5122" name="Picture 2" descr="C:\Documents and Settings\Muster\Рабочий стол\sps.png"/>
          <p:cNvPicPr>
            <a:picLocks noChangeAspect="1" noChangeArrowheads="1"/>
          </p:cNvPicPr>
          <p:nvPr/>
        </p:nvPicPr>
        <p:blipFill>
          <a:blip r:embed="rId5">
            <a:extLst>
              <a:ext uri="{28A0092B-C50C-407E-A947-70E740481C1C}"/>
            </a:extLst>
          </a:blip>
          <a:srcRect/>
          <a:stretch>
            <a:fillRect/>
          </a:stretch>
        </p:blipFill>
        <p:spPr bwMode="auto">
          <a:xfrm>
            <a:off x="935596" y="4537136"/>
            <a:ext cx="2520280" cy="2100234"/>
          </a:xfrm>
          <a:prstGeom prst="ellipse">
            <a:avLst/>
          </a:prstGeom>
          <a:ln>
            <a:noFill/>
          </a:ln>
          <a:effectLst>
            <a:softEdge rad="112500"/>
          </a:effectLst>
          <a:extLst>
            <a:ext uri="{909E8E84-426E-40DD-AFC4-6F175D3DCCD1}"/>
          </a:extLst>
        </p:spPr>
      </p:pic>
      <p:pic>
        <p:nvPicPr>
          <p:cNvPr id="7" name="Рисунок 6"/>
          <p:cNvPicPr>
            <a:picLocks noChangeAspect="1"/>
          </p:cNvPicPr>
          <p:nvPr/>
        </p:nvPicPr>
        <p:blipFill>
          <a:blip r:embed="rId6" cstate="print">
            <a:duotone>
              <a:schemeClr val="accent1">
                <a:shade val="45000"/>
                <a:satMod val="135000"/>
              </a:schemeClr>
              <a:prstClr val="white"/>
            </a:duotone>
            <a:extLst>
              <a:ext uri="{28A0092B-C50C-407E-A947-70E740481C1C}"/>
            </a:extLst>
          </a:blip>
          <a:stretch>
            <a:fillRect/>
          </a:stretch>
        </p:blipFill>
        <p:spPr>
          <a:xfrm>
            <a:off x="8206063" y="6010218"/>
            <a:ext cx="753744" cy="709011"/>
          </a:xfrm>
          <a:prstGeom prst="rect">
            <a:avLst/>
          </a:prstGeom>
        </p:spPr>
      </p:pic>
      <p:pic>
        <p:nvPicPr>
          <p:cNvPr id="59399" name="Picture 2" descr="C:\Documents and Settings\Muster\Рабочий стол\Безымянный.JPG"/>
          <p:cNvPicPr>
            <a:picLocks noChangeAspect="1" noChangeArrowheads="1"/>
          </p:cNvPicPr>
          <p:nvPr/>
        </p:nvPicPr>
        <p:blipFill>
          <a:blip r:embed="rId7"/>
          <a:srcRect/>
          <a:stretch>
            <a:fillRect/>
          </a:stretch>
        </p:blipFill>
        <p:spPr bwMode="auto">
          <a:xfrm>
            <a:off x="915988" y="1341438"/>
            <a:ext cx="236855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0" y="5914890"/>
            <a:ext cx="9144000" cy="943110"/>
          </a:xfrm>
          <a:prstGeom prst="rect">
            <a:avLst/>
          </a:prstGeom>
          <a:noFill/>
        </p:spPr>
      </p:pic>
      <p:pic>
        <p:nvPicPr>
          <p:cNvPr id="5"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rot="10800000">
            <a:off x="0" y="-1"/>
            <a:ext cx="9144000" cy="1251900"/>
          </a:xfrm>
          <a:prstGeom prst="rect">
            <a:avLst/>
          </a:prstGeom>
          <a:noFill/>
        </p:spPr>
      </p:pic>
      <p:pic>
        <p:nvPicPr>
          <p:cNvPr id="12291" name="Picture 3" descr="C:\Documents and Settings\Muster\Рабочий стол\Рисунок2.png"/>
          <p:cNvPicPr>
            <a:picLocks noChangeAspect="1" noChangeArrowheads="1"/>
          </p:cNvPicPr>
          <p:nvPr/>
        </p:nvPicPr>
        <p:blipFill>
          <a:blip r:embed="rId4" cstate="print">
            <a:duotone>
              <a:schemeClr val="accent1">
                <a:shade val="45000"/>
                <a:satMod val="135000"/>
              </a:schemeClr>
              <a:prstClr val="white"/>
            </a:duotone>
            <a:extLst>
              <a:ext uri="{28A0092B-C50C-407E-A947-70E740481C1C}"/>
            </a:extLst>
          </a:blip>
          <a:srcRect/>
          <a:stretch>
            <a:fillRect/>
          </a:stretch>
        </p:blipFill>
        <p:spPr bwMode="auto">
          <a:xfrm>
            <a:off x="1187624" y="116632"/>
            <a:ext cx="1008112" cy="826981"/>
          </a:xfrm>
          <a:prstGeom prst="rect">
            <a:avLst/>
          </a:prstGeom>
          <a:noFill/>
          <a:extLst>
            <a:ext uri="{909E8E84-426E-40DD-AFC4-6F175D3DCCD1}"/>
          </a:extLst>
        </p:spPr>
      </p:pic>
      <p:sp>
        <p:nvSpPr>
          <p:cNvPr id="9" name="Объект 8"/>
          <p:cNvSpPr>
            <a:spLocks noGrp="1"/>
          </p:cNvSpPr>
          <p:nvPr>
            <p:ph sz="quarter" idx="4"/>
          </p:nvPr>
        </p:nvSpPr>
        <p:spPr>
          <a:xfrm>
            <a:off x="230188" y="2719388"/>
            <a:ext cx="8704262" cy="3195637"/>
          </a:xfrm>
        </p:spPr>
        <p:txBody>
          <a:bodyPr rtlCol="0">
            <a:noAutofit/>
          </a:bodyPr>
          <a:lstStyle/>
          <a:p>
            <a:pPr marL="0" indent="0" algn="ctr" fontAlgn="auto">
              <a:spcAft>
                <a:spcPts val="0"/>
              </a:spcAft>
              <a:buFont typeface="Arial" pitchFamily="34" charset="0"/>
              <a:buNone/>
              <a:defRPr/>
            </a:pPr>
            <a:r>
              <a:rPr lang="ru-RU" sz="1400" b="1" dirty="0">
                <a:solidFill>
                  <a:schemeClr val="accent1">
                    <a:lumMod val="50000"/>
                  </a:schemeClr>
                </a:solidFill>
                <a:latin typeface="Times New Roman" pitchFamily="18" charset="0"/>
                <a:cs typeface="Times New Roman" pitchFamily="18" charset="0"/>
              </a:rPr>
              <a:t>Значительное место в работе библиотеки занимают выставки-предупреждения, содержащие литературу о последствиях наркомании. Названия таких экспозиций могут быть самыми разными, но главная их цель – быть доступными и привлекать внимание молодёжи: «Наркотическое путешествие в один конец». «Недуг, неведомый, опасный…», распространение листовок «Мы выбираем жизнь» с информацией о последствиях употребления наркотиков. Запоминающей получилась выставка «Все краски мира против наркотиков». Необычна она тем, что вместо привычных книг и журналов на ней представлены фотоработы </a:t>
            </a:r>
            <a:r>
              <a:rPr lang="ru-RU" sz="1400" b="1" dirty="0" err="1">
                <a:solidFill>
                  <a:schemeClr val="accent1">
                    <a:lumMod val="50000"/>
                  </a:schemeClr>
                </a:solidFill>
                <a:latin typeface="Times New Roman" pitchFamily="18" charset="0"/>
                <a:cs typeface="Times New Roman" pitchFamily="18" charset="0"/>
              </a:rPr>
              <a:t>великолучан</a:t>
            </a:r>
            <a:r>
              <a:rPr lang="ru-RU" sz="1400" b="1" dirty="0">
                <a:solidFill>
                  <a:schemeClr val="accent1">
                    <a:lumMod val="50000"/>
                  </a:schemeClr>
                </a:solidFill>
                <a:latin typeface="Times New Roman" pitchFamily="18" charset="0"/>
                <a:cs typeface="Times New Roman" pitchFamily="18" charset="0"/>
              </a:rPr>
              <a:t>, запечатлевшие позитивные и полезные моменты нашей жизни: путешествия, занятия спортом, общение с маленькими детьми, сбор ягод на любимой даче и многое другое. Фотографии расположились вперемешку с распечатанными черно-белыми тезисами о вреде наркомании, о тех трудностях и проблемах, которые неизбежно сопутствуют этой жуткой зависимости</a:t>
            </a:r>
            <a:r>
              <a:rPr lang="ru-RU" sz="1400" b="1" dirty="0" smtClean="0">
                <a:solidFill>
                  <a:schemeClr val="accent1">
                    <a:lumMod val="50000"/>
                  </a:schemeClr>
                </a:solidFill>
                <a:latin typeface="Times New Roman" pitchFamily="18" charset="0"/>
                <a:cs typeface="Times New Roman" pitchFamily="18" charset="0"/>
              </a:rPr>
              <a:t>.</a:t>
            </a:r>
          </a:p>
          <a:p>
            <a:pPr marL="0" indent="0" algn="ctr" fontAlgn="auto">
              <a:spcAft>
                <a:spcPts val="0"/>
              </a:spcAft>
              <a:buFont typeface="Arial" pitchFamily="34" charset="0"/>
              <a:buNone/>
              <a:defRPr/>
            </a:pPr>
            <a:r>
              <a:rPr lang="ru-RU" sz="1400" b="1" dirty="0">
                <a:solidFill>
                  <a:schemeClr val="accent1">
                    <a:lumMod val="50000"/>
                  </a:schemeClr>
                </a:solidFill>
                <a:latin typeface="Times New Roman" pitchFamily="18" charset="0"/>
                <a:cs typeface="Times New Roman" pitchFamily="18" charset="0"/>
              </a:rPr>
              <a:t>Следует иметь в виду, что пассивные формы работы: лекции, беседы, выставки и т. д., должны непременно переходить в активные, с вовлечением подростков в обсуждение информации, её оценку.  Поисками новых форм работы с молодёжью по пропаганде здорового образа жизни, когда дети и подростки сами являются активными участниками, а не пассивными потребителями информации. </a:t>
            </a:r>
            <a:endParaRPr lang="ru-RU" sz="1400" dirty="0">
              <a:solidFill>
                <a:schemeClr val="accent1">
                  <a:lumMod val="50000"/>
                </a:schemeClr>
              </a:solidFill>
              <a:latin typeface="Times New Roman" pitchFamily="18" charset="0"/>
              <a:cs typeface="Times New Roman" pitchFamily="18" charset="0"/>
            </a:endParaRPr>
          </a:p>
          <a:p>
            <a:pPr marL="0" indent="0" algn="ctr" fontAlgn="auto">
              <a:spcAft>
                <a:spcPts val="0"/>
              </a:spcAft>
              <a:buFont typeface="Arial" pitchFamily="34" charset="0"/>
              <a:buNone/>
              <a:defRPr/>
            </a:pPr>
            <a:endParaRPr lang="ru-RU" sz="1400" b="1" dirty="0">
              <a:solidFill>
                <a:schemeClr val="accent1">
                  <a:lumMod val="50000"/>
                </a:schemeClr>
              </a:solidFill>
              <a:latin typeface="Times New Roman" pitchFamily="18" charset="0"/>
              <a:cs typeface="Times New Roman" pitchFamily="18" charset="0"/>
            </a:endParaRPr>
          </a:p>
          <a:p>
            <a:pPr marL="0" indent="0" algn="ctr" fontAlgn="auto">
              <a:spcAft>
                <a:spcPts val="0"/>
              </a:spcAft>
              <a:buFont typeface="Arial" pitchFamily="34" charset="0"/>
              <a:buNone/>
              <a:defRPr/>
            </a:pPr>
            <a:endParaRPr lang="ru-RU" sz="1800" dirty="0">
              <a:solidFill>
                <a:schemeClr val="accent1">
                  <a:lumMod val="50000"/>
                </a:schemeClr>
              </a:solidFill>
              <a:latin typeface="Times New Roman" pitchFamily="18" charset="0"/>
              <a:cs typeface="Times New Roman" pitchFamily="18" charset="0"/>
            </a:endParaRPr>
          </a:p>
        </p:txBody>
      </p:sp>
      <p:pic>
        <p:nvPicPr>
          <p:cNvPr id="6" name="Рисунок 5"/>
          <p:cNvPicPr>
            <a:picLocks noChangeAspect="1"/>
          </p:cNvPicPr>
          <p:nvPr/>
        </p:nvPicPr>
        <p:blipFill>
          <a:blip r:embed="rId5" cstate="print">
            <a:duotone>
              <a:schemeClr val="accent1">
                <a:shade val="45000"/>
                <a:satMod val="135000"/>
              </a:schemeClr>
              <a:prstClr val="white"/>
            </a:duotone>
            <a:extLst>
              <a:ext uri="{28A0092B-C50C-407E-A947-70E740481C1C}"/>
            </a:extLst>
          </a:blip>
          <a:stretch>
            <a:fillRect/>
          </a:stretch>
        </p:blipFill>
        <p:spPr>
          <a:xfrm>
            <a:off x="7956376" y="5775350"/>
            <a:ext cx="1003431" cy="943880"/>
          </a:xfrm>
          <a:prstGeom prst="rect">
            <a:avLst/>
          </a:prstGeom>
        </p:spPr>
      </p:pic>
      <p:pic>
        <p:nvPicPr>
          <p:cNvPr id="11266" name="Picture 2" descr="C:\Documents and Settings\Muster\Рабочий стол\P1220950.JPG"/>
          <p:cNvPicPr>
            <a:picLocks noChangeAspect="1" noChangeArrowheads="1"/>
          </p:cNvPicPr>
          <p:nvPr/>
        </p:nvPicPr>
        <p:blipFill>
          <a:blip r:embed="rId6" cstate="print">
            <a:extLst>
              <a:ext uri="{28A0092B-C50C-407E-A947-70E740481C1C}"/>
            </a:extLst>
          </a:blip>
          <a:srcRect/>
          <a:stretch>
            <a:fillRect/>
          </a:stretch>
        </p:blipFill>
        <p:spPr bwMode="auto">
          <a:xfrm>
            <a:off x="6372200" y="1102621"/>
            <a:ext cx="1944216" cy="1458163"/>
          </a:xfrm>
          <a:prstGeom prst="rect">
            <a:avLst/>
          </a:prstGeom>
          <a:ln>
            <a:noFill/>
          </a:ln>
          <a:effectLst>
            <a:softEdge rad="112500"/>
          </a:effectLst>
          <a:extLst>
            <a:ext uri="{909E8E84-426E-40DD-AFC4-6F175D3DCCD1}"/>
          </a:extLst>
        </p:spPr>
      </p:pic>
      <p:pic>
        <p:nvPicPr>
          <p:cNvPr id="11267" name="Picture 3" descr="C:\Documents and Settings\Muster\Рабочий стол\P1140145.JPG"/>
          <p:cNvPicPr>
            <a:picLocks noChangeAspect="1" noChangeArrowheads="1"/>
          </p:cNvPicPr>
          <p:nvPr/>
        </p:nvPicPr>
        <p:blipFill>
          <a:blip r:embed="rId7" cstate="print">
            <a:extLst>
              <a:ext uri="{28A0092B-C50C-407E-A947-70E740481C1C}"/>
            </a:extLst>
          </a:blip>
          <a:srcRect/>
          <a:stretch>
            <a:fillRect/>
          </a:stretch>
        </p:blipFill>
        <p:spPr bwMode="auto">
          <a:xfrm>
            <a:off x="899592" y="1102621"/>
            <a:ext cx="1944216" cy="1458162"/>
          </a:xfrm>
          <a:prstGeom prst="rect">
            <a:avLst/>
          </a:prstGeom>
          <a:ln>
            <a:noFill/>
          </a:ln>
          <a:effectLst>
            <a:softEdge rad="112500"/>
          </a:effectLst>
          <a:extLst>
            <a:ext uri="{909E8E84-426E-40DD-AFC4-6F175D3DCCD1}"/>
          </a:extLst>
        </p:spPr>
      </p:pic>
      <p:pic>
        <p:nvPicPr>
          <p:cNvPr id="11268" name="Picture 4" descr="C:\Documents and Settings\Muster\Рабочий стол\P1210926.JPG"/>
          <p:cNvPicPr>
            <a:picLocks noChangeAspect="1" noChangeArrowheads="1"/>
          </p:cNvPicPr>
          <p:nvPr/>
        </p:nvPicPr>
        <p:blipFill>
          <a:blip r:embed="rId8" cstate="print">
            <a:extLst>
              <a:ext uri="{28A0092B-C50C-407E-A947-70E740481C1C}"/>
            </a:extLst>
          </a:blip>
          <a:srcRect/>
          <a:stretch>
            <a:fillRect/>
          </a:stretch>
        </p:blipFill>
        <p:spPr bwMode="auto">
          <a:xfrm>
            <a:off x="3838481" y="607626"/>
            <a:ext cx="1467036" cy="1956048"/>
          </a:xfrm>
          <a:prstGeom prst="rect">
            <a:avLst/>
          </a:prstGeom>
          <a:ln>
            <a:noFill/>
          </a:ln>
          <a:effectLst>
            <a:softEdge rad="112500"/>
          </a:effectLst>
          <a:extLst>
            <a:ext uri="{909E8E84-426E-40DD-AFC4-6F175D3DCCD1}"/>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0" y="5914890"/>
            <a:ext cx="9144000" cy="943110"/>
          </a:xfrm>
          <a:prstGeom prst="rect">
            <a:avLst/>
          </a:prstGeom>
          <a:noFill/>
        </p:spPr>
      </p:pic>
      <p:pic>
        <p:nvPicPr>
          <p:cNvPr id="5"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rot="10800000">
            <a:off x="0" y="-1"/>
            <a:ext cx="9144000" cy="1251900"/>
          </a:xfrm>
          <a:prstGeom prst="rect">
            <a:avLst/>
          </a:prstGeom>
          <a:noFill/>
        </p:spPr>
      </p:pic>
      <p:pic>
        <p:nvPicPr>
          <p:cNvPr id="12291" name="Picture 3" descr="C:\Documents and Settings\Muster\Рабочий стол\Рисунок2.png"/>
          <p:cNvPicPr>
            <a:picLocks noChangeAspect="1" noChangeArrowheads="1"/>
          </p:cNvPicPr>
          <p:nvPr/>
        </p:nvPicPr>
        <p:blipFill>
          <a:blip r:embed="rId4" cstate="print">
            <a:duotone>
              <a:schemeClr val="accent1">
                <a:shade val="45000"/>
                <a:satMod val="135000"/>
              </a:schemeClr>
              <a:prstClr val="white"/>
            </a:duotone>
            <a:extLst>
              <a:ext uri="{28A0092B-C50C-407E-A947-70E740481C1C}"/>
            </a:extLst>
          </a:blip>
          <a:srcRect/>
          <a:stretch>
            <a:fillRect/>
          </a:stretch>
        </p:blipFill>
        <p:spPr bwMode="auto">
          <a:xfrm>
            <a:off x="1187624" y="116632"/>
            <a:ext cx="1008112" cy="826981"/>
          </a:xfrm>
          <a:prstGeom prst="rect">
            <a:avLst/>
          </a:prstGeom>
          <a:noFill/>
          <a:extLst>
            <a:ext uri="{909E8E84-426E-40DD-AFC4-6F175D3DCCD1}"/>
          </a:extLst>
        </p:spPr>
      </p:pic>
      <p:sp>
        <p:nvSpPr>
          <p:cNvPr id="9" name="Объект 8"/>
          <p:cNvSpPr>
            <a:spLocks noGrp="1"/>
          </p:cNvSpPr>
          <p:nvPr>
            <p:ph sz="half" idx="1"/>
          </p:nvPr>
        </p:nvSpPr>
        <p:spPr>
          <a:xfrm>
            <a:off x="3995738" y="644525"/>
            <a:ext cx="4627562" cy="5087938"/>
          </a:xfrm>
        </p:spPr>
        <p:txBody>
          <a:bodyPr rtlCol="0">
            <a:noAutofit/>
          </a:bodyPr>
          <a:lstStyle/>
          <a:p>
            <a:pPr marL="0" indent="0" algn="ctr" fontAlgn="auto">
              <a:spcAft>
                <a:spcPts val="0"/>
              </a:spcAft>
              <a:buFont typeface="Arial" pitchFamily="34" charset="0"/>
              <a:buNone/>
              <a:defRPr/>
            </a:pPr>
            <a:r>
              <a:rPr lang="ru-RU" sz="1400" b="1" dirty="0">
                <a:solidFill>
                  <a:schemeClr val="accent1">
                    <a:lumMod val="75000"/>
                  </a:schemeClr>
                </a:solidFill>
                <a:latin typeface="Times New Roman" pitchFamily="18" charset="0"/>
                <a:cs typeface="Times New Roman" pitchFamily="18" charset="0"/>
              </a:rPr>
              <a:t>Ежегодно Центр правовой информации проводит творческие конкурсы для учащихся учебных заведений города: конкурс рисунков и плакатов «Я выбираю жизнь без наркотиков!»; конкурс «Город без наркотиков» среди юных и молодых  поэтов нашего города; городской конкурс на лучший молодежный видеоролик по антинаркотической тематике и пропаганде здорового образа жизни.</a:t>
            </a:r>
          </a:p>
          <a:p>
            <a:pPr marL="0" indent="0" algn="ctr" fontAlgn="auto">
              <a:spcAft>
                <a:spcPts val="0"/>
              </a:spcAft>
              <a:buFont typeface="Arial" pitchFamily="34" charset="0"/>
              <a:buNone/>
              <a:defRPr/>
            </a:pPr>
            <a:r>
              <a:rPr lang="ru-RU" sz="1400" b="1" dirty="0">
                <a:solidFill>
                  <a:schemeClr val="accent1">
                    <a:lumMod val="75000"/>
                  </a:schemeClr>
                </a:solidFill>
                <a:latin typeface="Times New Roman" pitchFamily="18" charset="0"/>
                <a:cs typeface="Times New Roman" pitchFamily="18" charset="0"/>
              </a:rPr>
              <a:t>Проведенные конкурсы содействовали раскрытию творческой индивидуальности и развитию социальной активности молодого поколения. Отрадно отметить, что  практически в каждом стихотворении, эссе звучали слова любви к родному городу, желание сделать его безопасней, чище, красивей.  </a:t>
            </a:r>
          </a:p>
          <a:p>
            <a:pPr marL="0" indent="0" algn="ctr" fontAlgn="auto">
              <a:spcAft>
                <a:spcPts val="0"/>
              </a:spcAft>
              <a:buFont typeface="Arial" pitchFamily="34" charset="0"/>
              <a:buNone/>
              <a:defRPr/>
            </a:pPr>
            <a:r>
              <a:rPr lang="ru-RU" sz="1400" b="1" dirty="0">
                <a:solidFill>
                  <a:schemeClr val="accent1">
                    <a:lumMod val="75000"/>
                  </a:schemeClr>
                </a:solidFill>
                <a:latin typeface="Times New Roman" pitchFamily="18" charset="0"/>
                <a:cs typeface="Times New Roman" pitchFamily="18" charset="0"/>
              </a:rPr>
              <a:t>Конечная цель таких мероприятий – вовлечение подростка в мыслительный процесс, осознание им необходимости сформировать собственное мнение. Библиотеки как самые доступные учреждения культуры стараются вселить уверенность, что личность с богатой внутренней жизнью, духовно зрелая, заполнит свой мир литературой, произведениями искусства и спортом.</a:t>
            </a:r>
          </a:p>
          <a:p>
            <a:pPr marL="0" indent="0" algn="ctr" fontAlgn="auto">
              <a:spcAft>
                <a:spcPts val="0"/>
              </a:spcAft>
              <a:buFont typeface="Arial" pitchFamily="34" charset="0"/>
              <a:buNone/>
              <a:defRPr/>
            </a:pPr>
            <a:endParaRPr lang="ru-RU" sz="1600" dirty="0">
              <a:solidFill>
                <a:schemeClr val="accent1">
                  <a:lumMod val="50000"/>
                </a:schemeClr>
              </a:solidFill>
              <a:latin typeface="Times New Roman" pitchFamily="18" charset="0"/>
              <a:cs typeface="Times New Roman" pitchFamily="18" charset="0"/>
            </a:endParaRPr>
          </a:p>
        </p:txBody>
      </p:sp>
      <p:pic>
        <p:nvPicPr>
          <p:cNvPr id="6" name="Рисунок 5"/>
          <p:cNvPicPr>
            <a:picLocks noChangeAspect="1"/>
          </p:cNvPicPr>
          <p:nvPr/>
        </p:nvPicPr>
        <p:blipFill>
          <a:blip r:embed="rId5" cstate="print">
            <a:duotone>
              <a:schemeClr val="accent1">
                <a:shade val="45000"/>
                <a:satMod val="135000"/>
              </a:schemeClr>
              <a:prstClr val="white"/>
            </a:duotone>
            <a:extLst>
              <a:ext uri="{28A0092B-C50C-407E-A947-70E740481C1C}"/>
            </a:extLst>
          </a:blip>
          <a:stretch>
            <a:fillRect/>
          </a:stretch>
        </p:blipFill>
        <p:spPr>
          <a:xfrm>
            <a:off x="8206063" y="6010218"/>
            <a:ext cx="753744" cy="709011"/>
          </a:xfrm>
          <a:prstGeom prst="rect">
            <a:avLst/>
          </a:prstGeom>
        </p:spPr>
      </p:pic>
      <p:pic>
        <p:nvPicPr>
          <p:cNvPr id="10242" name="Picture 2" descr="C:\Documents and Settings\Muster\Рабочий стол\през\PB140698.JPG"/>
          <p:cNvPicPr>
            <a:picLocks noGrp="1" noChangeAspect="1" noChangeArrowheads="1"/>
          </p:cNvPicPr>
          <p:nvPr>
            <p:ph sz="half" idx="2"/>
          </p:nvPr>
        </p:nvPicPr>
        <p:blipFill>
          <a:blip r:embed="rId6" cstate="print">
            <a:extLst>
              <a:ext uri="{BEBA8EAE-BF5A-486C-A8C5-ECC9F3942E4B}"/>
              <a:ext uri="{28A0092B-C50C-407E-A947-70E740481C1C}"/>
            </a:extLst>
          </a:blip>
          <a:srcRect/>
          <a:stretch>
            <a:fillRect/>
          </a:stretch>
        </p:blipFill>
        <p:spPr>
          <a:xfrm>
            <a:off x="827584" y="1251900"/>
            <a:ext cx="2952328" cy="2214246"/>
          </a:xfrm>
          <a:effectLst>
            <a:softEdge rad="112500"/>
          </a:effectLst>
          <a:extLst>
            <a:ext uri="{909E8E84-426E-40DD-AFC4-6F175D3DCCD1}"/>
          </a:extLst>
        </p:spPr>
      </p:pic>
      <p:pic>
        <p:nvPicPr>
          <p:cNvPr id="10243" name="Picture 3" descr="C:\Documents and Settings\Muster\Рабочий стол\PA282743.JPG"/>
          <p:cNvPicPr>
            <a:picLocks noChangeAspect="1" noChangeArrowheads="1"/>
          </p:cNvPicPr>
          <p:nvPr/>
        </p:nvPicPr>
        <p:blipFill>
          <a:blip r:embed="rId7">
            <a:extLst>
              <a:ext uri="{28A0092B-C50C-407E-A947-70E740481C1C}"/>
            </a:extLst>
          </a:blip>
          <a:srcRect/>
          <a:stretch>
            <a:fillRect/>
          </a:stretch>
        </p:blipFill>
        <p:spPr bwMode="auto">
          <a:xfrm>
            <a:off x="827584" y="3712984"/>
            <a:ext cx="2935875" cy="2201906"/>
          </a:xfrm>
          <a:prstGeom prst="rect">
            <a:avLst/>
          </a:prstGeom>
          <a:ln>
            <a:noFill/>
          </a:ln>
          <a:effectLst>
            <a:softEdge rad="112500"/>
          </a:effectLst>
          <a:extLst>
            <a:ext uri="{909E8E84-426E-40DD-AFC4-6F175D3DCCD1}"/>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0" y="5914890"/>
            <a:ext cx="9144000" cy="943110"/>
          </a:xfrm>
          <a:prstGeom prst="rect">
            <a:avLst/>
          </a:prstGeom>
          <a:noFill/>
        </p:spPr>
      </p:pic>
      <p:pic>
        <p:nvPicPr>
          <p:cNvPr id="5"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rot="10800000">
            <a:off x="0" y="-1"/>
            <a:ext cx="9144000" cy="1251900"/>
          </a:xfrm>
          <a:prstGeom prst="rect">
            <a:avLst/>
          </a:prstGeom>
          <a:noFill/>
        </p:spPr>
      </p:pic>
      <p:pic>
        <p:nvPicPr>
          <p:cNvPr id="12291" name="Picture 3" descr="C:\Documents and Settings\Muster\Рабочий стол\Рисунок2.png"/>
          <p:cNvPicPr>
            <a:picLocks noChangeAspect="1" noChangeArrowheads="1"/>
          </p:cNvPicPr>
          <p:nvPr/>
        </p:nvPicPr>
        <p:blipFill>
          <a:blip r:embed="rId4" cstate="print">
            <a:duotone>
              <a:schemeClr val="accent1">
                <a:shade val="45000"/>
                <a:satMod val="135000"/>
              </a:schemeClr>
              <a:prstClr val="white"/>
            </a:duotone>
            <a:extLst>
              <a:ext uri="{28A0092B-C50C-407E-A947-70E740481C1C}"/>
            </a:extLst>
          </a:blip>
          <a:srcRect/>
          <a:stretch>
            <a:fillRect/>
          </a:stretch>
        </p:blipFill>
        <p:spPr bwMode="auto">
          <a:xfrm>
            <a:off x="1187624" y="116632"/>
            <a:ext cx="1008112" cy="826981"/>
          </a:xfrm>
          <a:prstGeom prst="rect">
            <a:avLst/>
          </a:prstGeom>
          <a:noFill/>
          <a:extLst>
            <a:ext uri="{909E8E84-426E-40DD-AFC4-6F175D3DCCD1}"/>
          </a:extLst>
        </p:spPr>
      </p:pic>
      <p:sp>
        <p:nvSpPr>
          <p:cNvPr id="9" name="Объект 8"/>
          <p:cNvSpPr>
            <a:spLocks noGrp="1"/>
          </p:cNvSpPr>
          <p:nvPr>
            <p:ph sz="half" idx="1"/>
          </p:nvPr>
        </p:nvSpPr>
        <p:spPr>
          <a:xfrm>
            <a:off x="4572000" y="460375"/>
            <a:ext cx="4248150" cy="5830888"/>
          </a:xfrm>
        </p:spPr>
        <p:txBody>
          <a:bodyPr rtlCol="0">
            <a:noAutofit/>
          </a:bodyPr>
          <a:lstStyle/>
          <a:p>
            <a:pPr marL="0" indent="0" algn="ctr" fontAlgn="auto">
              <a:spcAft>
                <a:spcPts val="0"/>
              </a:spcAft>
              <a:buFont typeface="Arial" pitchFamily="34" charset="0"/>
              <a:buNone/>
              <a:defRPr/>
            </a:pPr>
            <a:r>
              <a:rPr lang="ru-RU" sz="1400" b="1" dirty="0" smtClean="0">
                <a:solidFill>
                  <a:schemeClr val="accent1">
                    <a:lumMod val="50000"/>
                  </a:schemeClr>
                </a:solidFill>
                <a:latin typeface="Times New Roman" pitchFamily="18" charset="0"/>
                <a:cs typeface="Times New Roman" pitchFamily="18" charset="0"/>
              </a:rPr>
              <a:t>В рамках долгосрочной целевой программы «Комплексные меры противодействия злоупотреблению наркотиками и их незаконному обороту в городе Великие Луки на 2010-2014 года» и по  инициативе  заместителя  Администрации города Великие Луки по социальной политике среди несовершеннолетних  и начальника Управления УФСКН России по Псковской области в  2012 году в Центральной городской библиотеке имени М. И. Семевского состоялся научно-практический семинар «Лицо бездны: наркотики и молодёжь».</a:t>
            </a:r>
          </a:p>
          <a:p>
            <a:pPr marL="0" indent="0" algn="ctr" fontAlgn="auto">
              <a:spcAft>
                <a:spcPts val="0"/>
              </a:spcAft>
              <a:buFont typeface="Arial" pitchFamily="34" charset="0"/>
              <a:buNone/>
              <a:defRPr/>
            </a:pPr>
            <a:r>
              <a:rPr lang="ru-RU" sz="1400" b="1" dirty="0" smtClean="0">
                <a:solidFill>
                  <a:schemeClr val="accent1">
                    <a:lumMod val="50000"/>
                  </a:schemeClr>
                </a:solidFill>
                <a:latin typeface="Times New Roman" pitchFamily="18" charset="0"/>
                <a:cs typeface="Times New Roman" pitchFamily="18" charset="0"/>
              </a:rPr>
              <a:t>В </a:t>
            </a:r>
            <a:r>
              <a:rPr lang="ru-RU" sz="1400" b="1" dirty="0">
                <a:solidFill>
                  <a:schemeClr val="accent1">
                    <a:lumMod val="50000"/>
                  </a:schemeClr>
                </a:solidFill>
                <a:latin typeface="Times New Roman" pitchFamily="18" charset="0"/>
                <a:cs typeface="Times New Roman" pitchFamily="18" charset="0"/>
              </a:rPr>
              <a:t>работе семинара приняли участие представители администрации города, правоохранительных органов, православной церкви и руководители всех учебных заведений города Великие Луки. </a:t>
            </a:r>
          </a:p>
          <a:p>
            <a:pPr marL="0" indent="0" algn="ctr" fontAlgn="auto">
              <a:spcAft>
                <a:spcPts val="0"/>
              </a:spcAft>
              <a:buFont typeface="Arial" pitchFamily="34" charset="0"/>
              <a:buNone/>
              <a:defRPr/>
            </a:pPr>
            <a:r>
              <a:rPr lang="ru-RU" sz="1400" b="1" dirty="0" smtClean="0">
                <a:solidFill>
                  <a:schemeClr val="accent1">
                    <a:lumMod val="50000"/>
                  </a:schemeClr>
                </a:solidFill>
                <a:latin typeface="Times New Roman" pitchFamily="18" charset="0"/>
                <a:cs typeface="Times New Roman" pitchFamily="18" charset="0"/>
              </a:rPr>
              <a:t>С приветственным словом к участникам семинара обратился заместитель главы города. Он высказал своем отношение к важности проблемы наркомании и состоянии дел в городе Великие Луки. </a:t>
            </a:r>
          </a:p>
          <a:p>
            <a:pPr marL="0" indent="0" algn="ctr" fontAlgn="auto">
              <a:spcAft>
                <a:spcPts val="0"/>
              </a:spcAft>
              <a:buFont typeface="Arial" pitchFamily="34" charset="0"/>
              <a:buNone/>
              <a:defRPr/>
            </a:pPr>
            <a:endParaRPr lang="ru-RU" sz="1600" dirty="0">
              <a:solidFill>
                <a:schemeClr val="accent1">
                  <a:lumMod val="50000"/>
                </a:schemeClr>
              </a:solidFill>
              <a:latin typeface="Times New Roman" pitchFamily="18" charset="0"/>
              <a:cs typeface="Times New Roman" pitchFamily="18" charset="0"/>
            </a:endParaRPr>
          </a:p>
        </p:txBody>
      </p:sp>
      <p:pic>
        <p:nvPicPr>
          <p:cNvPr id="6" name="Рисунок 5"/>
          <p:cNvPicPr>
            <a:picLocks noChangeAspect="1"/>
          </p:cNvPicPr>
          <p:nvPr/>
        </p:nvPicPr>
        <p:blipFill>
          <a:blip r:embed="rId5" cstate="print">
            <a:duotone>
              <a:schemeClr val="accent1">
                <a:shade val="45000"/>
                <a:satMod val="135000"/>
              </a:schemeClr>
              <a:prstClr val="white"/>
            </a:duotone>
            <a:extLst>
              <a:ext uri="{28A0092B-C50C-407E-A947-70E740481C1C}"/>
            </a:extLst>
          </a:blip>
          <a:stretch>
            <a:fillRect/>
          </a:stretch>
        </p:blipFill>
        <p:spPr>
          <a:xfrm>
            <a:off x="8104720" y="5914890"/>
            <a:ext cx="855087" cy="804340"/>
          </a:xfrm>
          <a:prstGeom prst="rect">
            <a:avLst/>
          </a:prstGeom>
        </p:spPr>
      </p:pic>
      <p:pic>
        <p:nvPicPr>
          <p:cNvPr id="12290" name="Picture 2" descr="C:\Documents and Settings\Muster\Рабочий стол\през\2\P1190076.JPG"/>
          <p:cNvPicPr>
            <a:picLocks noGrp="1" noChangeAspect="1" noChangeArrowheads="1"/>
          </p:cNvPicPr>
          <p:nvPr>
            <p:ph sz="half" idx="2"/>
          </p:nvPr>
        </p:nvPicPr>
        <p:blipFill>
          <a:blip r:embed="rId6" cstate="print">
            <a:extLst>
              <a:ext uri="{28A0092B-C50C-407E-A947-70E740481C1C}"/>
            </a:extLst>
          </a:blip>
          <a:srcRect/>
          <a:stretch>
            <a:fillRect/>
          </a:stretch>
        </p:blipFill>
        <p:spPr>
          <a:xfrm>
            <a:off x="323528" y="2060848"/>
            <a:ext cx="4038600" cy="3028950"/>
          </a:xfrm>
          <a:prstGeom prst="roundRect">
            <a:avLst>
              <a:gd name="adj" fmla="val 8594"/>
            </a:avLst>
          </a:prstGeom>
          <a:solidFill>
            <a:srgbClr val="FFFFFF">
              <a:shade val="85000"/>
            </a:srgbClr>
          </a:solidFill>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0" y="6165304"/>
            <a:ext cx="9144000" cy="692696"/>
          </a:xfrm>
          <a:prstGeom prst="rect">
            <a:avLst/>
          </a:prstGeom>
          <a:noFill/>
        </p:spPr>
      </p:pic>
      <p:pic>
        <p:nvPicPr>
          <p:cNvPr id="5"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rot="10800000">
            <a:off x="0" y="-2"/>
            <a:ext cx="9144000" cy="836713"/>
          </a:xfrm>
          <a:prstGeom prst="rect">
            <a:avLst/>
          </a:prstGeom>
          <a:noFill/>
        </p:spPr>
      </p:pic>
      <p:pic>
        <p:nvPicPr>
          <p:cNvPr id="12291" name="Picture 3" descr="C:\Documents and Settings\Muster\Рабочий стол\Рисунок2.png"/>
          <p:cNvPicPr>
            <a:picLocks noChangeAspect="1" noChangeArrowheads="1"/>
          </p:cNvPicPr>
          <p:nvPr/>
        </p:nvPicPr>
        <p:blipFill>
          <a:blip r:embed="rId4" cstate="print">
            <a:duotone>
              <a:schemeClr val="accent1">
                <a:shade val="45000"/>
                <a:satMod val="135000"/>
              </a:schemeClr>
              <a:prstClr val="white"/>
            </a:duotone>
            <a:extLst>
              <a:ext uri="{28A0092B-C50C-407E-A947-70E740481C1C}"/>
            </a:extLst>
          </a:blip>
          <a:srcRect/>
          <a:stretch>
            <a:fillRect/>
          </a:stretch>
        </p:blipFill>
        <p:spPr bwMode="auto">
          <a:xfrm>
            <a:off x="1547664" y="146165"/>
            <a:ext cx="648072" cy="531631"/>
          </a:xfrm>
          <a:prstGeom prst="rect">
            <a:avLst/>
          </a:prstGeom>
          <a:noFill/>
          <a:extLst>
            <a:ext uri="{909E8E84-426E-40DD-AFC4-6F175D3DCCD1}"/>
          </a:extLst>
        </p:spPr>
      </p:pic>
      <p:sp>
        <p:nvSpPr>
          <p:cNvPr id="9" name="Объект 8"/>
          <p:cNvSpPr>
            <a:spLocks noGrp="1"/>
          </p:cNvSpPr>
          <p:nvPr>
            <p:ph sz="quarter" idx="4"/>
          </p:nvPr>
        </p:nvSpPr>
        <p:spPr>
          <a:xfrm>
            <a:off x="133350" y="765175"/>
            <a:ext cx="9028113" cy="5746750"/>
          </a:xfrm>
        </p:spPr>
        <p:txBody>
          <a:bodyPr rtlCol="0">
            <a:noAutofit/>
          </a:bodyPr>
          <a:lstStyle/>
          <a:p>
            <a:pPr marL="0" indent="0" algn="ctr" fontAlgn="auto">
              <a:spcAft>
                <a:spcPts val="0"/>
              </a:spcAft>
              <a:buFont typeface="Arial" pitchFamily="34" charset="0"/>
              <a:buNone/>
              <a:defRPr/>
            </a:pPr>
            <a:r>
              <a:rPr lang="ru-RU" sz="1500" dirty="0">
                <a:solidFill>
                  <a:schemeClr val="accent1">
                    <a:lumMod val="50000"/>
                  </a:schemeClr>
                </a:solidFill>
                <a:latin typeface="Times New Roman" pitchFamily="18" charset="0"/>
                <a:cs typeface="Times New Roman" pitchFamily="18" charset="0"/>
              </a:rPr>
              <a:t>Начальник Управления УФСКН по Псковской области сказал, что в 2010 году впервые на государственном уровне было заявлено о важности этой проблемы в России. Общество должно более жестко  относиться к людям, продающим и покупающим наркотики. Позиция руководителей вузов жесткая – не принимать абитуриентов и отчислять студентов вуза, которые замечены в употреблении наркотических средств. Общество само должно поставить барьер распространению наркотиков.</a:t>
            </a:r>
          </a:p>
          <a:p>
            <a:pPr marL="0" indent="0" algn="ctr" fontAlgn="auto">
              <a:spcAft>
                <a:spcPts val="0"/>
              </a:spcAft>
              <a:buFont typeface="Arial" pitchFamily="34" charset="0"/>
              <a:buNone/>
              <a:defRPr/>
            </a:pPr>
            <a:r>
              <a:rPr lang="ru-RU" sz="1500" dirty="0">
                <a:solidFill>
                  <a:schemeClr val="accent1">
                    <a:lumMod val="50000"/>
                  </a:schemeClr>
                </a:solidFill>
                <a:latin typeface="Times New Roman" pitchFamily="18" charset="0"/>
                <a:cs typeface="Times New Roman" pitchFamily="18" charset="0"/>
              </a:rPr>
              <a:t>Благочинный игумен </a:t>
            </a:r>
            <a:r>
              <a:rPr lang="ru-RU" sz="1500" dirty="0" err="1">
                <a:solidFill>
                  <a:schemeClr val="accent1">
                    <a:lumMod val="50000"/>
                  </a:schemeClr>
                </a:solidFill>
                <a:latin typeface="Times New Roman" pitchFamily="18" charset="0"/>
                <a:cs typeface="Times New Roman" pitchFamily="18" charset="0"/>
              </a:rPr>
              <a:t>Савватий</a:t>
            </a:r>
            <a:r>
              <a:rPr lang="ru-RU" sz="1500" dirty="0">
                <a:solidFill>
                  <a:schemeClr val="accent1">
                    <a:lumMod val="50000"/>
                  </a:schemeClr>
                </a:solidFill>
                <a:latin typeface="Times New Roman" pitchFamily="18" charset="0"/>
                <a:cs typeface="Times New Roman" pitchFamily="18" charset="0"/>
              </a:rPr>
              <a:t> подчеркнул важность и значимость семинара. У церкви есть большой опыт борьбы с этим грехом</a:t>
            </a:r>
            <a:r>
              <a:rPr lang="ru-RU" sz="1600" dirty="0">
                <a:solidFill>
                  <a:schemeClr val="accent1">
                    <a:lumMod val="50000"/>
                  </a:schemeClr>
                </a:solidFill>
                <a:latin typeface="Times New Roman" pitchFamily="18" charset="0"/>
                <a:cs typeface="Times New Roman" pitchFamily="18" charset="0"/>
              </a:rPr>
              <a:t>. Православная церковь делает многое по защите общества от наркотической угрозы. По всей стране существуют центры, где проходят реабилитацию люди, имеющие наркотическую зависимость. Есть такой центр и в нашей области – в </a:t>
            </a:r>
            <a:r>
              <a:rPr lang="ru-RU" sz="1600" dirty="0" err="1">
                <a:solidFill>
                  <a:schemeClr val="accent1">
                    <a:lumMod val="50000"/>
                  </a:schemeClr>
                </a:solidFill>
                <a:latin typeface="Times New Roman" pitchFamily="18" charset="0"/>
                <a:cs typeface="Times New Roman" pitchFamily="18" charset="0"/>
              </a:rPr>
              <a:t>Пушкиногорском</a:t>
            </a:r>
            <a:r>
              <a:rPr lang="ru-RU" sz="1600" dirty="0">
                <a:solidFill>
                  <a:schemeClr val="accent1">
                    <a:lumMod val="50000"/>
                  </a:schemeClr>
                </a:solidFill>
                <a:latin typeface="Times New Roman" pitchFamily="18" charset="0"/>
                <a:cs typeface="Times New Roman" pitchFamily="18" charset="0"/>
              </a:rPr>
              <a:t> районе</a:t>
            </a:r>
            <a:r>
              <a:rPr lang="ru-RU" sz="1600" dirty="0" smtClean="0">
                <a:solidFill>
                  <a:schemeClr val="accent1">
                    <a:lumMod val="50000"/>
                  </a:schemeClr>
                </a:solidFill>
                <a:latin typeface="Times New Roman" pitchFamily="18" charset="0"/>
                <a:cs typeface="Times New Roman" pitchFamily="18" charset="0"/>
              </a:rPr>
              <a:t>.</a:t>
            </a:r>
            <a:endParaRPr lang="ru-RU" sz="1500" dirty="0" smtClean="0">
              <a:solidFill>
                <a:schemeClr val="accent1">
                  <a:lumMod val="50000"/>
                </a:schemeClr>
              </a:solidFill>
              <a:latin typeface="Times New Roman" pitchFamily="18" charset="0"/>
              <a:cs typeface="Times New Roman" pitchFamily="18" charset="0"/>
            </a:endParaRPr>
          </a:p>
          <a:p>
            <a:pPr marL="0" indent="0" algn="ctr" fontAlgn="auto">
              <a:spcAft>
                <a:spcPts val="0"/>
              </a:spcAft>
              <a:buFont typeface="Arial" pitchFamily="34" charset="0"/>
              <a:buNone/>
              <a:defRPr/>
            </a:pPr>
            <a:r>
              <a:rPr lang="ru-RU" sz="1500" dirty="0" smtClean="0">
                <a:solidFill>
                  <a:schemeClr val="accent1">
                    <a:lumMod val="50000"/>
                  </a:schemeClr>
                </a:solidFill>
                <a:latin typeface="Times New Roman" pitchFamily="18" charset="0"/>
                <a:cs typeface="Times New Roman" pitchFamily="18" charset="0"/>
              </a:rPr>
              <a:t>ОАО </a:t>
            </a:r>
            <a:r>
              <a:rPr lang="ru-RU" sz="1500" dirty="0">
                <a:solidFill>
                  <a:schemeClr val="accent1">
                    <a:lumMod val="50000"/>
                  </a:schemeClr>
                </a:solidFill>
                <a:latin typeface="Times New Roman" pitchFamily="18" charset="0"/>
                <a:cs typeface="Times New Roman" pitchFamily="18" charset="0"/>
              </a:rPr>
              <a:t>«Роспечать» подготовила раздаточный материал участникам семинара и  познакомила с периодическими журналами антинаркотической направленности.</a:t>
            </a:r>
          </a:p>
          <a:p>
            <a:pPr marL="0" indent="0" algn="ctr" fontAlgn="auto">
              <a:spcAft>
                <a:spcPts val="0"/>
              </a:spcAft>
              <a:buFont typeface="Arial" pitchFamily="34" charset="0"/>
              <a:buNone/>
              <a:defRPr/>
            </a:pPr>
            <a:r>
              <a:rPr lang="ru-RU" sz="1500" dirty="0">
                <a:solidFill>
                  <a:schemeClr val="accent1">
                    <a:lumMod val="50000"/>
                  </a:schemeClr>
                </a:solidFill>
                <a:latin typeface="Times New Roman" pitchFamily="18" charset="0"/>
                <a:cs typeface="Times New Roman" pitchFamily="18" charset="0"/>
              </a:rPr>
              <a:t>Начальник Управления образования выступила с презентацией «Практика системного противодействия злоупотреблению наркотиками и их незаконному обороту в среде учащейся молодежи </a:t>
            </a:r>
            <a:r>
              <a:rPr lang="ru-RU" sz="1500" dirty="0" smtClean="0">
                <a:solidFill>
                  <a:schemeClr val="accent1">
                    <a:lumMod val="50000"/>
                  </a:schemeClr>
                </a:solidFill>
                <a:latin typeface="Times New Roman" pitchFamily="18" charset="0"/>
                <a:cs typeface="Times New Roman" pitchFamily="18" charset="0"/>
              </a:rPr>
              <a:t>».</a:t>
            </a:r>
            <a:endParaRPr lang="ru-RU" sz="1500" dirty="0">
              <a:solidFill>
                <a:schemeClr val="accent1">
                  <a:lumMod val="50000"/>
                </a:schemeClr>
              </a:solidFill>
              <a:latin typeface="Times New Roman" pitchFamily="18" charset="0"/>
              <a:cs typeface="Times New Roman" pitchFamily="18" charset="0"/>
            </a:endParaRPr>
          </a:p>
          <a:p>
            <a:pPr marL="0" indent="0" algn="ctr" fontAlgn="auto">
              <a:spcAft>
                <a:spcPts val="0"/>
              </a:spcAft>
              <a:buFont typeface="Arial" pitchFamily="34" charset="0"/>
              <a:buNone/>
              <a:defRPr/>
            </a:pPr>
            <a:r>
              <a:rPr lang="ru-RU" sz="1500" dirty="0">
                <a:solidFill>
                  <a:schemeClr val="accent1">
                    <a:lumMod val="50000"/>
                  </a:schemeClr>
                </a:solidFill>
                <a:latin typeface="Times New Roman" pitchFamily="18" charset="0"/>
                <a:cs typeface="Times New Roman" pitchFamily="18" charset="0"/>
              </a:rPr>
              <a:t>Главный врач наркологического диспансера</a:t>
            </a:r>
            <a:r>
              <a:rPr lang="ru-RU" sz="1500" b="1" dirty="0">
                <a:solidFill>
                  <a:schemeClr val="accent1">
                    <a:lumMod val="50000"/>
                  </a:schemeClr>
                </a:solidFill>
                <a:latin typeface="Times New Roman" pitchFamily="18" charset="0"/>
                <a:cs typeface="Times New Roman" pitchFamily="18" charset="0"/>
              </a:rPr>
              <a:t> </a:t>
            </a:r>
            <a:r>
              <a:rPr lang="ru-RU" sz="1500" dirty="0">
                <a:solidFill>
                  <a:schemeClr val="accent1">
                    <a:lumMod val="50000"/>
                  </a:schemeClr>
                </a:solidFill>
                <a:latin typeface="Times New Roman" pitchFamily="18" charset="0"/>
                <a:cs typeface="Times New Roman" pitchFamily="18" charset="0"/>
              </a:rPr>
              <a:t>рассказал о лечебных мероприятиях в нашем городе, о существовании волонтерского движения.</a:t>
            </a:r>
          </a:p>
          <a:p>
            <a:pPr marL="0" indent="0" algn="ctr" fontAlgn="auto">
              <a:spcAft>
                <a:spcPts val="0"/>
              </a:spcAft>
              <a:buFont typeface="Arial" pitchFamily="34" charset="0"/>
              <a:buNone/>
              <a:defRPr/>
            </a:pPr>
            <a:r>
              <a:rPr lang="ru-RU" sz="1500" dirty="0">
                <a:solidFill>
                  <a:schemeClr val="accent1">
                    <a:lumMod val="50000"/>
                  </a:schemeClr>
                </a:solidFill>
                <a:latin typeface="Times New Roman" pitchFamily="18" charset="0"/>
                <a:cs typeface="Times New Roman" pitchFamily="18" charset="0"/>
              </a:rPr>
              <a:t>Подводя итоги научно-практического семинара можно высказать пожелание о дальнейшем сотрудничестве всех заинтересованных структур в борьбе с негативными явлениями. У всех участников семинара один интерес - привить четкий иммунитет непринятия молодежью наркотиков. Приятно отметить, что накануне в Доме культуры Ленинского комсомола  прошла молодежная акция «</a:t>
            </a:r>
            <a:r>
              <a:rPr lang="ru-RU" sz="1500" dirty="0" err="1">
                <a:solidFill>
                  <a:schemeClr val="accent1">
                    <a:lumMod val="50000"/>
                  </a:schemeClr>
                </a:solidFill>
                <a:latin typeface="Times New Roman" pitchFamily="18" charset="0"/>
                <a:cs typeface="Times New Roman" pitchFamily="18" charset="0"/>
              </a:rPr>
              <a:t>Наркостоп</a:t>
            </a:r>
            <a:r>
              <a:rPr lang="ru-RU" sz="1500" dirty="0">
                <a:solidFill>
                  <a:schemeClr val="accent1">
                    <a:lumMod val="50000"/>
                  </a:schemeClr>
                </a:solidFill>
                <a:latin typeface="Times New Roman" pitchFamily="18" charset="0"/>
                <a:cs typeface="Times New Roman" pitchFamily="18" charset="0"/>
              </a:rPr>
              <a:t>», на которой были  отмечены благодарностями  Управления ФСКН по Псковской области сотрудники разных организаций, которые ведут активную работу по профилактике наркомании, среди них и заведующая Центром Правовой информации.</a:t>
            </a:r>
          </a:p>
          <a:p>
            <a:pPr marL="0" indent="0" algn="ctr" fontAlgn="auto">
              <a:spcAft>
                <a:spcPts val="0"/>
              </a:spcAft>
              <a:buFont typeface="Arial" pitchFamily="34" charset="0"/>
              <a:buNone/>
              <a:defRPr/>
            </a:pPr>
            <a:endParaRPr lang="ru-RU" sz="1400" dirty="0">
              <a:solidFill>
                <a:schemeClr val="accent1">
                  <a:lumMod val="50000"/>
                </a:schemeClr>
              </a:solidFill>
              <a:latin typeface="Times New Roman" pitchFamily="18" charset="0"/>
              <a:cs typeface="Times New Roman" pitchFamily="18" charset="0"/>
            </a:endParaRPr>
          </a:p>
        </p:txBody>
      </p:sp>
      <p:pic>
        <p:nvPicPr>
          <p:cNvPr id="6" name="Рисунок 5"/>
          <p:cNvPicPr>
            <a:picLocks noChangeAspect="1"/>
          </p:cNvPicPr>
          <p:nvPr/>
        </p:nvPicPr>
        <p:blipFill>
          <a:blip r:embed="rId5" cstate="print">
            <a:duotone>
              <a:schemeClr val="accent1">
                <a:shade val="45000"/>
                <a:satMod val="135000"/>
              </a:schemeClr>
              <a:prstClr val="white"/>
            </a:duotone>
            <a:extLst>
              <a:ext uri="{28A0092B-C50C-407E-A947-70E740481C1C}"/>
            </a:extLst>
          </a:blip>
          <a:stretch>
            <a:fillRect/>
          </a:stretch>
        </p:blipFill>
        <p:spPr>
          <a:xfrm>
            <a:off x="8316416" y="6114022"/>
            <a:ext cx="643391" cy="60520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0" y="5914890"/>
            <a:ext cx="9144000" cy="943110"/>
          </a:xfrm>
          <a:prstGeom prst="rect">
            <a:avLst/>
          </a:prstGeom>
          <a:noFill/>
        </p:spPr>
      </p:pic>
      <p:pic>
        <p:nvPicPr>
          <p:cNvPr id="5"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rot="10800000">
            <a:off x="0" y="-1"/>
            <a:ext cx="9144000" cy="1251900"/>
          </a:xfrm>
          <a:prstGeom prst="rect">
            <a:avLst/>
          </a:prstGeom>
          <a:noFill/>
        </p:spPr>
      </p:pic>
      <p:pic>
        <p:nvPicPr>
          <p:cNvPr id="12291" name="Picture 3" descr="C:\Documents and Settings\Muster\Рабочий стол\Рисунок2.png"/>
          <p:cNvPicPr>
            <a:picLocks noChangeAspect="1" noChangeArrowheads="1"/>
          </p:cNvPicPr>
          <p:nvPr/>
        </p:nvPicPr>
        <p:blipFill>
          <a:blip r:embed="rId4" cstate="print">
            <a:duotone>
              <a:schemeClr val="accent1">
                <a:shade val="45000"/>
                <a:satMod val="135000"/>
              </a:schemeClr>
              <a:prstClr val="white"/>
            </a:duotone>
            <a:extLst>
              <a:ext uri="{28A0092B-C50C-407E-A947-70E740481C1C}"/>
            </a:extLst>
          </a:blip>
          <a:srcRect/>
          <a:stretch>
            <a:fillRect/>
          </a:stretch>
        </p:blipFill>
        <p:spPr bwMode="auto">
          <a:xfrm>
            <a:off x="1187624" y="116632"/>
            <a:ext cx="1008112" cy="826981"/>
          </a:xfrm>
          <a:prstGeom prst="rect">
            <a:avLst/>
          </a:prstGeom>
          <a:noFill/>
          <a:extLst>
            <a:ext uri="{909E8E84-426E-40DD-AFC4-6F175D3DCCD1}"/>
          </a:extLst>
        </p:spPr>
      </p:pic>
      <p:sp>
        <p:nvSpPr>
          <p:cNvPr id="9" name="Объект 8"/>
          <p:cNvSpPr>
            <a:spLocks noGrp="1"/>
          </p:cNvSpPr>
          <p:nvPr>
            <p:ph sz="quarter" idx="4"/>
          </p:nvPr>
        </p:nvSpPr>
        <p:spPr>
          <a:xfrm>
            <a:off x="112713" y="1412875"/>
            <a:ext cx="8918575" cy="4662488"/>
          </a:xfrm>
        </p:spPr>
        <p:txBody>
          <a:bodyPr rtlCol="0">
            <a:noAutofit/>
          </a:bodyPr>
          <a:lstStyle/>
          <a:p>
            <a:pPr marL="0" indent="0" algn="ctr" fontAlgn="auto">
              <a:spcAft>
                <a:spcPts val="0"/>
              </a:spcAft>
              <a:buFont typeface="Arial" pitchFamily="34" charset="0"/>
              <a:buNone/>
              <a:defRPr/>
            </a:pPr>
            <a:r>
              <a:rPr lang="ru-RU" sz="2000" b="1" dirty="0">
                <a:solidFill>
                  <a:schemeClr val="accent1">
                    <a:lumMod val="50000"/>
                  </a:schemeClr>
                </a:solidFill>
                <a:latin typeface="Times New Roman" pitchFamily="18" charset="0"/>
                <a:cs typeface="Times New Roman" pitchFamily="18" charset="0"/>
              </a:rPr>
              <a:t>Лечить наркотическую  зависимость библиотека не умеет, бороться с наркобизнесом тем более, но зато  имеет огромную информационную базу, большой опыт массовой и индивидуальной работы по проведению профилактических, предупреждающих, лечебных и образовательных мероприятий. И это необходимо использовать в полной мере. </a:t>
            </a:r>
          </a:p>
          <a:p>
            <a:pPr marL="0" indent="0" algn="ctr" fontAlgn="auto">
              <a:spcAft>
                <a:spcPts val="0"/>
              </a:spcAft>
              <a:buFont typeface="Arial" pitchFamily="34" charset="0"/>
              <a:buNone/>
              <a:defRPr/>
            </a:pPr>
            <a:endParaRPr lang="ru-RU" sz="2000" b="1" dirty="0" smtClean="0">
              <a:solidFill>
                <a:schemeClr val="accent1">
                  <a:lumMod val="50000"/>
                </a:schemeClr>
              </a:solidFill>
              <a:latin typeface="Times New Roman" pitchFamily="18" charset="0"/>
              <a:cs typeface="Times New Roman" pitchFamily="18" charset="0"/>
            </a:endParaRPr>
          </a:p>
          <a:p>
            <a:pPr marL="0" indent="0" algn="ctr" fontAlgn="auto">
              <a:spcAft>
                <a:spcPts val="0"/>
              </a:spcAft>
              <a:buFont typeface="Arial" pitchFamily="34" charset="0"/>
              <a:buNone/>
              <a:defRPr/>
            </a:pPr>
            <a:r>
              <a:rPr lang="ru-RU" sz="2000" b="1" dirty="0" smtClean="0">
                <a:solidFill>
                  <a:schemeClr val="accent1">
                    <a:lumMod val="50000"/>
                  </a:schemeClr>
                </a:solidFill>
                <a:latin typeface="Times New Roman" pitchFamily="18" charset="0"/>
                <a:cs typeface="Times New Roman" pitchFamily="18" charset="0"/>
              </a:rPr>
              <a:t>Зарекомендовав </a:t>
            </a:r>
            <a:r>
              <a:rPr lang="ru-RU" sz="2000" b="1" dirty="0">
                <a:solidFill>
                  <a:schemeClr val="accent1">
                    <a:lumMod val="50000"/>
                  </a:schemeClr>
                </a:solidFill>
                <a:latin typeface="Times New Roman" pitchFamily="18" charset="0"/>
                <a:cs typeface="Times New Roman" pitchFamily="18" charset="0"/>
              </a:rPr>
              <a:t>себя с положительной стороны в работе по реализации муниципальной долгосрочной целевой программе «Комплексные меры противодействия злоупотребления наркотиками и их незаконному обороту в г. Великие Луки на 2010-2014 гг.», библиотеки были включены в другие муниципальные программы.</a:t>
            </a:r>
          </a:p>
          <a:p>
            <a:pPr marL="0" indent="0" algn="ctr" fontAlgn="auto">
              <a:spcAft>
                <a:spcPts val="0"/>
              </a:spcAft>
              <a:buFont typeface="Arial" pitchFamily="34" charset="0"/>
              <a:buNone/>
              <a:defRPr/>
            </a:pPr>
            <a:endParaRPr lang="ru-RU" dirty="0">
              <a:solidFill>
                <a:schemeClr val="accent1">
                  <a:lumMod val="50000"/>
                </a:schemeClr>
              </a:solidFill>
              <a:latin typeface="Times New Roman" pitchFamily="18" charset="0"/>
              <a:cs typeface="Times New Roman" pitchFamily="18" charset="0"/>
            </a:endParaRPr>
          </a:p>
        </p:txBody>
      </p:sp>
      <p:pic>
        <p:nvPicPr>
          <p:cNvPr id="6" name="Рисунок 5"/>
          <p:cNvPicPr>
            <a:picLocks noChangeAspect="1"/>
          </p:cNvPicPr>
          <p:nvPr/>
        </p:nvPicPr>
        <p:blipFill>
          <a:blip r:embed="rId5">
            <a:duotone>
              <a:schemeClr val="accent1">
                <a:shade val="45000"/>
                <a:satMod val="135000"/>
              </a:schemeClr>
              <a:prstClr val="white"/>
            </a:duotone>
            <a:extLst>
              <a:ext uri="{28A0092B-C50C-407E-A947-70E740481C1C}"/>
            </a:extLst>
          </a:blip>
          <a:stretch>
            <a:fillRect/>
          </a:stretch>
        </p:blipFill>
        <p:spPr>
          <a:xfrm>
            <a:off x="7452320" y="5301208"/>
            <a:ext cx="1507487" cy="1418022"/>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0" y="5914890"/>
            <a:ext cx="9144000" cy="943110"/>
          </a:xfrm>
          <a:prstGeom prst="rect">
            <a:avLst/>
          </a:prstGeom>
          <a:noFill/>
        </p:spPr>
      </p:pic>
      <p:pic>
        <p:nvPicPr>
          <p:cNvPr id="5"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rot="10800000">
            <a:off x="811" y="-1"/>
            <a:ext cx="9144000" cy="1251900"/>
          </a:xfrm>
          <a:prstGeom prst="rect">
            <a:avLst/>
          </a:prstGeom>
          <a:noFill/>
        </p:spPr>
      </p:pic>
      <p:pic>
        <p:nvPicPr>
          <p:cNvPr id="12291" name="Picture 3" descr="C:\Documents and Settings\Muster\Рабочий стол\Рисунок2.png"/>
          <p:cNvPicPr>
            <a:picLocks noChangeAspect="1" noChangeArrowheads="1"/>
          </p:cNvPicPr>
          <p:nvPr/>
        </p:nvPicPr>
        <p:blipFill>
          <a:blip r:embed="rId4" cstate="print">
            <a:duotone>
              <a:schemeClr val="accent1">
                <a:shade val="45000"/>
                <a:satMod val="135000"/>
              </a:schemeClr>
              <a:prstClr val="white"/>
            </a:duotone>
            <a:extLst>
              <a:ext uri="{28A0092B-C50C-407E-A947-70E740481C1C}"/>
            </a:extLst>
          </a:blip>
          <a:srcRect/>
          <a:stretch>
            <a:fillRect/>
          </a:stretch>
        </p:blipFill>
        <p:spPr bwMode="auto">
          <a:xfrm>
            <a:off x="1187624" y="116632"/>
            <a:ext cx="1008112" cy="826981"/>
          </a:xfrm>
          <a:prstGeom prst="rect">
            <a:avLst/>
          </a:prstGeom>
          <a:noFill/>
          <a:extLst>
            <a:ext uri="{909E8E84-426E-40DD-AFC4-6F175D3DCCD1}"/>
          </a:extLst>
        </p:spPr>
      </p:pic>
      <p:sp>
        <p:nvSpPr>
          <p:cNvPr id="9" name="Объект 8"/>
          <p:cNvSpPr>
            <a:spLocks noGrp="1"/>
          </p:cNvSpPr>
          <p:nvPr>
            <p:ph sz="quarter" idx="4"/>
          </p:nvPr>
        </p:nvSpPr>
        <p:spPr>
          <a:xfrm>
            <a:off x="184150" y="1125538"/>
            <a:ext cx="8775700" cy="5148262"/>
          </a:xfrm>
        </p:spPr>
        <p:txBody>
          <a:bodyPr rtlCol="0">
            <a:noAutofit/>
          </a:bodyPr>
          <a:lstStyle/>
          <a:p>
            <a:pPr marL="0" indent="0" algn="just" fontAlgn="auto">
              <a:spcAft>
                <a:spcPts val="0"/>
              </a:spcAft>
              <a:buFont typeface="Arial" pitchFamily="34" charset="0"/>
              <a:buNone/>
              <a:defRPr/>
            </a:pPr>
            <a:r>
              <a:rPr lang="ru-RU" sz="2000" dirty="0">
                <a:solidFill>
                  <a:schemeClr val="accent1">
                    <a:lumMod val="50000"/>
                  </a:schemeClr>
                </a:solidFill>
                <a:latin typeface="Times New Roman" pitchFamily="18" charset="0"/>
                <a:cs typeface="Times New Roman" pitchFamily="18" charset="0"/>
              </a:rPr>
              <a:t>В последние годы наметился рост подростковой преступности в Великих Луках. </a:t>
            </a:r>
            <a:r>
              <a:rPr lang="ru-RU" sz="2000" dirty="0" smtClean="0">
                <a:solidFill>
                  <a:schemeClr val="accent1">
                    <a:lumMod val="50000"/>
                  </a:schemeClr>
                </a:solidFill>
                <a:latin typeface="Times New Roman" pitchFamily="18" charset="0"/>
                <a:cs typeface="Times New Roman" pitchFamily="18" charset="0"/>
              </a:rPr>
              <a:t>Основную </a:t>
            </a:r>
            <a:r>
              <a:rPr lang="ru-RU" sz="2000" dirty="0">
                <a:solidFill>
                  <a:schemeClr val="accent1">
                    <a:lumMod val="50000"/>
                  </a:schemeClr>
                </a:solidFill>
                <a:latin typeface="Times New Roman" pitchFamily="18" charset="0"/>
                <a:cs typeface="Times New Roman" pitchFamily="18" charset="0"/>
              </a:rPr>
              <a:t>массу преступлений совершили учащиеся общеобразовательных школ города. </a:t>
            </a:r>
          </a:p>
          <a:p>
            <a:pPr marL="0" indent="0" algn="just" fontAlgn="auto">
              <a:spcAft>
                <a:spcPts val="0"/>
              </a:spcAft>
              <a:buFont typeface="Arial" pitchFamily="34" charset="0"/>
              <a:buNone/>
              <a:defRPr/>
            </a:pPr>
            <a:r>
              <a:rPr lang="ru-RU" sz="2000" dirty="0">
                <a:solidFill>
                  <a:schemeClr val="accent1">
                    <a:lumMod val="50000"/>
                  </a:schemeClr>
                </a:solidFill>
                <a:latin typeface="Times New Roman" pitchFamily="18" charset="0"/>
                <a:cs typeface="Times New Roman" pitchFamily="18" charset="0"/>
              </a:rPr>
              <a:t>В городе растет количество детей, оказавшихся в кризисной или иной трудной жизненной ситуации. Основной причиной безнадзорности и правонарушений несовершеннолетних является неблагополучная обстановка в семьях.  Работа с неблагополучными семьями должна стать одним из важных направлений в работе всех учреждений системы профилактики безнадзорности и правонарушений несовершеннолетних.</a:t>
            </a:r>
          </a:p>
          <a:p>
            <a:pPr marL="0" indent="0" algn="ctr" fontAlgn="auto">
              <a:spcAft>
                <a:spcPts val="0"/>
              </a:spcAft>
              <a:buFont typeface="Arial" pitchFamily="34" charset="0"/>
              <a:buNone/>
              <a:defRPr/>
            </a:pPr>
            <a:r>
              <a:rPr lang="ru-RU" sz="2000" dirty="0">
                <a:solidFill>
                  <a:schemeClr val="accent1">
                    <a:lumMod val="50000"/>
                  </a:schemeClr>
                </a:solidFill>
                <a:latin typeface="Times New Roman" pitchFamily="18" charset="0"/>
                <a:cs typeface="Times New Roman" pitchFamily="18" charset="0"/>
              </a:rPr>
              <a:t>В условиях создавшейся обстановки в г. Великие Луки разработка и принятие городских целевых программ "Профилактика безнадзорности и правонарушений несовершеннолетних в городе Великие Луки на </a:t>
            </a:r>
            <a:r>
              <a:rPr lang="ru-RU" sz="2000" dirty="0" smtClean="0">
                <a:solidFill>
                  <a:schemeClr val="accent1">
                    <a:lumMod val="50000"/>
                  </a:schemeClr>
                </a:solidFill>
                <a:latin typeface="Times New Roman" pitchFamily="18" charset="0"/>
                <a:cs typeface="Times New Roman" pitchFamily="18" charset="0"/>
              </a:rPr>
              <a:t>2013 </a:t>
            </a:r>
            <a:r>
              <a:rPr lang="ru-RU" sz="2000" dirty="0">
                <a:solidFill>
                  <a:schemeClr val="accent1">
                    <a:lumMod val="50000"/>
                  </a:schemeClr>
                </a:solidFill>
                <a:latin typeface="Times New Roman" pitchFamily="18" charset="0"/>
                <a:cs typeface="Times New Roman" pitchFamily="18" charset="0"/>
              </a:rPr>
              <a:t>- </a:t>
            </a:r>
            <a:r>
              <a:rPr lang="ru-RU" sz="2000" dirty="0" smtClean="0">
                <a:solidFill>
                  <a:schemeClr val="accent1">
                    <a:lumMod val="50000"/>
                  </a:schemeClr>
                </a:solidFill>
                <a:latin typeface="Times New Roman" pitchFamily="18" charset="0"/>
                <a:cs typeface="Times New Roman" pitchFamily="18" charset="0"/>
              </a:rPr>
              <a:t>2015 </a:t>
            </a:r>
            <a:r>
              <a:rPr lang="ru-RU" sz="2000" dirty="0">
                <a:solidFill>
                  <a:schemeClr val="accent1">
                    <a:lumMod val="50000"/>
                  </a:schemeClr>
                </a:solidFill>
                <a:latin typeface="Times New Roman" pitchFamily="18" charset="0"/>
                <a:cs typeface="Times New Roman" pitchFamily="18" charset="0"/>
              </a:rPr>
              <a:t>годы"  и  «Профилактика правонарушений на территории г. Великие Луки на 2011-2015 гг.»  является чрезвычайно актуальной.</a:t>
            </a:r>
          </a:p>
          <a:p>
            <a:pPr marL="0" indent="0" algn="ctr" fontAlgn="auto">
              <a:spcAft>
                <a:spcPts val="0"/>
              </a:spcAft>
              <a:buFont typeface="Arial" pitchFamily="34" charset="0"/>
              <a:buNone/>
              <a:defRPr/>
            </a:pPr>
            <a:endParaRPr lang="ru-RU" sz="2000" dirty="0">
              <a:solidFill>
                <a:schemeClr val="accent1">
                  <a:lumMod val="50000"/>
                </a:schemeClr>
              </a:solidFill>
              <a:latin typeface="Times New Roman" pitchFamily="18" charset="0"/>
              <a:cs typeface="Times New Roman" pitchFamily="18" charset="0"/>
            </a:endParaRPr>
          </a:p>
        </p:txBody>
      </p:sp>
      <p:pic>
        <p:nvPicPr>
          <p:cNvPr id="6" name="Рисунок 5"/>
          <p:cNvPicPr>
            <a:picLocks noChangeAspect="1"/>
          </p:cNvPicPr>
          <p:nvPr/>
        </p:nvPicPr>
        <p:blipFill>
          <a:blip r:embed="rId5" cstate="print">
            <a:duotone>
              <a:schemeClr val="accent1">
                <a:shade val="45000"/>
                <a:satMod val="135000"/>
              </a:schemeClr>
              <a:prstClr val="white"/>
            </a:duotone>
            <a:extLst>
              <a:ext uri="{28A0092B-C50C-407E-A947-70E740481C1C}"/>
            </a:extLst>
          </a:blip>
          <a:stretch>
            <a:fillRect/>
          </a:stretch>
        </p:blipFill>
        <p:spPr>
          <a:xfrm>
            <a:off x="7956376" y="5775350"/>
            <a:ext cx="1003431" cy="94388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0" y="5914890"/>
            <a:ext cx="9144000" cy="943110"/>
          </a:xfrm>
          <a:prstGeom prst="rect">
            <a:avLst/>
          </a:prstGeom>
          <a:noFill/>
        </p:spPr>
      </p:pic>
      <p:pic>
        <p:nvPicPr>
          <p:cNvPr id="5"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rot="10800000">
            <a:off x="811" y="-1"/>
            <a:ext cx="9144000" cy="1251900"/>
          </a:xfrm>
          <a:prstGeom prst="rect">
            <a:avLst/>
          </a:prstGeom>
          <a:noFill/>
        </p:spPr>
      </p:pic>
      <p:pic>
        <p:nvPicPr>
          <p:cNvPr id="12291" name="Picture 3" descr="C:\Documents and Settings\Muster\Рабочий стол\Рисунок2.png"/>
          <p:cNvPicPr>
            <a:picLocks noChangeAspect="1" noChangeArrowheads="1"/>
          </p:cNvPicPr>
          <p:nvPr/>
        </p:nvPicPr>
        <p:blipFill>
          <a:blip r:embed="rId4" cstate="print">
            <a:duotone>
              <a:schemeClr val="accent1">
                <a:shade val="45000"/>
                <a:satMod val="135000"/>
              </a:schemeClr>
              <a:prstClr val="white"/>
            </a:duotone>
            <a:extLst>
              <a:ext uri="{28A0092B-C50C-407E-A947-70E740481C1C}"/>
            </a:extLst>
          </a:blip>
          <a:srcRect/>
          <a:stretch>
            <a:fillRect/>
          </a:stretch>
        </p:blipFill>
        <p:spPr bwMode="auto">
          <a:xfrm>
            <a:off x="1187624" y="116632"/>
            <a:ext cx="1008112" cy="826981"/>
          </a:xfrm>
          <a:prstGeom prst="rect">
            <a:avLst/>
          </a:prstGeom>
          <a:noFill/>
          <a:extLst>
            <a:ext uri="{909E8E84-426E-40DD-AFC4-6F175D3DCCD1}"/>
          </a:extLst>
        </p:spPr>
      </p:pic>
      <p:sp>
        <p:nvSpPr>
          <p:cNvPr id="9" name="Объект 8"/>
          <p:cNvSpPr>
            <a:spLocks noGrp="1"/>
          </p:cNvSpPr>
          <p:nvPr>
            <p:ph sz="quarter" idx="4"/>
          </p:nvPr>
        </p:nvSpPr>
        <p:spPr>
          <a:xfrm>
            <a:off x="219075" y="1090613"/>
            <a:ext cx="8707438" cy="4824412"/>
          </a:xfrm>
        </p:spPr>
        <p:txBody>
          <a:bodyPr rtlCol="0">
            <a:noAutofit/>
          </a:bodyPr>
          <a:lstStyle/>
          <a:p>
            <a:pPr marL="0" indent="0" algn="ctr" fontAlgn="auto">
              <a:spcAft>
                <a:spcPts val="0"/>
              </a:spcAft>
              <a:buFont typeface="Arial" pitchFamily="34" charset="0"/>
              <a:buNone/>
              <a:defRPr/>
            </a:pPr>
            <a:r>
              <a:rPr lang="ru-RU" sz="2000" b="1" dirty="0">
                <a:solidFill>
                  <a:schemeClr val="accent1">
                    <a:lumMod val="50000"/>
                  </a:schemeClr>
                </a:solidFill>
                <a:latin typeface="Times New Roman" pitchFamily="18" charset="0"/>
                <a:cs typeface="Times New Roman" pitchFamily="18" charset="0"/>
              </a:rPr>
              <a:t>Главная цель программ  - обеспечение комплексного подхода к решению проблем профилактики безнадзорности и правонарушений несовершеннолетних.</a:t>
            </a:r>
          </a:p>
          <a:p>
            <a:pPr marL="0" indent="0" algn="ctr" fontAlgn="auto">
              <a:spcAft>
                <a:spcPts val="0"/>
              </a:spcAft>
              <a:buFont typeface="Arial" pitchFamily="34" charset="0"/>
              <a:buNone/>
              <a:defRPr/>
            </a:pPr>
            <a:r>
              <a:rPr lang="ru-RU" sz="2000" b="1" dirty="0">
                <a:solidFill>
                  <a:schemeClr val="accent1">
                    <a:lumMod val="50000"/>
                  </a:schemeClr>
                </a:solidFill>
                <a:latin typeface="Times New Roman" pitchFamily="18" charset="0"/>
                <a:cs typeface="Times New Roman" pitchFamily="18" charset="0"/>
              </a:rPr>
              <a:t>Программы предусматривают решение следующих задач</a:t>
            </a:r>
            <a:r>
              <a:rPr lang="ru-RU" sz="2000" b="1" dirty="0" smtClean="0">
                <a:solidFill>
                  <a:schemeClr val="accent1">
                    <a:lumMod val="50000"/>
                  </a:schemeClr>
                </a:solidFill>
                <a:latin typeface="Times New Roman" pitchFamily="18" charset="0"/>
                <a:cs typeface="Times New Roman" pitchFamily="18" charset="0"/>
              </a:rPr>
              <a:t>:</a:t>
            </a:r>
          </a:p>
          <a:p>
            <a:pPr marL="0" indent="0" algn="ctr" fontAlgn="auto">
              <a:spcAft>
                <a:spcPts val="0"/>
              </a:spcAft>
              <a:buFont typeface="Arial" pitchFamily="34" charset="0"/>
              <a:buNone/>
              <a:defRPr/>
            </a:pPr>
            <a:endParaRPr lang="ru-RU" sz="1000" b="1" dirty="0">
              <a:solidFill>
                <a:schemeClr val="accent1">
                  <a:lumMod val="50000"/>
                </a:schemeClr>
              </a:solidFill>
              <a:latin typeface="Times New Roman" pitchFamily="18" charset="0"/>
              <a:cs typeface="Times New Roman" pitchFamily="18" charset="0"/>
            </a:endParaRPr>
          </a:p>
          <a:p>
            <a:pPr marL="0" indent="0" algn="ctr" fontAlgn="auto">
              <a:spcAft>
                <a:spcPts val="0"/>
              </a:spcAft>
              <a:buFont typeface="Arial" pitchFamily="34" charset="0"/>
              <a:buNone/>
              <a:defRPr/>
            </a:pPr>
            <a:r>
              <a:rPr lang="ru-RU" sz="2000" b="1" dirty="0">
                <a:solidFill>
                  <a:schemeClr val="accent1">
                    <a:lumMod val="50000"/>
                  </a:schemeClr>
                </a:solidFill>
                <a:latin typeface="Times New Roman" pitchFamily="18" charset="0"/>
                <a:cs typeface="Times New Roman" pitchFamily="18" charset="0"/>
              </a:rPr>
              <a:t>- координацию деятельности всех органов и учреждений системы профилактики безнадзорности и правонарушений несовершеннолетних;</a:t>
            </a:r>
          </a:p>
          <a:p>
            <a:pPr marL="0" indent="0" algn="ctr" fontAlgn="auto">
              <a:spcAft>
                <a:spcPts val="0"/>
              </a:spcAft>
              <a:buFont typeface="Arial" pitchFamily="34" charset="0"/>
              <a:buNone/>
              <a:defRPr/>
            </a:pPr>
            <a:r>
              <a:rPr lang="ru-RU" sz="2000" b="1" dirty="0">
                <a:solidFill>
                  <a:schemeClr val="accent1">
                    <a:lumMod val="50000"/>
                  </a:schemeClr>
                </a:solidFill>
                <a:latin typeface="Times New Roman" pitchFamily="18" charset="0"/>
                <a:cs typeface="Times New Roman" pitchFamily="18" charset="0"/>
              </a:rPr>
              <a:t>-создание условий для социальной психолого-педагогической, медицинской, правовой поддержки и реабилитации детей и подростков;</a:t>
            </a:r>
          </a:p>
          <a:p>
            <a:pPr marL="0" indent="0" algn="ctr" fontAlgn="auto">
              <a:spcAft>
                <a:spcPts val="0"/>
              </a:spcAft>
              <a:buFont typeface="Arial" pitchFamily="34" charset="0"/>
              <a:buNone/>
              <a:defRPr/>
            </a:pPr>
            <a:r>
              <a:rPr lang="ru-RU" sz="2000" b="1" dirty="0">
                <a:solidFill>
                  <a:schemeClr val="accent1">
                    <a:lumMod val="50000"/>
                  </a:schemeClr>
                </a:solidFill>
                <a:latin typeface="Times New Roman" pitchFamily="18" charset="0"/>
                <a:cs typeface="Times New Roman" pitchFamily="18" charset="0"/>
              </a:rPr>
              <a:t>-обеспечение защиты прав несовершеннолетних;</a:t>
            </a:r>
          </a:p>
          <a:p>
            <a:pPr marL="0" indent="0" algn="ctr" fontAlgn="auto">
              <a:spcAft>
                <a:spcPts val="0"/>
              </a:spcAft>
              <a:buFont typeface="Arial" pitchFamily="34" charset="0"/>
              <a:buNone/>
              <a:defRPr/>
            </a:pPr>
            <a:r>
              <a:rPr lang="ru-RU" sz="2000" b="1" dirty="0">
                <a:solidFill>
                  <a:schemeClr val="accent1">
                    <a:lumMod val="50000"/>
                  </a:schemeClr>
                </a:solidFill>
                <a:latin typeface="Times New Roman" pitchFamily="18" charset="0"/>
                <a:cs typeface="Times New Roman" pitchFamily="18" charset="0"/>
              </a:rPr>
              <a:t>-создание условий для ликвидации детской безнадзорности.</a:t>
            </a:r>
          </a:p>
          <a:p>
            <a:pPr marL="0" indent="0" algn="ctr" fontAlgn="auto">
              <a:spcAft>
                <a:spcPts val="0"/>
              </a:spcAft>
              <a:buFont typeface="Arial" pitchFamily="34" charset="0"/>
              <a:buNone/>
              <a:defRPr/>
            </a:pPr>
            <a:endParaRPr lang="ru-RU" sz="2000" dirty="0">
              <a:solidFill>
                <a:schemeClr val="accent1">
                  <a:lumMod val="50000"/>
                </a:schemeClr>
              </a:solidFill>
              <a:latin typeface="Times New Roman" pitchFamily="18" charset="0"/>
              <a:cs typeface="Times New Roman" pitchFamily="18" charset="0"/>
            </a:endParaRPr>
          </a:p>
        </p:txBody>
      </p:sp>
      <p:pic>
        <p:nvPicPr>
          <p:cNvPr id="6" name="Рисунок 5"/>
          <p:cNvPicPr>
            <a:picLocks noChangeAspect="1"/>
          </p:cNvPicPr>
          <p:nvPr/>
        </p:nvPicPr>
        <p:blipFill>
          <a:blip r:embed="rId5">
            <a:duotone>
              <a:schemeClr val="accent1">
                <a:shade val="45000"/>
                <a:satMod val="135000"/>
              </a:schemeClr>
              <a:prstClr val="white"/>
            </a:duotone>
            <a:extLst>
              <a:ext uri="{28A0092B-C50C-407E-A947-70E740481C1C}"/>
            </a:extLst>
          </a:blip>
          <a:stretch>
            <a:fillRect/>
          </a:stretch>
        </p:blipFill>
        <p:spPr>
          <a:xfrm>
            <a:off x="7452320" y="5301208"/>
            <a:ext cx="1507487" cy="141802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0" y="5914890"/>
            <a:ext cx="9144000" cy="943110"/>
          </a:xfrm>
          <a:prstGeom prst="rect">
            <a:avLst/>
          </a:prstGeom>
          <a:noFill/>
        </p:spPr>
      </p:pic>
      <p:pic>
        <p:nvPicPr>
          <p:cNvPr id="5"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rot="10800000">
            <a:off x="811" y="-1"/>
            <a:ext cx="9144000" cy="1251900"/>
          </a:xfrm>
          <a:prstGeom prst="rect">
            <a:avLst/>
          </a:prstGeom>
          <a:noFill/>
        </p:spPr>
      </p:pic>
      <p:pic>
        <p:nvPicPr>
          <p:cNvPr id="12291" name="Picture 3" descr="C:\Documents and Settings\Muster\Рабочий стол\Рисунок2.png"/>
          <p:cNvPicPr>
            <a:picLocks noChangeAspect="1" noChangeArrowheads="1"/>
          </p:cNvPicPr>
          <p:nvPr/>
        </p:nvPicPr>
        <p:blipFill>
          <a:blip r:embed="rId4" cstate="print">
            <a:duotone>
              <a:schemeClr val="accent1">
                <a:shade val="45000"/>
                <a:satMod val="135000"/>
              </a:schemeClr>
              <a:prstClr val="white"/>
            </a:duotone>
            <a:extLst>
              <a:ext uri="{28A0092B-C50C-407E-A947-70E740481C1C}"/>
            </a:extLst>
          </a:blip>
          <a:srcRect/>
          <a:stretch>
            <a:fillRect/>
          </a:stretch>
        </p:blipFill>
        <p:spPr bwMode="auto">
          <a:xfrm>
            <a:off x="1187624" y="116632"/>
            <a:ext cx="1008112" cy="826981"/>
          </a:xfrm>
          <a:prstGeom prst="rect">
            <a:avLst/>
          </a:prstGeom>
          <a:noFill/>
          <a:extLst>
            <a:ext uri="{909E8E84-426E-40DD-AFC4-6F175D3DCCD1}"/>
          </a:extLst>
        </p:spPr>
      </p:pic>
      <p:sp>
        <p:nvSpPr>
          <p:cNvPr id="9" name="Объект 8"/>
          <p:cNvSpPr>
            <a:spLocks noGrp="1"/>
          </p:cNvSpPr>
          <p:nvPr>
            <p:ph sz="quarter" idx="4"/>
          </p:nvPr>
        </p:nvSpPr>
        <p:spPr>
          <a:xfrm>
            <a:off x="55563" y="2781300"/>
            <a:ext cx="9032875" cy="3276600"/>
          </a:xfrm>
        </p:spPr>
        <p:txBody>
          <a:bodyPr rtlCol="0">
            <a:noAutofit/>
          </a:bodyPr>
          <a:lstStyle/>
          <a:p>
            <a:pPr marL="0" indent="0" algn="ctr" fontAlgn="auto">
              <a:spcAft>
                <a:spcPts val="0"/>
              </a:spcAft>
              <a:buFont typeface="Arial" pitchFamily="34" charset="0"/>
              <a:buNone/>
              <a:defRPr/>
            </a:pPr>
            <a:r>
              <a:rPr lang="ru-RU" sz="1600" dirty="0" smtClean="0">
                <a:solidFill>
                  <a:schemeClr val="accent1">
                    <a:lumMod val="50000"/>
                  </a:schemeClr>
                </a:solidFill>
                <a:latin typeface="Times New Roman" pitchFamily="18" charset="0"/>
                <a:cs typeface="Times New Roman" pitchFamily="18" charset="0"/>
              </a:rPr>
              <a:t>Библиотека всё чаще становится одной из «площадок профилактики безнадзорности», поскольку это продиктовано её статусом – открытости и доступности для разных социальных слоев населения, том числе и детей  из неблагополучных семей и семей «группы риска».</a:t>
            </a:r>
          </a:p>
          <a:p>
            <a:pPr marL="0" indent="0" algn="ctr" fontAlgn="auto">
              <a:spcAft>
                <a:spcPts val="0"/>
              </a:spcAft>
              <a:buFont typeface="Arial" pitchFamily="34" charset="0"/>
              <a:buNone/>
              <a:defRPr/>
            </a:pPr>
            <a:r>
              <a:rPr lang="ru-RU" sz="1600" dirty="0" smtClean="0">
                <a:solidFill>
                  <a:schemeClr val="accent1">
                    <a:lumMod val="50000"/>
                  </a:schemeClr>
                </a:solidFill>
                <a:latin typeface="Times New Roman" pitchFamily="18" charset="0"/>
                <a:cs typeface="Times New Roman" pitchFamily="18" charset="0"/>
              </a:rPr>
              <a:t>Библиотека  </a:t>
            </a:r>
            <a:r>
              <a:rPr lang="ru-RU" sz="1600" dirty="0">
                <a:solidFill>
                  <a:schemeClr val="accent1">
                    <a:lumMod val="50000"/>
                  </a:schemeClr>
                </a:solidFill>
                <a:latin typeface="Times New Roman" pitchFamily="18" charset="0"/>
                <a:cs typeface="Times New Roman" pitchFamily="18" charset="0"/>
              </a:rPr>
              <a:t>предполагает использование в качестве средств и форм профилактики  свои традиционные формы работы — выставки, обзоры, составление рекомендательных списков литературы.</a:t>
            </a:r>
          </a:p>
          <a:p>
            <a:pPr marL="0" indent="0" algn="ctr" fontAlgn="auto">
              <a:spcAft>
                <a:spcPts val="0"/>
              </a:spcAft>
              <a:buFont typeface="Arial" pitchFamily="34" charset="0"/>
              <a:buNone/>
              <a:defRPr/>
            </a:pPr>
            <a:r>
              <a:rPr lang="ru-RU" sz="1600" dirty="0">
                <a:solidFill>
                  <a:schemeClr val="accent1">
                    <a:lumMod val="50000"/>
                  </a:schemeClr>
                </a:solidFill>
                <a:latin typeface="Times New Roman" pitchFamily="18" charset="0"/>
                <a:cs typeface="Times New Roman" pitchFamily="18" charset="0"/>
              </a:rPr>
              <a:t>Был проведен ряд  интересных мероприятий: </a:t>
            </a:r>
            <a:r>
              <a:rPr lang="ru-RU" sz="1600" dirty="0" smtClean="0">
                <a:solidFill>
                  <a:schemeClr val="accent1">
                    <a:lumMod val="50000"/>
                  </a:schemeClr>
                </a:solidFill>
                <a:latin typeface="Times New Roman" pitchFamily="18" charset="0"/>
                <a:cs typeface="Times New Roman" pitchFamily="18" charset="0"/>
              </a:rPr>
              <a:t> </a:t>
            </a:r>
            <a:r>
              <a:rPr lang="ru-RU" sz="1600" dirty="0">
                <a:solidFill>
                  <a:schemeClr val="accent1">
                    <a:lumMod val="50000"/>
                  </a:schemeClr>
                </a:solidFill>
                <a:latin typeface="Times New Roman" pitchFamily="18" charset="0"/>
                <a:cs typeface="Times New Roman" pitchFamily="18" charset="0"/>
              </a:rPr>
              <a:t>урок нравственности «Пороки и добродетели» </a:t>
            </a:r>
            <a:r>
              <a:rPr lang="ru-RU" sz="1600" dirty="0" smtClean="0">
                <a:solidFill>
                  <a:schemeClr val="accent1">
                    <a:lumMod val="50000"/>
                  </a:schemeClr>
                </a:solidFill>
                <a:latin typeface="Times New Roman" pitchFamily="18" charset="0"/>
                <a:cs typeface="Times New Roman" pitchFamily="18" charset="0"/>
              </a:rPr>
              <a:t>, </a:t>
            </a:r>
            <a:r>
              <a:rPr lang="ru-RU" sz="1600" dirty="0">
                <a:solidFill>
                  <a:schemeClr val="accent1">
                    <a:lumMod val="50000"/>
                  </a:schemeClr>
                </a:solidFill>
                <a:latin typeface="Times New Roman" pitchFamily="18" charset="0"/>
                <a:cs typeface="Times New Roman" pitchFamily="18" charset="0"/>
              </a:rPr>
              <a:t>час испытаний «Школа хороших манер»,  </a:t>
            </a:r>
            <a:r>
              <a:rPr lang="ru-RU" sz="1600" dirty="0" smtClean="0">
                <a:solidFill>
                  <a:schemeClr val="accent1">
                    <a:lumMod val="50000"/>
                  </a:schemeClr>
                </a:solidFill>
                <a:latin typeface="Times New Roman" pitchFamily="18" charset="0"/>
                <a:cs typeface="Times New Roman" pitchFamily="18" charset="0"/>
              </a:rPr>
              <a:t>и урок </a:t>
            </a:r>
            <a:r>
              <a:rPr lang="ru-RU" sz="1600" dirty="0">
                <a:solidFill>
                  <a:schemeClr val="accent1">
                    <a:lumMod val="50000"/>
                  </a:schemeClr>
                </a:solidFill>
                <a:latin typeface="Times New Roman" pitchFamily="18" charset="0"/>
                <a:cs typeface="Times New Roman" pitchFamily="18" charset="0"/>
              </a:rPr>
              <a:t>жизнелюбия «Мы выбираем жизнь».</a:t>
            </a:r>
          </a:p>
          <a:p>
            <a:pPr marL="0" indent="0" algn="ctr" fontAlgn="auto">
              <a:spcAft>
                <a:spcPts val="0"/>
              </a:spcAft>
              <a:buFont typeface="Arial" pitchFamily="34" charset="0"/>
              <a:buNone/>
              <a:defRPr/>
            </a:pPr>
            <a:r>
              <a:rPr lang="ru-RU" sz="1600" dirty="0">
                <a:solidFill>
                  <a:schemeClr val="accent1">
                    <a:lumMod val="50000"/>
                  </a:schemeClr>
                </a:solidFill>
                <a:latin typeface="Times New Roman" pitchFamily="18" charset="0"/>
                <a:cs typeface="Times New Roman" pitchFamily="18" charset="0"/>
              </a:rPr>
              <a:t>В мае прошли уроки толерантности </a:t>
            </a:r>
            <a:r>
              <a:rPr lang="ru-RU" sz="1600" dirty="0" smtClean="0">
                <a:solidFill>
                  <a:schemeClr val="accent1">
                    <a:lumMod val="50000"/>
                  </a:schemeClr>
                </a:solidFill>
                <a:latin typeface="Times New Roman" pitchFamily="18" charset="0"/>
                <a:cs typeface="Times New Roman" pitchFamily="18" charset="0"/>
              </a:rPr>
              <a:t>: «Давайте </a:t>
            </a:r>
            <a:r>
              <a:rPr lang="ru-RU" sz="1600" dirty="0">
                <a:solidFill>
                  <a:schemeClr val="accent1">
                    <a:lumMod val="50000"/>
                  </a:schemeClr>
                </a:solidFill>
                <a:latin typeface="Times New Roman" pitchFamily="18" charset="0"/>
                <a:cs typeface="Times New Roman" pitchFamily="18" charset="0"/>
              </a:rPr>
              <a:t>жить дружно» и «Понимаю других - понимаю себя».</a:t>
            </a:r>
          </a:p>
          <a:p>
            <a:pPr marL="0" indent="0" algn="ctr" fontAlgn="auto">
              <a:spcAft>
                <a:spcPts val="0"/>
              </a:spcAft>
              <a:buFont typeface="Arial" pitchFamily="34" charset="0"/>
              <a:buNone/>
              <a:defRPr/>
            </a:pPr>
            <a:endParaRPr lang="ru-RU" sz="2000" dirty="0">
              <a:solidFill>
                <a:schemeClr val="accent1">
                  <a:lumMod val="50000"/>
                </a:schemeClr>
              </a:solidFill>
              <a:latin typeface="Times New Roman" pitchFamily="18" charset="0"/>
              <a:cs typeface="Times New Roman" pitchFamily="18" charset="0"/>
            </a:endParaRPr>
          </a:p>
        </p:txBody>
      </p:sp>
      <p:pic>
        <p:nvPicPr>
          <p:cNvPr id="6" name="Рисунок 5"/>
          <p:cNvPicPr>
            <a:picLocks noChangeAspect="1"/>
          </p:cNvPicPr>
          <p:nvPr/>
        </p:nvPicPr>
        <p:blipFill>
          <a:blip r:embed="rId5" cstate="print">
            <a:duotone>
              <a:schemeClr val="accent1">
                <a:shade val="45000"/>
                <a:satMod val="135000"/>
              </a:schemeClr>
              <a:prstClr val="white"/>
            </a:duotone>
            <a:extLst>
              <a:ext uri="{28A0092B-C50C-407E-A947-70E740481C1C}"/>
            </a:extLst>
          </a:blip>
          <a:stretch>
            <a:fillRect/>
          </a:stretch>
        </p:blipFill>
        <p:spPr>
          <a:xfrm>
            <a:off x="8100392" y="5910818"/>
            <a:ext cx="859415" cy="808411"/>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0" y="5914890"/>
            <a:ext cx="9144000" cy="943110"/>
          </a:xfrm>
          <a:prstGeom prst="rect">
            <a:avLst/>
          </a:prstGeom>
          <a:noFill/>
        </p:spPr>
      </p:pic>
      <p:pic>
        <p:nvPicPr>
          <p:cNvPr id="5"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rot="10800000">
            <a:off x="811" y="-1"/>
            <a:ext cx="9144000" cy="1251900"/>
          </a:xfrm>
          <a:prstGeom prst="rect">
            <a:avLst/>
          </a:prstGeom>
          <a:noFill/>
        </p:spPr>
      </p:pic>
      <p:pic>
        <p:nvPicPr>
          <p:cNvPr id="12291" name="Picture 3" descr="C:\Documents and Settings\Muster\Рабочий стол\Рисунок2.png"/>
          <p:cNvPicPr>
            <a:picLocks noChangeAspect="1" noChangeArrowheads="1"/>
          </p:cNvPicPr>
          <p:nvPr/>
        </p:nvPicPr>
        <p:blipFill>
          <a:blip r:embed="rId4" cstate="print">
            <a:duotone>
              <a:schemeClr val="accent1">
                <a:shade val="45000"/>
                <a:satMod val="135000"/>
              </a:schemeClr>
              <a:prstClr val="white"/>
            </a:duotone>
            <a:extLst>
              <a:ext uri="{28A0092B-C50C-407E-A947-70E740481C1C}"/>
            </a:extLst>
          </a:blip>
          <a:srcRect/>
          <a:stretch>
            <a:fillRect/>
          </a:stretch>
        </p:blipFill>
        <p:spPr bwMode="auto">
          <a:xfrm>
            <a:off x="1187624" y="116632"/>
            <a:ext cx="1008112" cy="826981"/>
          </a:xfrm>
          <a:prstGeom prst="rect">
            <a:avLst/>
          </a:prstGeom>
          <a:noFill/>
          <a:extLst>
            <a:ext uri="{909E8E84-426E-40DD-AFC4-6F175D3DCCD1}"/>
          </a:extLst>
        </p:spPr>
      </p:pic>
      <p:sp>
        <p:nvSpPr>
          <p:cNvPr id="9" name="Объект 8"/>
          <p:cNvSpPr>
            <a:spLocks noGrp="1"/>
          </p:cNvSpPr>
          <p:nvPr>
            <p:ph sz="half" idx="1"/>
          </p:nvPr>
        </p:nvSpPr>
        <p:spPr>
          <a:xfrm>
            <a:off x="4427538" y="530225"/>
            <a:ext cx="4537075" cy="4525963"/>
          </a:xfrm>
        </p:spPr>
        <p:txBody>
          <a:bodyPr rtlCol="0">
            <a:noAutofit/>
          </a:bodyPr>
          <a:lstStyle/>
          <a:p>
            <a:pPr marL="0" indent="0" algn="ctr" fontAlgn="auto">
              <a:spcAft>
                <a:spcPts val="0"/>
              </a:spcAft>
              <a:buFont typeface="Arial" pitchFamily="34" charset="0"/>
              <a:buNone/>
              <a:defRPr/>
            </a:pPr>
            <a:r>
              <a:rPr lang="ru-RU" sz="1400" b="1" dirty="0">
                <a:solidFill>
                  <a:schemeClr val="accent1">
                    <a:lumMod val="50000"/>
                  </a:schemeClr>
                </a:solidFill>
                <a:latin typeface="Times New Roman" pitchFamily="18" charset="0"/>
                <a:cs typeface="Times New Roman" pitchFamily="18" charset="0"/>
              </a:rPr>
              <a:t>Но время модернизаций как технических, так и социальных,  безусловно,  внесло много нового в  работу библиотеки, позволив ввести современные формы. </a:t>
            </a:r>
          </a:p>
          <a:p>
            <a:pPr marL="0" indent="0" algn="ctr" fontAlgn="auto">
              <a:spcAft>
                <a:spcPts val="0"/>
              </a:spcAft>
              <a:buFont typeface="Arial" pitchFamily="34" charset="0"/>
              <a:buNone/>
              <a:defRPr/>
            </a:pPr>
            <a:r>
              <a:rPr lang="ru-RU" sz="1400" b="1" dirty="0">
                <a:solidFill>
                  <a:schemeClr val="accent1">
                    <a:lumMod val="50000"/>
                  </a:schemeClr>
                </a:solidFill>
                <a:latin typeface="Times New Roman" pitchFamily="18" charset="0"/>
                <a:cs typeface="Times New Roman" pitchFamily="18" charset="0"/>
              </a:rPr>
              <a:t>Хочется отметить Семинар по правам человека «Насилие над детьми – разрушает надежду»,  который провели Центр правовой информации центральной библиотеки совместно с Центром гражданского образования. В начале семинара в игровой форме состоялось знакомство ребят друг с другом и руководителями центра. </a:t>
            </a:r>
            <a:r>
              <a:rPr lang="ru-RU" sz="1400" b="1" dirty="0" smtClean="0">
                <a:solidFill>
                  <a:schemeClr val="accent1">
                    <a:lumMod val="50000"/>
                  </a:schemeClr>
                </a:solidFill>
                <a:latin typeface="Times New Roman" pitchFamily="18" charset="0"/>
                <a:cs typeface="Times New Roman" pitchFamily="18" charset="0"/>
              </a:rPr>
              <a:t>Старшеклассников </a:t>
            </a:r>
            <a:r>
              <a:rPr lang="ru-RU" sz="1400" b="1" dirty="0">
                <a:solidFill>
                  <a:schemeClr val="accent1">
                    <a:lumMod val="50000"/>
                  </a:schemeClr>
                </a:solidFill>
                <a:latin typeface="Times New Roman" pitchFamily="18" charset="0"/>
                <a:cs typeface="Times New Roman" pitchFamily="18" charset="0"/>
              </a:rPr>
              <a:t>познакомили с Конвенцией  о правах ребенка, раздала сокращенный вариант Конвенции и дали задание школьникам на знание статей и умение пользоваться текстами Конвенции. Была показана презентация с видеороликами «Выявление жестокого обращения с детьми». Заведующая Центром правовой информации показала презентацию «Россия – без жестокости к детям»: российское законодательство о видах ответственности лиц, допускающих жестокое обращение с ребенком и провела игру «Права несовершеннолетних». По окончании семинара  ребята получили грамоты за активное участие  в конкурсах.</a:t>
            </a:r>
          </a:p>
          <a:p>
            <a:pPr marL="0" indent="0" algn="ctr" fontAlgn="auto">
              <a:spcAft>
                <a:spcPts val="0"/>
              </a:spcAft>
              <a:buFont typeface="Arial" pitchFamily="34" charset="0"/>
              <a:buNone/>
              <a:defRPr/>
            </a:pPr>
            <a:endParaRPr lang="ru-RU" sz="2000" b="1" dirty="0">
              <a:solidFill>
                <a:schemeClr val="accent1">
                  <a:lumMod val="50000"/>
                </a:schemeClr>
              </a:solidFill>
              <a:latin typeface="Times New Roman" pitchFamily="18" charset="0"/>
              <a:cs typeface="Times New Roman" pitchFamily="18" charset="0"/>
            </a:endParaRPr>
          </a:p>
        </p:txBody>
      </p:sp>
      <p:pic>
        <p:nvPicPr>
          <p:cNvPr id="14338" name="Picture 2" descr="C:\Documents and Settings\Muster\Рабочий стол\през\P1190994.JPG"/>
          <p:cNvPicPr>
            <a:picLocks noGrp="1" noChangeAspect="1" noChangeArrowheads="1"/>
          </p:cNvPicPr>
          <p:nvPr>
            <p:ph sz="half" idx="2"/>
          </p:nvPr>
        </p:nvPicPr>
        <p:blipFill>
          <a:blip r:embed="rId5" cstate="print">
            <a:extLst>
              <a:ext uri="{28A0092B-C50C-407E-A947-70E740481C1C}"/>
            </a:extLst>
          </a:blip>
          <a:srcRect/>
          <a:stretch>
            <a:fillRect/>
          </a:stretch>
        </p:blipFill>
        <p:spPr>
          <a:xfrm>
            <a:off x="251520" y="1700808"/>
            <a:ext cx="4038600" cy="3028950"/>
          </a:xfrm>
          <a:prstGeom prst="roundRect">
            <a:avLst>
              <a:gd name="adj" fmla="val 8594"/>
            </a:avLst>
          </a:prstGeom>
          <a:solidFill>
            <a:srgbClr val="FFFFFF">
              <a:shade val="85000"/>
            </a:srgbClr>
          </a:solidFill>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D:\Рабочее поппури\Безымянный волна.png"/>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rot="10800000">
            <a:off x="0" y="-2"/>
            <a:ext cx="9144000" cy="1412777"/>
          </a:xfrm>
          <a:prstGeom prst="rect">
            <a:avLst/>
          </a:prstGeom>
          <a:noFill/>
        </p:spPr>
      </p:pic>
      <p:pic>
        <p:nvPicPr>
          <p:cNvPr id="12291" name="Picture 3" descr="C:\Documents and Settings\Muster\Рабочий стол\Рисунок2.png"/>
          <p:cNvPicPr>
            <a:picLocks noChangeAspect="1" noChangeArrowheads="1"/>
          </p:cNvPicPr>
          <p:nvPr/>
        </p:nvPicPr>
        <p:blipFill>
          <a:blip r:embed="rId4" cstate="print">
            <a:duotone>
              <a:schemeClr val="accent2">
                <a:shade val="45000"/>
                <a:satMod val="135000"/>
              </a:schemeClr>
              <a:prstClr val="white"/>
            </a:duotone>
            <a:extLst>
              <a:ext uri="{28A0092B-C50C-407E-A947-70E740481C1C}"/>
            </a:extLst>
          </a:blip>
          <a:srcRect/>
          <a:stretch>
            <a:fillRect/>
          </a:stretch>
        </p:blipFill>
        <p:spPr bwMode="auto">
          <a:xfrm>
            <a:off x="1043608" y="174754"/>
            <a:ext cx="1296144" cy="1063261"/>
          </a:xfrm>
          <a:prstGeom prst="rect">
            <a:avLst/>
          </a:prstGeom>
          <a:noFill/>
          <a:extLst>
            <a:ext uri="{909E8E84-426E-40DD-AFC4-6F175D3DCCD1}"/>
          </a:extLst>
        </p:spPr>
      </p:pic>
      <p:sp>
        <p:nvSpPr>
          <p:cNvPr id="18435" name="Заголовок 1"/>
          <p:cNvSpPr>
            <a:spLocks noGrp="1"/>
          </p:cNvSpPr>
          <p:nvPr>
            <p:ph idx="1"/>
          </p:nvPr>
        </p:nvSpPr>
        <p:spPr>
          <a:xfrm>
            <a:off x="457200" y="1238250"/>
            <a:ext cx="8229600" cy="4887913"/>
          </a:xfrm>
        </p:spPr>
        <p:txBody>
          <a:bodyPr/>
          <a:lstStyle/>
          <a:p>
            <a:pPr marL="0" indent="0" algn="ctr">
              <a:buFont typeface="Arial" charset="0"/>
              <a:buNone/>
            </a:pPr>
            <a:r>
              <a:rPr lang="ru-RU" sz="4400" b="1" smtClean="0">
                <a:solidFill>
                  <a:srgbClr val="B40000"/>
                </a:solidFill>
                <a:latin typeface="Times New Roman" pitchFamily="18" charset="0"/>
                <a:cs typeface="Times New Roman" pitchFamily="18" charset="0"/>
              </a:rPr>
              <a:t>Великие Луки</a:t>
            </a:r>
            <a:br>
              <a:rPr lang="ru-RU" sz="4400" b="1" smtClean="0">
                <a:solidFill>
                  <a:srgbClr val="B40000"/>
                </a:solidFill>
                <a:latin typeface="Times New Roman" pitchFamily="18" charset="0"/>
                <a:cs typeface="Times New Roman" pitchFamily="18" charset="0"/>
              </a:rPr>
            </a:br>
            <a:r>
              <a:rPr lang="ru-RU" sz="4400" b="1" smtClean="0">
                <a:solidFill>
                  <a:srgbClr val="B40000"/>
                </a:solidFill>
                <a:latin typeface="Times New Roman" pitchFamily="18" charset="0"/>
                <a:cs typeface="Times New Roman" pitchFamily="18" charset="0"/>
              </a:rPr>
              <a:t>Город воинской славы</a:t>
            </a:r>
          </a:p>
        </p:txBody>
      </p:sp>
      <p:pic>
        <p:nvPicPr>
          <p:cNvPr id="10" name="Picture 5" descr="C:\Documents and Settings\Muster\Рабочий стол\город вонской славы\15. Герб г. Великие Луки.jpg"/>
          <p:cNvPicPr>
            <a:picLocks noChangeAspect="1" noChangeArrowheads="1"/>
          </p:cNvPicPr>
          <p:nvPr/>
        </p:nvPicPr>
        <p:blipFill>
          <a:blip r:embed="rId5">
            <a:extLst>
              <a:ext uri="{28A0092B-C50C-407E-A947-70E740481C1C}"/>
            </a:extLst>
          </a:blip>
          <a:srcRect/>
          <a:stretch>
            <a:fillRect/>
          </a:stretch>
        </p:blipFill>
        <p:spPr>
          <a:xfrm>
            <a:off x="395536" y="2996952"/>
            <a:ext cx="2820362" cy="33846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437" name="TextBox 5"/>
          <p:cNvSpPr txBox="1">
            <a:spLocks noChangeArrowheads="1"/>
          </p:cNvSpPr>
          <p:nvPr/>
        </p:nvSpPr>
        <p:spPr bwMode="auto">
          <a:xfrm>
            <a:off x="3635375" y="2852738"/>
            <a:ext cx="5257800" cy="2586037"/>
          </a:xfrm>
          <a:prstGeom prst="rect">
            <a:avLst/>
          </a:prstGeom>
          <a:noFill/>
          <a:ln w="9525">
            <a:noFill/>
            <a:miter lim="800000"/>
            <a:headEnd/>
            <a:tailEnd/>
          </a:ln>
        </p:spPr>
        <p:txBody>
          <a:bodyPr>
            <a:spAutoFit/>
          </a:bodyPr>
          <a:lstStyle/>
          <a:p>
            <a:pPr algn="just"/>
            <a:r>
              <a:rPr lang="ru-RU" b="1">
                <a:solidFill>
                  <a:srgbClr val="66101E"/>
                </a:solidFill>
                <a:latin typeface="Times New Roman" pitchFamily="18" charset="0"/>
                <a:cs typeface="Times New Roman" pitchFamily="18" charset="0"/>
              </a:rPr>
              <a:t>Великие Луки известен как город-крепость, защищавший рубежи Руси, а также имевший важное торговое значение, находясь    на Великом пути «из варяг в греки». В 1478 году Великие Луки вошли в состав Московского княжества. Екатерина Великая в память о ратных заслугах пожаловала городу герб: три золотых лука на красном поле. </a:t>
            </a:r>
          </a:p>
          <a:p>
            <a:endParaRPr lang="ru-RU">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0" y="5914890"/>
            <a:ext cx="9144000" cy="943110"/>
          </a:xfrm>
          <a:prstGeom prst="rect">
            <a:avLst/>
          </a:prstGeom>
          <a:noFill/>
        </p:spPr>
      </p:pic>
      <p:pic>
        <p:nvPicPr>
          <p:cNvPr id="5"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rot="10800000">
            <a:off x="811" y="-1"/>
            <a:ext cx="9144000" cy="1251900"/>
          </a:xfrm>
          <a:prstGeom prst="rect">
            <a:avLst/>
          </a:prstGeom>
          <a:noFill/>
        </p:spPr>
      </p:pic>
      <p:pic>
        <p:nvPicPr>
          <p:cNvPr id="12291" name="Picture 3" descr="C:\Documents and Settings\Muster\Рабочий стол\Рисунок2.png"/>
          <p:cNvPicPr>
            <a:picLocks noChangeAspect="1" noChangeArrowheads="1"/>
          </p:cNvPicPr>
          <p:nvPr/>
        </p:nvPicPr>
        <p:blipFill>
          <a:blip r:embed="rId4" cstate="print">
            <a:duotone>
              <a:schemeClr val="accent1">
                <a:shade val="45000"/>
                <a:satMod val="135000"/>
              </a:schemeClr>
              <a:prstClr val="white"/>
            </a:duotone>
            <a:extLst>
              <a:ext uri="{28A0092B-C50C-407E-A947-70E740481C1C}"/>
            </a:extLst>
          </a:blip>
          <a:srcRect/>
          <a:stretch>
            <a:fillRect/>
          </a:stretch>
        </p:blipFill>
        <p:spPr bwMode="auto">
          <a:xfrm>
            <a:off x="1187624" y="116632"/>
            <a:ext cx="1008112" cy="826981"/>
          </a:xfrm>
          <a:prstGeom prst="rect">
            <a:avLst/>
          </a:prstGeom>
          <a:noFill/>
          <a:extLst>
            <a:ext uri="{909E8E84-426E-40DD-AFC4-6F175D3DCCD1}"/>
          </a:extLst>
        </p:spPr>
      </p:pic>
      <p:sp>
        <p:nvSpPr>
          <p:cNvPr id="9" name="Объект 8"/>
          <p:cNvSpPr>
            <a:spLocks noGrp="1"/>
          </p:cNvSpPr>
          <p:nvPr>
            <p:ph sz="quarter" idx="4"/>
          </p:nvPr>
        </p:nvSpPr>
        <p:spPr>
          <a:xfrm>
            <a:off x="3995738" y="625475"/>
            <a:ext cx="4748212" cy="4862513"/>
          </a:xfrm>
        </p:spPr>
        <p:txBody>
          <a:bodyPr rtlCol="0">
            <a:noAutofit/>
          </a:bodyPr>
          <a:lstStyle/>
          <a:p>
            <a:pPr marL="0" indent="0" algn="ctr" fontAlgn="auto">
              <a:spcAft>
                <a:spcPts val="0"/>
              </a:spcAft>
              <a:buFont typeface="Arial" pitchFamily="34" charset="0"/>
              <a:buNone/>
              <a:defRPr/>
            </a:pPr>
            <a:r>
              <a:rPr lang="ru-RU" sz="1600" b="1" dirty="0">
                <a:solidFill>
                  <a:schemeClr val="accent1">
                    <a:lumMod val="50000"/>
                  </a:schemeClr>
                </a:solidFill>
                <a:latin typeface="Times New Roman" pitchFamily="18" charset="0"/>
                <a:cs typeface="Times New Roman" pitchFamily="18" charset="0"/>
              </a:rPr>
              <a:t>В работе круглого стола на тему «Подросток и закон» приняли участие:  заместитель главы Администрации города  по социальной политике среди несовершеннолетних; педагог-психолог отделения "Планирование семьи г. Великие Луки", председатель молодёжного центра г. Великие Луки при комитете по делам молодёжи; педагог-организатор комнаты школьника "</a:t>
            </a:r>
            <a:r>
              <a:rPr lang="ru-RU" sz="1600" b="1" dirty="0" err="1">
                <a:solidFill>
                  <a:schemeClr val="accent1">
                    <a:lumMod val="50000"/>
                  </a:schemeClr>
                </a:solidFill>
                <a:latin typeface="Times New Roman" pitchFamily="18" charset="0"/>
                <a:cs typeface="Times New Roman" pitchFamily="18" charset="0"/>
              </a:rPr>
              <a:t>Атма</a:t>
            </a:r>
            <a:r>
              <a:rPr lang="ru-RU" sz="1600" b="1" dirty="0">
                <a:solidFill>
                  <a:schemeClr val="accent1">
                    <a:lumMod val="50000"/>
                  </a:schemeClr>
                </a:solidFill>
                <a:latin typeface="Times New Roman" pitchFamily="18" charset="0"/>
                <a:cs typeface="Times New Roman" pitchFamily="18" charset="0"/>
              </a:rPr>
              <a:t>";  члены городской школьной Думы старшеклассников ассоциации "Класс". Разговор шёл о правах ребенка,   ответственности  по закону за правонарушения, о  здоровом образе жизни, как себя вести, если подросток оказался в  трудной ситуации, как и где можно в нашем городе с пользой для себя проводить свой досуг, свое свободное время. </a:t>
            </a:r>
            <a:br>
              <a:rPr lang="ru-RU" sz="1600" b="1" dirty="0">
                <a:solidFill>
                  <a:schemeClr val="accent1">
                    <a:lumMod val="50000"/>
                  </a:schemeClr>
                </a:solidFill>
                <a:latin typeface="Times New Roman" pitchFamily="18" charset="0"/>
                <a:cs typeface="Times New Roman" pitchFamily="18" charset="0"/>
              </a:rPr>
            </a:br>
            <a:r>
              <a:rPr lang="ru-RU" sz="1600" b="1" dirty="0">
                <a:solidFill>
                  <a:schemeClr val="accent1">
                    <a:lumMod val="50000"/>
                  </a:schemeClr>
                </a:solidFill>
                <a:latin typeface="Times New Roman" pitchFamily="18" charset="0"/>
                <a:cs typeface="Times New Roman" pitchFamily="18" charset="0"/>
              </a:rPr>
              <a:t>В итоге - чем лучше ребята будут знать свои права и обязанности, законы, тем лучше будут складываться их отношения, и тем увереннее они будут чувствовать себя в достаточно сложных условиях современного общества.</a:t>
            </a:r>
          </a:p>
          <a:p>
            <a:pPr marL="0" indent="0" algn="ctr" fontAlgn="auto">
              <a:spcAft>
                <a:spcPts val="0"/>
              </a:spcAft>
              <a:buFont typeface="Arial" pitchFamily="34" charset="0"/>
              <a:buNone/>
              <a:defRPr/>
            </a:pPr>
            <a:endParaRPr lang="ru-RU" sz="2000" dirty="0">
              <a:solidFill>
                <a:schemeClr val="accent1">
                  <a:lumMod val="50000"/>
                </a:schemeClr>
              </a:solidFill>
              <a:latin typeface="Times New Roman" pitchFamily="18" charset="0"/>
              <a:cs typeface="Times New Roman" pitchFamily="18" charset="0"/>
            </a:endParaRPr>
          </a:p>
        </p:txBody>
      </p:sp>
      <p:pic>
        <p:nvPicPr>
          <p:cNvPr id="15362" name="Picture 2" descr="C:\Documents and Settings\Muster\Рабочий стол\през\56100c6995dde2c67cc56a5e06784614.jpg"/>
          <p:cNvPicPr>
            <a:picLocks noChangeAspect="1" noChangeArrowheads="1"/>
          </p:cNvPicPr>
          <p:nvPr/>
        </p:nvPicPr>
        <p:blipFill>
          <a:blip r:embed="rId5"/>
          <a:srcRect/>
          <a:stretch>
            <a:fillRect/>
          </a:stretch>
        </p:blipFill>
        <p:spPr bwMode="auto">
          <a:xfrm>
            <a:off x="184150" y="1989138"/>
            <a:ext cx="3687763" cy="2765425"/>
          </a:xfrm>
          <a:prstGeom prst="rect">
            <a:avLst/>
          </a:prstGeom>
          <a:ln>
            <a:noFill/>
          </a:ln>
          <a:effectLst>
            <a:outerShdw blurRad="292100" dist="139700" dir="2700000" algn="tl" rotWithShape="0">
              <a:srgbClr val="333333">
                <a:alpha val="65000"/>
              </a:srgbClr>
            </a:outerShdw>
          </a:effectLst>
          <a:extLst>
            <a:ext uri="{909E8E84-426E-40DD-AFC4-6F175D3DCCD1}"/>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0" y="5914890"/>
            <a:ext cx="9144000" cy="943110"/>
          </a:xfrm>
          <a:prstGeom prst="rect">
            <a:avLst/>
          </a:prstGeom>
          <a:noFill/>
        </p:spPr>
      </p:pic>
      <p:pic>
        <p:nvPicPr>
          <p:cNvPr id="5"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rot="10800000">
            <a:off x="811" y="-1"/>
            <a:ext cx="9144000" cy="1251900"/>
          </a:xfrm>
          <a:prstGeom prst="rect">
            <a:avLst/>
          </a:prstGeom>
          <a:noFill/>
        </p:spPr>
      </p:pic>
      <p:pic>
        <p:nvPicPr>
          <p:cNvPr id="12291" name="Picture 3" descr="C:\Documents and Settings\Muster\Рабочий стол\Рисунок2.png"/>
          <p:cNvPicPr>
            <a:picLocks noChangeAspect="1" noChangeArrowheads="1"/>
          </p:cNvPicPr>
          <p:nvPr/>
        </p:nvPicPr>
        <p:blipFill>
          <a:blip r:embed="rId4" cstate="print">
            <a:duotone>
              <a:schemeClr val="accent1">
                <a:shade val="45000"/>
                <a:satMod val="135000"/>
              </a:schemeClr>
              <a:prstClr val="white"/>
            </a:duotone>
            <a:extLst>
              <a:ext uri="{28A0092B-C50C-407E-A947-70E740481C1C}"/>
            </a:extLst>
          </a:blip>
          <a:srcRect/>
          <a:stretch>
            <a:fillRect/>
          </a:stretch>
        </p:blipFill>
        <p:spPr bwMode="auto">
          <a:xfrm>
            <a:off x="1187624" y="116632"/>
            <a:ext cx="1008112" cy="826981"/>
          </a:xfrm>
          <a:prstGeom prst="rect">
            <a:avLst/>
          </a:prstGeom>
          <a:noFill/>
          <a:extLst>
            <a:ext uri="{909E8E84-426E-40DD-AFC4-6F175D3DCCD1}"/>
          </a:extLst>
        </p:spPr>
      </p:pic>
      <p:sp>
        <p:nvSpPr>
          <p:cNvPr id="9" name="Объект 8"/>
          <p:cNvSpPr>
            <a:spLocks noGrp="1"/>
          </p:cNvSpPr>
          <p:nvPr>
            <p:ph sz="quarter" idx="4"/>
          </p:nvPr>
        </p:nvSpPr>
        <p:spPr>
          <a:xfrm>
            <a:off x="395288" y="4437063"/>
            <a:ext cx="8132762" cy="1477962"/>
          </a:xfrm>
        </p:spPr>
        <p:txBody>
          <a:bodyPr rtlCol="0">
            <a:noAutofit/>
          </a:bodyPr>
          <a:lstStyle/>
          <a:p>
            <a:pPr marL="0" indent="0" algn="ctr" fontAlgn="auto">
              <a:spcAft>
                <a:spcPts val="0"/>
              </a:spcAft>
              <a:buFont typeface="Arial" pitchFamily="34" charset="0"/>
              <a:buNone/>
              <a:defRPr/>
            </a:pPr>
            <a:r>
              <a:rPr lang="ru-RU" sz="2000" b="1" dirty="0">
                <a:solidFill>
                  <a:schemeClr val="accent1">
                    <a:lumMod val="50000"/>
                  </a:schemeClr>
                </a:solidFill>
                <a:latin typeface="Times New Roman" pitchFamily="18" charset="0"/>
                <a:cs typeface="Times New Roman" pitchFamily="18" charset="0"/>
              </a:rPr>
              <a:t>В центре правовой информации начали создание электронных баз данных по профилактике вредных привычек, пропаганде здорового образа жизни, с помощью которых были проведены Дни консультаций для молодых людей по юридическим вопросам. </a:t>
            </a:r>
          </a:p>
          <a:p>
            <a:pPr marL="0" indent="0" algn="ctr" fontAlgn="auto">
              <a:spcAft>
                <a:spcPts val="0"/>
              </a:spcAft>
              <a:buFont typeface="Arial" pitchFamily="34" charset="0"/>
              <a:buNone/>
              <a:defRPr/>
            </a:pPr>
            <a:endParaRPr lang="ru-RU" sz="2000" dirty="0">
              <a:solidFill>
                <a:schemeClr val="accent1">
                  <a:lumMod val="50000"/>
                </a:schemeClr>
              </a:solidFill>
              <a:latin typeface="Times New Roman" pitchFamily="18" charset="0"/>
              <a:cs typeface="Times New Roman" pitchFamily="18" charset="0"/>
            </a:endParaRPr>
          </a:p>
        </p:txBody>
      </p:sp>
      <p:pic>
        <p:nvPicPr>
          <p:cNvPr id="6" name="Рисунок 5"/>
          <p:cNvPicPr>
            <a:picLocks noChangeAspect="1"/>
          </p:cNvPicPr>
          <p:nvPr/>
        </p:nvPicPr>
        <p:blipFill>
          <a:blip r:embed="rId5" cstate="print">
            <a:duotone>
              <a:schemeClr val="accent1">
                <a:shade val="45000"/>
                <a:satMod val="135000"/>
              </a:schemeClr>
              <a:prstClr val="white"/>
            </a:duotone>
            <a:extLst>
              <a:ext uri="{28A0092B-C50C-407E-A947-70E740481C1C}"/>
            </a:extLst>
          </a:blip>
          <a:stretch>
            <a:fillRect/>
          </a:stretch>
        </p:blipFill>
        <p:spPr>
          <a:xfrm>
            <a:off x="7956376" y="5775350"/>
            <a:ext cx="1003431" cy="943880"/>
          </a:xfrm>
          <a:prstGeom prst="rect">
            <a:avLst/>
          </a:prstGeom>
        </p:spPr>
      </p:pic>
      <p:pic>
        <p:nvPicPr>
          <p:cNvPr id="16386" name="Picture 2" descr="C:\Documents and Settings\Muster\Рабочий стол\P1180254.JPG"/>
          <p:cNvPicPr>
            <a:picLocks noChangeAspect="1" noChangeArrowheads="1"/>
          </p:cNvPicPr>
          <p:nvPr/>
        </p:nvPicPr>
        <p:blipFill>
          <a:blip r:embed="rId6"/>
          <a:srcRect/>
          <a:stretch>
            <a:fillRect/>
          </a:stretch>
        </p:blipFill>
        <p:spPr bwMode="auto">
          <a:xfrm>
            <a:off x="569913" y="1484313"/>
            <a:ext cx="3251200" cy="2438400"/>
          </a:xfrm>
          <a:prstGeom prst="rect">
            <a:avLst/>
          </a:prstGeom>
          <a:ln>
            <a:noFill/>
          </a:ln>
          <a:effectLst>
            <a:outerShdw blurRad="292100" dist="139700" dir="2700000" algn="tl" rotWithShape="0">
              <a:srgbClr val="333333">
                <a:alpha val="65000"/>
              </a:srgbClr>
            </a:outerShdw>
          </a:effectLst>
          <a:extLst>
            <a:ext uri="{909E8E84-426E-40DD-AFC4-6F175D3DCCD1}"/>
          </a:extLst>
        </p:spPr>
      </p:pic>
      <p:pic>
        <p:nvPicPr>
          <p:cNvPr id="16387" name="Picture 3" descr="C:\Documents and Settings\Muster\Рабочий стол\Страницы 028.jpg"/>
          <p:cNvPicPr>
            <a:picLocks noChangeAspect="1" noChangeArrowheads="1"/>
          </p:cNvPicPr>
          <p:nvPr/>
        </p:nvPicPr>
        <p:blipFill>
          <a:blip r:embed="rId7"/>
          <a:srcRect/>
          <a:stretch>
            <a:fillRect/>
          </a:stretch>
        </p:blipFill>
        <p:spPr bwMode="auto">
          <a:xfrm>
            <a:off x="4935538" y="1484313"/>
            <a:ext cx="3251200" cy="2438400"/>
          </a:xfrm>
          <a:prstGeom prst="rect">
            <a:avLst/>
          </a:prstGeom>
          <a:ln>
            <a:noFill/>
          </a:ln>
          <a:effectLst>
            <a:outerShdw blurRad="292100" dist="139700" dir="2700000" algn="tl" rotWithShape="0">
              <a:srgbClr val="333333">
                <a:alpha val="65000"/>
              </a:srgbClr>
            </a:outerShdw>
          </a:effectLst>
          <a:extLst>
            <a:ext uri="{909E8E84-426E-40DD-AFC4-6F175D3DCCD1}"/>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0" y="5914890"/>
            <a:ext cx="9144000" cy="943110"/>
          </a:xfrm>
          <a:prstGeom prst="rect">
            <a:avLst/>
          </a:prstGeom>
          <a:noFill/>
        </p:spPr>
      </p:pic>
      <p:pic>
        <p:nvPicPr>
          <p:cNvPr id="5"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rot="10800000">
            <a:off x="0" y="-1"/>
            <a:ext cx="9144000" cy="1251900"/>
          </a:xfrm>
          <a:prstGeom prst="rect">
            <a:avLst/>
          </a:prstGeom>
          <a:noFill/>
        </p:spPr>
      </p:pic>
      <p:pic>
        <p:nvPicPr>
          <p:cNvPr id="12291" name="Picture 3" descr="C:\Documents and Settings\Muster\Рабочий стол\Рисунок2.png"/>
          <p:cNvPicPr>
            <a:picLocks noChangeAspect="1" noChangeArrowheads="1"/>
          </p:cNvPicPr>
          <p:nvPr/>
        </p:nvPicPr>
        <p:blipFill>
          <a:blip r:embed="rId4" cstate="print">
            <a:duotone>
              <a:schemeClr val="accent1">
                <a:shade val="45000"/>
                <a:satMod val="135000"/>
              </a:schemeClr>
              <a:prstClr val="white"/>
            </a:duotone>
            <a:extLst>
              <a:ext uri="{28A0092B-C50C-407E-A947-70E740481C1C}"/>
            </a:extLst>
          </a:blip>
          <a:srcRect/>
          <a:stretch>
            <a:fillRect/>
          </a:stretch>
        </p:blipFill>
        <p:spPr bwMode="auto">
          <a:xfrm>
            <a:off x="1187624" y="116632"/>
            <a:ext cx="1008112" cy="826981"/>
          </a:xfrm>
          <a:prstGeom prst="rect">
            <a:avLst/>
          </a:prstGeom>
          <a:noFill/>
          <a:extLst>
            <a:ext uri="{909E8E84-426E-40DD-AFC4-6F175D3DCCD1}"/>
          </a:extLst>
        </p:spPr>
      </p:pic>
      <p:sp>
        <p:nvSpPr>
          <p:cNvPr id="9" name="Объект 8"/>
          <p:cNvSpPr>
            <a:spLocks noGrp="1"/>
          </p:cNvSpPr>
          <p:nvPr>
            <p:ph sz="quarter" idx="4"/>
          </p:nvPr>
        </p:nvSpPr>
        <p:spPr>
          <a:xfrm>
            <a:off x="506413" y="1557338"/>
            <a:ext cx="8131175" cy="4970462"/>
          </a:xfrm>
        </p:spPr>
        <p:txBody>
          <a:bodyPr rtlCol="0">
            <a:noAutofit/>
          </a:bodyPr>
          <a:lstStyle/>
          <a:p>
            <a:pPr marL="0" indent="0" fontAlgn="auto">
              <a:spcAft>
                <a:spcPts val="0"/>
              </a:spcAft>
              <a:buFont typeface="Arial" pitchFamily="34" charset="0"/>
              <a:buNone/>
              <a:defRPr/>
            </a:pPr>
            <a:r>
              <a:rPr lang="ru-RU" sz="2000" b="1" dirty="0" smtClean="0">
                <a:solidFill>
                  <a:schemeClr val="accent1">
                    <a:lumMod val="50000"/>
                  </a:schemeClr>
                </a:solidFill>
                <a:latin typeface="Times New Roman" pitchFamily="18" charset="0"/>
                <a:cs typeface="Times New Roman" pitchFamily="18" charset="0"/>
              </a:rPr>
              <a:t>      Одной </a:t>
            </a:r>
            <a:r>
              <a:rPr lang="ru-RU" sz="2000" b="1" dirty="0">
                <a:solidFill>
                  <a:schemeClr val="accent1">
                    <a:lumMod val="50000"/>
                  </a:schemeClr>
                </a:solidFill>
                <a:latin typeface="Times New Roman" pitchFamily="18" charset="0"/>
                <a:cs typeface="Times New Roman" pitchFamily="18" charset="0"/>
              </a:rPr>
              <a:t>из задач комплексной городской программы профилактики правонарушений  является реализация мер по повышению эффективности функционирования и координации деятельности субъектов профилактики правонарушений, т. е. с любой бедой можно справиться, только объединив усилия всего общества.	</a:t>
            </a:r>
          </a:p>
          <a:p>
            <a:pPr marL="0" indent="0" fontAlgn="auto">
              <a:spcAft>
                <a:spcPts val="0"/>
              </a:spcAft>
              <a:buFont typeface="Arial" pitchFamily="34" charset="0"/>
              <a:buNone/>
              <a:defRPr/>
            </a:pPr>
            <a:r>
              <a:rPr lang="ru-RU" sz="2000" b="1" dirty="0" smtClean="0">
                <a:solidFill>
                  <a:schemeClr val="accent1">
                    <a:lumMod val="50000"/>
                  </a:schemeClr>
                </a:solidFill>
                <a:latin typeface="Times New Roman" pitchFamily="18" charset="0"/>
                <a:cs typeface="Times New Roman" pitchFamily="18" charset="0"/>
              </a:rPr>
              <a:t>      По </a:t>
            </a:r>
            <a:r>
              <a:rPr lang="ru-RU" sz="2000" b="1" dirty="0">
                <a:solidFill>
                  <a:schemeClr val="accent1">
                    <a:lumMod val="50000"/>
                  </a:schemeClr>
                </a:solidFill>
                <a:latin typeface="Times New Roman" pitchFamily="18" charset="0"/>
                <a:cs typeface="Times New Roman" pitchFamily="18" charset="0"/>
              </a:rPr>
              <a:t>Программе «Профилактика правонарушений на территории г. Великие Луки на 2011-2015 годы» на базе детской библиотеке им. А. Гайдара   создан Центр информации по проблемам детства. Главная задача центра – сбор, обработка, хранение информации по проблемам детства; оказание информационной и методической помощи различным категориям читателей</a:t>
            </a:r>
            <a:r>
              <a:rPr lang="ru-RU" sz="2000" b="1" dirty="0" smtClean="0">
                <a:solidFill>
                  <a:schemeClr val="accent1">
                    <a:lumMod val="50000"/>
                  </a:schemeClr>
                </a:solidFill>
                <a:latin typeface="Times New Roman" pitchFamily="18" charset="0"/>
                <a:cs typeface="Times New Roman" pitchFamily="18" charset="0"/>
              </a:rPr>
              <a:t>.</a:t>
            </a:r>
            <a:endParaRPr lang="ru-RU" sz="2000" b="1" dirty="0">
              <a:solidFill>
                <a:schemeClr val="accent1">
                  <a:lumMod val="50000"/>
                </a:schemeClr>
              </a:solidFill>
              <a:latin typeface="Times New Roman" pitchFamily="18" charset="0"/>
              <a:cs typeface="Times New Roman" pitchFamily="18" charset="0"/>
            </a:endParaRPr>
          </a:p>
        </p:txBody>
      </p:sp>
      <p:pic>
        <p:nvPicPr>
          <p:cNvPr id="6" name="Рисунок 5"/>
          <p:cNvPicPr>
            <a:picLocks noChangeAspect="1"/>
          </p:cNvPicPr>
          <p:nvPr/>
        </p:nvPicPr>
        <p:blipFill>
          <a:blip r:embed="rId5">
            <a:duotone>
              <a:schemeClr val="accent1">
                <a:shade val="45000"/>
                <a:satMod val="135000"/>
              </a:schemeClr>
              <a:prstClr val="white"/>
            </a:duotone>
            <a:extLst>
              <a:ext uri="{28A0092B-C50C-407E-A947-70E740481C1C}"/>
            </a:extLst>
          </a:blip>
          <a:stretch>
            <a:fillRect/>
          </a:stretch>
        </p:blipFill>
        <p:spPr>
          <a:xfrm>
            <a:off x="7452320" y="5301208"/>
            <a:ext cx="1507487" cy="1418022"/>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0" y="5914890"/>
            <a:ext cx="9144000" cy="943110"/>
          </a:xfrm>
          <a:prstGeom prst="rect">
            <a:avLst/>
          </a:prstGeom>
          <a:noFill/>
        </p:spPr>
      </p:pic>
      <p:pic>
        <p:nvPicPr>
          <p:cNvPr id="5"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rot="10800000">
            <a:off x="811" y="-1"/>
            <a:ext cx="9144000" cy="1251900"/>
          </a:xfrm>
          <a:prstGeom prst="rect">
            <a:avLst/>
          </a:prstGeom>
          <a:noFill/>
        </p:spPr>
      </p:pic>
      <p:pic>
        <p:nvPicPr>
          <p:cNvPr id="12291" name="Picture 3" descr="C:\Documents and Settings\Muster\Рабочий стол\Рисунок2.png"/>
          <p:cNvPicPr>
            <a:picLocks noChangeAspect="1" noChangeArrowheads="1"/>
          </p:cNvPicPr>
          <p:nvPr/>
        </p:nvPicPr>
        <p:blipFill>
          <a:blip r:embed="rId4" cstate="print">
            <a:duotone>
              <a:schemeClr val="accent1">
                <a:shade val="45000"/>
                <a:satMod val="135000"/>
              </a:schemeClr>
              <a:prstClr val="white"/>
            </a:duotone>
            <a:extLst>
              <a:ext uri="{28A0092B-C50C-407E-A947-70E740481C1C}"/>
            </a:extLst>
          </a:blip>
          <a:srcRect/>
          <a:stretch>
            <a:fillRect/>
          </a:stretch>
        </p:blipFill>
        <p:spPr bwMode="auto">
          <a:xfrm>
            <a:off x="1187624" y="116632"/>
            <a:ext cx="1008112" cy="826981"/>
          </a:xfrm>
          <a:prstGeom prst="rect">
            <a:avLst/>
          </a:prstGeom>
          <a:noFill/>
          <a:extLst>
            <a:ext uri="{909E8E84-426E-40DD-AFC4-6F175D3DCCD1}"/>
          </a:extLst>
        </p:spPr>
      </p:pic>
      <p:sp>
        <p:nvSpPr>
          <p:cNvPr id="9" name="Объект 8"/>
          <p:cNvSpPr>
            <a:spLocks noGrp="1"/>
          </p:cNvSpPr>
          <p:nvPr>
            <p:ph sz="quarter" idx="4"/>
          </p:nvPr>
        </p:nvSpPr>
        <p:spPr>
          <a:xfrm>
            <a:off x="506413" y="1125538"/>
            <a:ext cx="8131175" cy="4970462"/>
          </a:xfrm>
        </p:spPr>
        <p:txBody>
          <a:bodyPr rtlCol="0">
            <a:noAutofit/>
          </a:bodyPr>
          <a:lstStyle/>
          <a:p>
            <a:pPr marL="0" indent="0" algn="ctr" fontAlgn="auto">
              <a:spcAft>
                <a:spcPts val="0"/>
              </a:spcAft>
              <a:buFont typeface="Arial" pitchFamily="34" charset="0"/>
              <a:buNone/>
              <a:defRPr/>
            </a:pPr>
            <a:r>
              <a:rPr lang="ru-RU" sz="2800" b="1" dirty="0" smtClean="0">
                <a:solidFill>
                  <a:schemeClr val="accent1">
                    <a:lumMod val="50000"/>
                  </a:schemeClr>
                </a:solidFill>
                <a:latin typeface="Times New Roman" pitchFamily="18" charset="0"/>
                <a:cs typeface="Times New Roman" pitchFamily="18" charset="0"/>
              </a:rPr>
              <a:t>В </a:t>
            </a:r>
            <a:r>
              <a:rPr lang="ru-RU" sz="2800" b="1" dirty="0">
                <a:solidFill>
                  <a:schemeClr val="accent1">
                    <a:lumMod val="50000"/>
                  </a:schemeClr>
                </a:solidFill>
                <a:latin typeface="Times New Roman" pitchFamily="18" charset="0"/>
                <a:cs typeface="Times New Roman" pitchFamily="18" charset="0"/>
              </a:rPr>
              <a:t>работе Центра осуществляется:</a:t>
            </a:r>
          </a:p>
          <a:p>
            <a:pPr fontAlgn="auto">
              <a:spcAft>
                <a:spcPts val="0"/>
              </a:spcAft>
              <a:buFont typeface="Arial" pitchFamily="34" charset="0"/>
              <a:buChar char="•"/>
              <a:defRPr/>
            </a:pPr>
            <a:r>
              <a:rPr lang="ru-RU" sz="2800" b="1" dirty="0">
                <a:solidFill>
                  <a:schemeClr val="accent1">
                    <a:lumMod val="50000"/>
                  </a:schemeClr>
                </a:solidFill>
                <a:latin typeface="Times New Roman" pitchFamily="18" charset="0"/>
                <a:cs typeface="Times New Roman" pitchFamily="18" charset="0"/>
              </a:rPr>
              <a:t>Групповое информирование воспитателей детских садов;</a:t>
            </a:r>
          </a:p>
          <a:p>
            <a:pPr fontAlgn="auto">
              <a:spcAft>
                <a:spcPts val="0"/>
              </a:spcAft>
              <a:buFont typeface="Arial" pitchFamily="34" charset="0"/>
              <a:buChar char="•"/>
              <a:defRPr/>
            </a:pPr>
            <a:r>
              <a:rPr lang="ru-RU" sz="2800" b="1" dirty="0">
                <a:solidFill>
                  <a:schemeClr val="accent1">
                    <a:lumMod val="50000"/>
                  </a:schemeClr>
                </a:solidFill>
                <a:latin typeface="Times New Roman" pitchFamily="18" charset="0"/>
                <a:cs typeface="Times New Roman" pitchFamily="18" charset="0"/>
              </a:rPr>
              <a:t>Участие в методических объединениях учителей;</a:t>
            </a:r>
          </a:p>
          <a:p>
            <a:pPr fontAlgn="auto">
              <a:spcAft>
                <a:spcPts val="0"/>
              </a:spcAft>
              <a:buFont typeface="Arial" pitchFamily="34" charset="0"/>
              <a:buChar char="•"/>
              <a:defRPr/>
            </a:pPr>
            <a:r>
              <a:rPr lang="ru-RU" sz="2800" b="1" dirty="0">
                <a:solidFill>
                  <a:schemeClr val="accent1">
                    <a:lumMod val="50000"/>
                  </a:schemeClr>
                </a:solidFill>
                <a:latin typeface="Times New Roman" pitchFamily="18" charset="0"/>
                <a:cs typeface="Times New Roman" pitchFamily="18" charset="0"/>
              </a:rPr>
              <a:t>Психолого-педагогическое просвещение детей и родителей;</a:t>
            </a:r>
          </a:p>
          <a:p>
            <a:pPr fontAlgn="auto">
              <a:spcAft>
                <a:spcPts val="0"/>
              </a:spcAft>
              <a:buFont typeface="Arial" pitchFamily="34" charset="0"/>
              <a:buChar char="•"/>
              <a:defRPr/>
            </a:pPr>
            <a:r>
              <a:rPr lang="ru-RU" sz="2800" b="1" dirty="0">
                <a:solidFill>
                  <a:schemeClr val="accent1">
                    <a:lumMod val="50000"/>
                  </a:schemeClr>
                </a:solidFill>
                <a:latin typeface="Times New Roman" pitchFamily="18" charset="0"/>
                <a:cs typeface="Times New Roman" pitchFamily="18" charset="0"/>
              </a:rPr>
              <a:t>Информационно-библиографическая деятельность;</a:t>
            </a:r>
          </a:p>
          <a:p>
            <a:pPr fontAlgn="auto">
              <a:spcAft>
                <a:spcPts val="0"/>
              </a:spcAft>
              <a:buFont typeface="Arial" pitchFamily="34" charset="0"/>
              <a:buChar char="•"/>
              <a:defRPr/>
            </a:pPr>
            <a:r>
              <a:rPr lang="ru-RU" sz="2800" b="1" dirty="0">
                <a:solidFill>
                  <a:schemeClr val="accent1">
                    <a:lumMod val="50000"/>
                  </a:schemeClr>
                </a:solidFill>
                <a:latin typeface="Times New Roman" pitchFamily="18" charset="0"/>
                <a:cs typeface="Times New Roman" pitchFamily="18" charset="0"/>
              </a:rPr>
              <a:t>Правовое информирование.</a:t>
            </a:r>
          </a:p>
          <a:p>
            <a:pPr marL="0" indent="0" fontAlgn="auto">
              <a:spcAft>
                <a:spcPts val="0"/>
              </a:spcAft>
              <a:buFont typeface="Arial" pitchFamily="34" charset="0"/>
              <a:buNone/>
              <a:defRPr/>
            </a:pPr>
            <a:endParaRPr lang="ru-RU" sz="2800" dirty="0">
              <a:solidFill>
                <a:schemeClr val="accent1">
                  <a:lumMod val="50000"/>
                </a:schemeClr>
              </a:solidFill>
              <a:latin typeface="Times New Roman" pitchFamily="18" charset="0"/>
              <a:cs typeface="Times New Roman" pitchFamily="18" charset="0"/>
            </a:endParaRPr>
          </a:p>
        </p:txBody>
      </p:sp>
      <p:pic>
        <p:nvPicPr>
          <p:cNvPr id="6" name="Рисунок 5"/>
          <p:cNvPicPr>
            <a:picLocks noChangeAspect="1"/>
          </p:cNvPicPr>
          <p:nvPr/>
        </p:nvPicPr>
        <p:blipFill>
          <a:blip r:embed="rId5">
            <a:duotone>
              <a:schemeClr val="accent1">
                <a:shade val="45000"/>
                <a:satMod val="135000"/>
              </a:schemeClr>
              <a:prstClr val="white"/>
            </a:duotone>
            <a:extLst>
              <a:ext uri="{28A0092B-C50C-407E-A947-70E740481C1C}"/>
            </a:extLst>
          </a:blip>
          <a:stretch>
            <a:fillRect/>
          </a:stretch>
        </p:blipFill>
        <p:spPr>
          <a:xfrm>
            <a:off x="7452320" y="5301208"/>
            <a:ext cx="1507487" cy="1418022"/>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0" y="5914890"/>
            <a:ext cx="9144000" cy="943110"/>
          </a:xfrm>
          <a:prstGeom prst="rect">
            <a:avLst/>
          </a:prstGeom>
          <a:noFill/>
        </p:spPr>
      </p:pic>
      <p:pic>
        <p:nvPicPr>
          <p:cNvPr id="5"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rot="10800000">
            <a:off x="811" y="-1"/>
            <a:ext cx="9144000" cy="1251900"/>
          </a:xfrm>
          <a:prstGeom prst="rect">
            <a:avLst/>
          </a:prstGeom>
          <a:noFill/>
        </p:spPr>
      </p:pic>
      <p:pic>
        <p:nvPicPr>
          <p:cNvPr id="12291" name="Picture 3" descr="C:\Documents and Settings\Muster\Рабочий стол\Рисунок2.png"/>
          <p:cNvPicPr>
            <a:picLocks noChangeAspect="1" noChangeArrowheads="1"/>
          </p:cNvPicPr>
          <p:nvPr/>
        </p:nvPicPr>
        <p:blipFill>
          <a:blip r:embed="rId4" cstate="print">
            <a:duotone>
              <a:schemeClr val="accent1">
                <a:shade val="45000"/>
                <a:satMod val="135000"/>
              </a:schemeClr>
              <a:prstClr val="white"/>
            </a:duotone>
            <a:extLst>
              <a:ext uri="{28A0092B-C50C-407E-A947-70E740481C1C}"/>
            </a:extLst>
          </a:blip>
          <a:srcRect/>
          <a:stretch>
            <a:fillRect/>
          </a:stretch>
        </p:blipFill>
        <p:spPr bwMode="auto">
          <a:xfrm>
            <a:off x="1187624" y="116632"/>
            <a:ext cx="1008112" cy="826981"/>
          </a:xfrm>
          <a:prstGeom prst="rect">
            <a:avLst/>
          </a:prstGeom>
          <a:noFill/>
          <a:extLst>
            <a:ext uri="{909E8E84-426E-40DD-AFC4-6F175D3DCCD1}"/>
          </a:extLst>
        </p:spPr>
      </p:pic>
      <p:sp>
        <p:nvSpPr>
          <p:cNvPr id="9" name="Объект 8"/>
          <p:cNvSpPr>
            <a:spLocks noGrp="1"/>
          </p:cNvSpPr>
          <p:nvPr>
            <p:ph sz="quarter" idx="4"/>
          </p:nvPr>
        </p:nvSpPr>
        <p:spPr>
          <a:xfrm>
            <a:off x="506413" y="2992438"/>
            <a:ext cx="8132762" cy="3394075"/>
          </a:xfrm>
        </p:spPr>
        <p:txBody>
          <a:bodyPr rtlCol="0">
            <a:noAutofit/>
          </a:bodyPr>
          <a:lstStyle/>
          <a:p>
            <a:pPr marL="0" indent="0" algn="ctr" fontAlgn="auto">
              <a:spcAft>
                <a:spcPts val="0"/>
              </a:spcAft>
              <a:buFont typeface="Arial" pitchFamily="34" charset="0"/>
              <a:buNone/>
              <a:defRPr/>
            </a:pPr>
            <a:r>
              <a:rPr lang="ru-RU" sz="1600" b="1" smtClean="0">
                <a:solidFill>
                  <a:schemeClr val="accent1">
                    <a:lumMod val="50000"/>
                  </a:schemeClr>
                </a:solidFill>
                <a:latin typeface="Times New Roman" pitchFamily="18" charset="0"/>
                <a:cs typeface="Times New Roman" pitchFamily="18" charset="0"/>
              </a:rPr>
              <a:t>    </a:t>
            </a:r>
          </a:p>
          <a:p>
            <a:pPr marL="0" indent="0" algn="ctr" fontAlgn="auto">
              <a:spcAft>
                <a:spcPts val="0"/>
              </a:spcAft>
              <a:buFont typeface="Arial" pitchFamily="34" charset="0"/>
              <a:buNone/>
              <a:defRPr/>
            </a:pPr>
            <a:r>
              <a:rPr lang="ru-RU" sz="1600" b="1" smtClean="0">
                <a:solidFill>
                  <a:schemeClr val="accent1">
                    <a:lumMod val="50000"/>
                  </a:schemeClr>
                </a:solidFill>
                <a:latin typeface="Times New Roman" pitchFamily="18" charset="0"/>
                <a:cs typeface="Times New Roman" pitchFamily="18" charset="0"/>
              </a:rPr>
              <a:t>  </a:t>
            </a:r>
            <a:r>
              <a:rPr lang="ru-RU" sz="1600" dirty="0">
                <a:solidFill>
                  <a:schemeClr val="accent1">
                    <a:lumMod val="50000"/>
                  </a:schemeClr>
                </a:solidFill>
                <a:latin typeface="Times New Roman" pitchFamily="18" charset="0"/>
                <a:cs typeface="Times New Roman" pitchFamily="18" charset="0"/>
              </a:rPr>
              <a:t>Особое место в центре уделено психологической поддержке детей и взрослых. Здесь можно получить профессиональную помощь психолога, как детям, так и взрослым. Специалисты-психологи проводят психологические тренинги, беседы-лекции, консультирование в индивидуальной  или групповой форме. Психологи используют современные методы: проводят семинары с элементами тренинга на темы: «Дети и родители», «Выбор образовательного маршрута и планирование карьеры» и др. Психологическая помощь ориентирована на индивидуальные особенности ребенка, на уникальность его психического и личностного развития. </a:t>
            </a:r>
            <a:r>
              <a:rPr lang="ru-RU" sz="1600" dirty="0" smtClean="0">
                <a:solidFill>
                  <a:schemeClr val="accent1">
                    <a:lumMod val="50000"/>
                  </a:schemeClr>
                </a:solidFill>
                <a:latin typeface="Times New Roman" pitchFamily="18" charset="0"/>
                <a:cs typeface="Times New Roman" pitchFamily="18" charset="0"/>
              </a:rPr>
              <a:t>Нужно </a:t>
            </a:r>
            <a:r>
              <a:rPr lang="ru-RU" sz="1600" dirty="0">
                <a:solidFill>
                  <a:schemeClr val="accent1">
                    <a:lumMod val="50000"/>
                  </a:schemeClr>
                </a:solidFill>
                <a:latin typeface="Times New Roman" pitchFamily="18" charset="0"/>
                <a:cs typeface="Times New Roman" pitchFamily="18" charset="0"/>
              </a:rPr>
              <a:t>заметить, что центр информации по проблемам детства и центр правовой информации многие акции в рамках муниципальных долгосрочных программ проводят совместно. </a:t>
            </a:r>
          </a:p>
          <a:p>
            <a:pPr marL="0" indent="0" fontAlgn="auto">
              <a:spcAft>
                <a:spcPts val="0"/>
              </a:spcAft>
              <a:buFont typeface="Arial" pitchFamily="34" charset="0"/>
              <a:buNone/>
              <a:defRPr/>
            </a:pPr>
            <a:endParaRPr lang="ru-RU" sz="2000" dirty="0">
              <a:solidFill>
                <a:schemeClr val="accent1">
                  <a:lumMod val="50000"/>
                </a:schemeClr>
              </a:solidFill>
              <a:latin typeface="Times New Roman" pitchFamily="18" charset="0"/>
              <a:cs typeface="Times New Roman" pitchFamily="18" charset="0"/>
            </a:endParaRPr>
          </a:p>
        </p:txBody>
      </p:sp>
      <p:pic>
        <p:nvPicPr>
          <p:cNvPr id="6" name="Рисунок 5"/>
          <p:cNvPicPr>
            <a:picLocks noChangeAspect="1"/>
          </p:cNvPicPr>
          <p:nvPr/>
        </p:nvPicPr>
        <p:blipFill>
          <a:blip r:embed="rId5" cstate="print">
            <a:duotone>
              <a:schemeClr val="accent1">
                <a:shade val="45000"/>
                <a:satMod val="135000"/>
              </a:schemeClr>
              <a:prstClr val="white"/>
            </a:duotone>
            <a:extLst>
              <a:ext uri="{28A0092B-C50C-407E-A947-70E740481C1C}"/>
            </a:extLst>
          </a:blip>
          <a:stretch>
            <a:fillRect/>
          </a:stretch>
        </p:blipFill>
        <p:spPr>
          <a:xfrm>
            <a:off x="8206063" y="6010218"/>
            <a:ext cx="753744" cy="709011"/>
          </a:xfrm>
          <a:prstGeom prst="rect">
            <a:avLst/>
          </a:prstGeom>
        </p:spPr>
      </p:pic>
      <p:pic>
        <p:nvPicPr>
          <p:cNvPr id="17411" name="Picture 3" descr="C:\Documents and Settings\Muster\Рабочий стол\SAM_0891.JPG"/>
          <p:cNvPicPr>
            <a:picLocks noChangeAspect="1" noChangeArrowheads="1"/>
          </p:cNvPicPr>
          <p:nvPr/>
        </p:nvPicPr>
        <p:blipFill>
          <a:blip r:embed="rId6" cstate="print">
            <a:extLst>
              <a:ext uri="{28A0092B-C50C-407E-A947-70E740481C1C}"/>
            </a:extLst>
          </a:blip>
          <a:srcRect/>
          <a:stretch>
            <a:fillRect/>
          </a:stretch>
        </p:blipFill>
        <p:spPr bwMode="auto">
          <a:xfrm>
            <a:off x="4788024" y="1105958"/>
            <a:ext cx="2477334" cy="1858000"/>
          </a:xfrm>
          <a:prstGeom prst="rect">
            <a:avLst/>
          </a:prstGeom>
          <a:ln>
            <a:noFill/>
          </a:ln>
          <a:effectLst>
            <a:softEdge rad="112500"/>
          </a:effectLst>
          <a:extLst>
            <a:ext uri="{909E8E84-426E-40DD-AFC4-6F175D3DCCD1}"/>
          </a:extLst>
        </p:spPr>
      </p:pic>
      <p:pic>
        <p:nvPicPr>
          <p:cNvPr id="17412" name="Picture 4" descr="C:\Documents and Settings\Muster\Рабочий стол\PA263184.JPG"/>
          <p:cNvPicPr>
            <a:picLocks noChangeAspect="1" noChangeArrowheads="1"/>
          </p:cNvPicPr>
          <p:nvPr/>
        </p:nvPicPr>
        <p:blipFill>
          <a:blip r:embed="rId7" cstate="print">
            <a:extLst>
              <a:ext uri="{28A0092B-C50C-407E-A947-70E740481C1C}"/>
            </a:extLst>
          </a:blip>
          <a:srcRect/>
          <a:stretch>
            <a:fillRect/>
          </a:stretch>
        </p:blipFill>
        <p:spPr bwMode="auto">
          <a:xfrm>
            <a:off x="1907704" y="1105957"/>
            <a:ext cx="2449977" cy="1837483"/>
          </a:xfrm>
          <a:prstGeom prst="rect">
            <a:avLst/>
          </a:prstGeom>
          <a:ln>
            <a:noFill/>
          </a:ln>
          <a:effectLst>
            <a:softEdge rad="112500"/>
          </a:effectLst>
          <a:extLst>
            <a:ext uri="{909E8E84-426E-40DD-AFC4-6F175D3DCCD1}"/>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0" y="5914890"/>
            <a:ext cx="9144000" cy="943110"/>
          </a:xfrm>
          <a:prstGeom prst="rect">
            <a:avLst/>
          </a:prstGeom>
          <a:noFill/>
        </p:spPr>
      </p:pic>
      <p:pic>
        <p:nvPicPr>
          <p:cNvPr id="5"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rot="10800000">
            <a:off x="811" y="-1"/>
            <a:ext cx="9144000" cy="1251900"/>
          </a:xfrm>
          <a:prstGeom prst="rect">
            <a:avLst/>
          </a:prstGeom>
          <a:noFill/>
        </p:spPr>
      </p:pic>
      <p:pic>
        <p:nvPicPr>
          <p:cNvPr id="12291" name="Picture 3" descr="C:\Documents and Settings\Muster\Рабочий стол\Рисунок2.png"/>
          <p:cNvPicPr>
            <a:picLocks noChangeAspect="1" noChangeArrowheads="1"/>
          </p:cNvPicPr>
          <p:nvPr/>
        </p:nvPicPr>
        <p:blipFill>
          <a:blip r:embed="rId4" cstate="print">
            <a:duotone>
              <a:schemeClr val="accent1">
                <a:shade val="45000"/>
                <a:satMod val="135000"/>
              </a:schemeClr>
              <a:prstClr val="white"/>
            </a:duotone>
            <a:extLst>
              <a:ext uri="{28A0092B-C50C-407E-A947-70E740481C1C}"/>
            </a:extLst>
          </a:blip>
          <a:srcRect/>
          <a:stretch>
            <a:fillRect/>
          </a:stretch>
        </p:blipFill>
        <p:spPr bwMode="auto">
          <a:xfrm>
            <a:off x="1187624" y="116632"/>
            <a:ext cx="1008112" cy="826981"/>
          </a:xfrm>
          <a:prstGeom prst="rect">
            <a:avLst/>
          </a:prstGeom>
          <a:noFill/>
          <a:extLst>
            <a:ext uri="{909E8E84-426E-40DD-AFC4-6F175D3DCCD1}"/>
          </a:extLst>
        </p:spPr>
      </p:pic>
      <p:sp>
        <p:nvSpPr>
          <p:cNvPr id="9" name="Объект 8"/>
          <p:cNvSpPr>
            <a:spLocks noGrp="1"/>
          </p:cNvSpPr>
          <p:nvPr>
            <p:ph sz="quarter" idx="4"/>
          </p:nvPr>
        </p:nvSpPr>
        <p:spPr>
          <a:xfrm>
            <a:off x="506413" y="4773613"/>
            <a:ext cx="8132762" cy="1733550"/>
          </a:xfrm>
        </p:spPr>
        <p:txBody>
          <a:bodyPr rtlCol="0">
            <a:noAutofit/>
          </a:bodyPr>
          <a:lstStyle/>
          <a:p>
            <a:pPr marL="0" indent="0" algn="ctr" fontAlgn="auto">
              <a:spcAft>
                <a:spcPts val="0"/>
              </a:spcAft>
              <a:buFont typeface="Arial" pitchFamily="34" charset="0"/>
              <a:buNone/>
              <a:defRPr/>
            </a:pPr>
            <a:r>
              <a:rPr lang="ru-RU" sz="1600" b="1" dirty="0" smtClean="0">
                <a:solidFill>
                  <a:schemeClr val="accent1">
                    <a:lumMod val="50000"/>
                  </a:schemeClr>
                </a:solidFill>
                <a:latin typeface="Times New Roman" pitchFamily="18" charset="0"/>
                <a:cs typeface="Times New Roman" pitchFamily="18" charset="0"/>
              </a:rPr>
              <a:t> </a:t>
            </a:r>
            <a:r>
              <a:rPr lang="ru-RU" sz="2000" b="1" dirty="0">
                <a:solidFill>
                  <a:schemeClr val="accent1">
                    <a:lumMod val="50000"/>
                  </a:schemeClr>
                </a:solidFill>
                <a:latin typeface="Times New Roman" pitchFamily="18" charset="0"/>
                <a:cs typeface="Times New Roman" pitchFamily="18" charset="0"/>
              </a:rPr>
              <a:t>Являясь участником муниципальных   Программ, Центральная городская библиотека им. М.И. Семевского создает условия для увеличения числа посетителей библиотек и работает на улучшение имиджа, повышение общественного статуса библиотеки в городе Великие Луки.</a:t>
            </a:r>
          </a:p>
          <a:p>
            <a:pPr marL="0" indent="0" algn="ctr" fontAlgn="auto">
              <a:spcAft>
                <a:spcPts val="0"/>
              </a:spcAft>
              <a:buFont typeface="Arial" pitchFamily="34" charset="0"/>
              <a:buNone/>
              <a:defRPr/>
            </a:pPr>
            <a:endParaRPr lang="ru-RU" sz="2000" dirty="0">
              <a:solidFill>
                <a:schemeClr val="accent1">
                  <a:lumMod val="50000"/>
                </a:schemeClr>
              </a:solidFill>
              <a:latin typeface="Times New Roman" pitchFamily="18" charset="0"/>
              <a:cs typeface="Times New Roman" pitchFamily="18" charset="0"/>
            </a:endParaRPr>
          </a:p>
        </p:txBody>
      </p:sp>
      <p:pic>
        <p:nvPicPr>
          <p:cNvPr id="6" name="Рисунок 5"/>
          <p:cNvPicPr>
            <a:picLocks noChangeAspect="1"/>
          </p:cNvPicPr>
          <p:nvPr/>
        </p:nvPicPr>
        <p:blipFill>
          <a:blip r:embed="rId5" cstate="print">
            <a:duotone>
              <a:schemeClr val="accent1">
                <a:shade val="45000"/>
                <a:satMod val="135000"/>
              </a:schemeClr>
              <a:prstClr val="white"/>
            </a:duotone>
            <a:extLst>
              <a:ext uri="{28A0092B-C50C-407E-A947-70E740481C1C}"/>
            </a:extLst>
          </a:blip>
          <a:stretch>
            <a:fillRect/>
          </a:stretch>
        </p:blipFill>
        <p:spPr>
          <a:xfrm>
            <a:off x="7812360" y="5639880"/>
            <a:ext cx="1147447" cy="1079349"/>
          </a:xfrm>
          <a:prstGeom prst="rect">
            <a:avLst/>
          </a:prstGeom>
        </p:spPr>
      </p:pic>
      <p:pic>
        <p:nvPicPr>
          <p:cNvPr id="19458" name="Picture 2" descr="C:\Documents and Settings\Muster\Рабочий стол\през\DSC_0087.JPG"/>
          <p:cNvPicPr>
            <a:picLocks noChangeAspect="1" noChangeArrowheads="1"/>
          </p:cNvPicPr>
          <p:nvPr/>
        </p:nvPicPr>
        <p:blipFill>
          <a:blip r:embed="rId6" cstate="print">
            <a:extLst>
              <a:ext uri="{28A0092B-C50C-407E-A947-70E740481C1C}"/>
            </a:extLst>
          </a:blip>
          <a:srcRect/>
          <a:stretch>
            <a:fillRect/>
          </a:stretch>
        </p:blipFill>
        <p:spPr bwMode="auto">
          <a:xfrm>
            <a:off x="2000547" y="1257715"/>
            <a:ext cx="5355953" cy="3561361"/>
          </a:xfrm>
          <a:prstGeom prst="rect">
            <a:avLst/>
          </a:prstGeom>
          <a:ln>
            <a:noFill/>
          </a:ln>
          <a:effectLst>
            <a:softEdge rad="112500"/>
          </a:effectLst>
          <a:extLst>
            <a:ext uri="{909E8E84-426E-40DD-AFC4-6F175D3DCCD1}"/>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0" y="5914890"/>
            <a:ext cx="9144000" cy="943110"/>
          </a:xfrm>
          <a:prstGeom prst="rect">
            <a:avLst/>
          </a:prstGeom>
          <a:noFill/>
        </p:spPr>
      </p:pic>
      <p:pic>
        <p:nvPicPr>
          <p:cNvPr id="5"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rot="10800000">
            <a:off x="811" y="-1"/>
            <a:ext cx="9144000" cy="1251900"/>
          </a:xfrm>
          <a:prstGeom prst="rect">
            <a:avLst/>
          </a:prstGeom>
          <a:noFill/>
        </p:spPr>
      </p:pic>
      <p:pic>
        <p:nvPicPr>
          <p:cNvPr id="12291" name="Picture 3" descr="C:\Documents and Settings\Muster\Рабочий стол\Рисунок2.png"/>
          <p:cNvPicPr>
            <a:picLocks noChangeAspect="1" noChangeArrowheads="1"/>
          </p:cNvPicPr>
          <p:nvPr/>
        </p:nvPicPr>
        <p:blipFill>
          <a:blip r:embed="rId4" cstate="print">
            <a:duotone>
              <a:schemeClr val="accent1">
                <a:shade val="45000"/>
                <a:satMod val="135000"/>
              </a:schemeClr>
              <a:prstClr val="white"/>
            </a:duotone>
            <a:extLst>
              <a:ext uri="{28A0092B-C50C-407E-A947-70E740481C1C}"/>
            </a:extLst>
          </a:blip>
          <a:srcRect/>
          <a:stretch>
            <a:fillRect/>
          </a:stretch>
        </p:blipFill>
        <p:spPr bwMode="auto">
          <a:xfrm>
            <a:off x="1187624" y="116632"/>
            <a:ext cx="1008112" cy="826981"/>
          </a:xfrm>
          <a:prstGeom prst="rect">
            <a:avLst/>
          </a:prstGeom>
          <a:noFill/>
          <a:extLst>
            <a:ext uri="{909E8E84-426E-40DD-AFC4-6F175D3DCCD1}"/>
          </a:extLst>
        </p:spPr>
      </p:pic>
      <p:sp>
        <p:nvSpPr>
          <p:cNvPr id="9" name="Объект 8"/>
          <p:cNvSpPr>
            <a:spLocks noGrp="1"/>
          </p:cNvSpPr>
          <p:nvPr>
            <p:ph idx="1"/>
          </p:nvPr>
        </p:nvSpPr>
        <p:spPr>
          <a:xfrm>
            <a:off x="539750" y="1125538"/>
            <a:ext cx="8229600" cy="4525962"/>
          </a:xfrm>
        </p:spPr>
        <p:txBody>
          <a:bodyPr rtlCol="0">
            <a:noAutofit/>
          </a:bodyPr>
          <a:lstStyle/>
          <a:p>
            <a:pPr marL="0" indent="0" algn="ctr" fontAlgn="auto">
              <a:spcAft>
                <a:spcPts val="0"/>
              </a:spcAft>
              <a:buFont typeface="Arial" pitchFamily="34" charset="0"/>
              <a:buNone/>
              <a:defRPr/>
            </a:pPr>
            <a:r>
              <a:rPr lang="ru-RU" sz="1600" b="1" dirty="0" smtClean="0">
                <a:solidFill>
                  <a:schemeClr val="accent1">
                    <a:lumMod val="50000"/>
                  </a:schemeClr>
                </a:solidFill>
                <a:latin typeface="Times New Roman" pitchFamily="18" charset="0"/>
                <a:cs typeface="Times New Roman" pitchFamily="18" charset="0"/>
              </a:rPr>
              <a:t> </a:t>
            </a:r>
            <a:r>
              <a:rPr lang="ru-RU" sz="2000" b="1" dirty="0">
                <a:solidFill>
                  <a:schemeClr val="accent1">
                    <a:lumMod val="50000"/>
                  </a:schemeClr>
                </a:solidFill>
                <a:latin typeface="Times New Roman" pitchFamily="18" charset="0"/>
                <a:cs typeface="Times New Roman" pitchFamily="18" charset="0"/>
              </a:rPr>
              <a:t>Существует мнение, что никакой закон не в силах спасти библиотеку, если у ее коллектива нет сил для борьбы, отсутствуют новые прогрессивные идеи и желание воплотить их в практику. </a:t>
            </a:r>
          </a:p>
          <a:p>
            <a:pPr marL="0" indent="0" algn="ctr" fontAlgn="auto">
              <a:spcAft>
                <a:spcPts val="0"/>
              </a:spcAft>
              <a:buFont typeface="Arial" pitchFamily="34" charset="0"/>
              <a:buNone/>
              <a:defRPr/>
            </a:pPr>
            <a:endParaRPr lang="ru-RU" sz="2000" b="1" dirty="0">
              <a:solidFill>
                <a:schemeClr val="accent1">
                  <a:lumMod val="50000"/>
                </a:schemeClr>
              </a:solidFill>
              <a:latin typeface="Times New Roman" pitchFamily="18" charset="0"/>
              <a:cs typeface="Times New Roman" pitchFamily="18" charset="0"/>
            </a:endParaRPr>
          </a:p>
        </p:txBody>
      </p:sp>
      <p:pic>
        <p:nvPicPr>
          <p:cNvPr id="6" name="Рисунок 5"/>
          <p:cNvPicPr>
            <a:picLocks noChangeAspect="1"/>
          </p:cNvPicPr>
          <p:nvPr/>
        </p:nvPicPr>
        <p:blipFill>
          <a:blip r:embed="rId5" cstate="print">
            <a:duotone>
              <a:schemeClr val="accent1">
                <a:shade val="45000"/>
                <a:satMod val="135000"/>
              </a:schemeClr>
              <a:prstClr val="white"/>
            </a:duotone>
            <a:extLst>
              <a:ext uri="{28A0092B-C50C-407E-A947-70E740481C1C}"/>
            </a:extLst>
          </a:blip>
          <a:stretch>
            <a:fillRect/>
          </a:stretch>
        </p:blipFill>
        <p:spPr>
          <a:xfrm>
            <a:off x="8028384" y="5843084"/>
            <a:ext cx="931423" cy="876146"/>
          </a:xfrm>
          <a:prstGeom prst="rect">
            <a:avLst/>
          </a:prstGeom>
        </p:spPr>
      </p:pic>
      <p:pic>
        <p:nvPicPr>
          <p:cNvPr id="18435" name="Picture 3" descr="C:\Documents and Settings\Muster\Мои документы\Фотографии Алексея\2013-07-13\DSC03855.JPG"/>
          <p:cNvPicPr>
            <a:picLocks noChangeAspect="1" noChangeArrowheads="1"/>
          </p:cNvPicPr>
          <p:nvPr/>
        </p:nvPicPr>
        <p:blipFill>
          <a:blip r:embed="rId6" cstate="print">
            <a:extLst>
              <a:ext uri="{28A0092B-C50C-407E-A947-70E740481C1C}"/>
            </a:extLst>
          </a:blip>
          <a:srcRect/>
          <a:stretch>
            <a:fillRect/>
          </a:stretch>
        </p:blipFill>
        <p:spPr bwMode="auto">
          <a:xfrm>
            <a:off x="1177415" y="2132856"/>
            <a:ext cx="6603585" cy="3710228"/>
          </a:xfrm>
          <a:prstGeom prst="rect">
            <a:avLst/>
          </a:prstGeom>
          <a:ln>
            <a:noFill/>
          </a:ln>
          <a:effectLst>
            <a:softEdge rad="112500"/>
          </a:effectLst>
          <a:extLst>
            <a:ext uri="{909E8E84-426E-40DD-AFC4-6F175D3DCCD1}"/>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Documents and Settings\Muster\Рабочий стол\лит мосты1\лит мосты1.JPG"/>
          <p:cNvPicPr>
            <a:picLocks noGrp="1" noChangeAspect="1" noChangeArrowheads="1"/>
          </p:cNvPicPr>
          <p:nvPr>
            <p:ph idx="1"/>
          </p:nvPr>
        </p:nvPicPr>
        <p:blipFill>
          <a:blip r:embed="rId2">
            <a:extLst>
              <a:ext uri="{28A0092B-C50C-407E-A947-70E740481C1C}"/>
            </a:extLst>
          </a:blip>
          <a:srcRect/>
          <a:stretch>
            <a:fillRect/>
          </a:stretch>
        </p:blipFill>
        <p:spPr>
          <a:xfrm>
            <a:off x="251520" y="2636912"/>
            <a:ext cx="6344766" cy="3965479"/>
          </a:xfrm>
          <a:solidFill>
            <a:srgbClr val="FFFFFF">
              <a:shade val="85000"/>
            </a:srgbClr>
          </a:solidFill>
          <a:ln w="1905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508" name="Picture 4" descr="C:\Documents and Settings\Muster\Рабочий стол\фил1\адрес 1.jpg"/>
          <p:cNvPicPr>
            <a:picLocks noChangeAspect="1" noChangeArrowheads="1"/>
          </p:cNvPicPr>
          <p:nvPr/>
        </p:nvPicPr>
        <p:blipFill>
          <a:blip r:embed="rId3" cstate="print">
            <a:duotone>
              <a:schemeClr val="accent1">
                <a:shade val="45000"/>
                <a:satMod val="135000"/>
              </a:schemeClr>
              <a:prstClr val="white"/>
            </a:duotone>
          </a:blip>
          <a:srcRect t="9093" b="22339"/>
          <a:stretch>
            <a:fillRect/>
          </a:stretch>
        </p:blipFill>
        <p:spPr bwMode="auto">
          <a:xfrm>
            <a:off x="5292080" y="3002806"/>
            <a:ext cx="3665533" cy="370674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extBox 1"/>
          <p:cNvSpPr txBox="1"/>
          <p:nvPr/>
        </p:nvSpPr>
        <p:spPr>
          <a:xfrm>
            <a:off x="468313" y="1274763"/>
            <a:ext cx="8280400" cy="1477962"/>
          </a:xfrm>
          <a:prstGeom prst="rect">
            <a:avLst/>
          </a:prstGeom>
          <a:noFill/>
        </p:spPr>
        <p:txBody>
          <a:bodyPr>
            <a:spAutoFit/>
          </a:bodyPr>
          <a:lstStyle/>
          <a:p>
            <a:pPr algn="ctr" fontAlgn="auto">
              <a:spcBef>
                <a:spcPts val="0"/>
              </a:spcBef>
              <a:spcAft>
                <a:spcPts val="0"/>
              </a:spcAft>
              <a:defRPr/>
            </a:pPr>
            <a:r>
              <a:rPr lang="ru-RU" b="1" dirty="0">
                <a:solidFill>
                  <a:schemeClr val="accent1">
                    <a:lumMod val="50000"/>
                  </a:schemeClr>
                </a:solidFill>
                <a:latin typeface="Times New Roman" pitchFamily="18" charset="0"/>
                <a:cs typeface="Times New Roman" pitchFamily="18" charset="0"/>
              </a:rPr>
              <a:t>Но если вы познакомитесь с нашим сайтом </a:t>
            </a:r>
            <a:r>
              <a:rPr lang="en-US" b="1" dirty="0" err="1">
                <a:solidFill>
                  <a:schemeClr val="accent1">
                    <a:lumMod val="50000"/>
                  </a:schemeClr>
                </a:solidFill>
                <a:latin typeface="Times New Roman" pitchFamily="18" charset="0"/>
                <a:cs typeface="Times New Roman" pitchFamily="18" charset="0"/>
              </a:rPr>
              <a:t>biblioluki</a:t>
            </a:r>
            <a:r>
              <a:rPr lang="ru-RU" b="1" dirty="0">
                <a:solidFill>
                  <a:schemeClr val="accent1">
                    <a:lumMod val="50000"/>
                  </a:schemeClr>
                </a:solidFill>
                <a:latin typeface="Times New Roman" pitchFamily="18" charset="0"/>
                <a:cs typeface="Times New Roman" pitchFamily="18" charset="0"/>
              </a:rPr>
              <a:t>.</a:t>
            </a:r>
            <a:r>
              <a:rPr lang="en-US" b="1" dirty="0" err="1">
                <a:solidFill>
                  <a:schemeClr val="accent1">
                    <a:lumMod val="50000"/>
                  </a:schemeClr>
                </a:solidFill>
                <a:latin typeface="Times New Roman" pitchFamily="18" charset="0"/>
                <a:cs typeface="Times New Roman" pitchFamily="18" charset="0"/>
              </a:rPr>
              <a:t>ru</a:t>
            </a:r>
            <a:r>
              <a:rPr lang="ru-RU" b="1" dirty="0">
                <a:solidFill>
                  <a:schemeClr val="accent1">
                    <a:lumMod val="50000"/>
                  </a:schemeClr>
                </a:solidFill>
                <a:latin typeface="Times New Roman" pitchFamily="18" charset="0"/>
                <a:cs typeface="Times New Roman" pitchFamily="18" charset="0"/>
              </a:rPr>
              <a:t>, публикациями в прессе, то станет ясно, что мы нашли свою нишу, библиотеки и ЦПИ востребованы в городе, на данном этапе мы развиваемся и стремимся вперед, а значит всегда будем нужны Великим  Лукам!</a:t>
            </a:r>
          </a:p>
          <a:p>
            <a:pPr fontAlgn="auto">
              <a:spcBef>
                <a:spcPts val="0"/>
              </a:spcBef>
              <a:spcAft>
                <a:spcPts val="0"/>
              </a:spcAft>
              <a:defRPr/>
            </a:pPr>
            <a:endParaRPr lang="ru-RU" dirty="0">
              <a:latin typeface="+mn-lt"/>
            </a:endParaRPr>
          </a:p>
        </p:txBody>
      </p:sp>
      <p:pic>
        <p:nvPicPr>
          <p:cNvPr id="5" name="Picture 6" descr="D:\Рабочее поппури\Безымянный волна.pn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rot="10800000">
            <a:off x="811" y="-1"/>
            <a:ext cx="9144000" cy="1251900"/>
          </a:xfrm>
          <a:prstGeom prst="rect">
            <a:avLst/>
          </a:prstGeom>
          <a:noFill/>
        </p:spPr>
      </p:pic>
      <p:pic>
        <p:nvPicPr>
          <p:cNvPr id="6" name="Picture 3" descr="C:\Documents and Settings\Muster\Рабочий стол\Рисунок2.png"/>
          <p:cNvPicPr>
            <a:picLocks noChangeAspect="1" noChangeArrowheads="1"/>
          </p:cNvPicPr>
          <p:nvPr/>
        </p:nvPicPr>
        <p:blipFill>
          <a:blip r:embed="rId5" cstate="print">
            <a:duotone>
              <a:schemeClr val="accent1">
                <a:shade val="45000"/>
                <a:satMod val="135000"/>
              </a:schemeClr>
              <a:prstClr val="white"/>
            </a:duotone>
            <a:extLst>
              <a:ext uri="{28A0092B-C50C-407E-A947-70E740481C1C}"/>
            </a:extLst>
          </a:blip>
          <a:srcRect/>
          <a:stretch>
            <a:fillRect/>
          </a:stretch>
        </p:blipFill>
        <p:spPr bwMode="auto">
          <a:xfrm>
            <a:off x="1187624" y="116632"/>
            <a:ext cx="1008112" cy="826981"/>
          </a:xfrm>
          <a:prstGeom prst="rect">
            <a:avLst/>
          </a:prstGeom>
          <a:noFill/>
          <a:extLst>
            <a:ext uri="{909E8E84-426E-40DD-AFC4-6F175D3DCCD1}"/>
          </a:extLst>
        </p:spPr>
      </p:pic>
      <p:pic>
        <p:nvPicPr>
          <p:cNvPr id="7" name="Рисунок 6"/>
          <p:cNvPicPr>
            <a:picLocks noChangeAspect="1"/>
          </p:cNvPicPr>
          <p:nvPr/>
        </p:nvPicPr>
        <p:blipFill>
          <a:blip r:embed="rId6" cstate="print">
            <a:duotone>
              <a:schemeClr val="accent1">
                <a:shade val="45000"/>
                <a:satMod val="135000"/>
              </a:schemeClr>
              <a:prstClr val="white"/>
            </a:duotone>
            <a:extLst>
              <a:ext uri="{28A0092B-C50C-407E-A947-70E740481C1C}"/>
            </a:extLst>
          </a:blip>
          <a:stretch>
            <a:fillRect/>
          </a:stretch>
        </p:blipFill>
        <p:spPr>
          <a:xfrm>
            <a:off x="8206063" y="6010218"/>
            <a:ext cx="753744" cy="709011"/>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Muster\Рабочий стол\slide_13.jpg"/>
          <p:cNvPicPr>
            <a:picLocks noChangeAspect="1" noChangeArrowheads="1"/>
          </p:cNvPicPr>
          <p:nvPr/>
        </p:nvPicPr>
        <p:blipFill>
          <a:blip r:embed="rId2">
            <a:duotone>
              <a:schemeClr val="accent1">
                <a:shade val="45000"/>
                <a:satMod val="135000"/>
              </a:schemeClr>
              <a:prstClr val="white"/>
            </a:duotone>
            <a:extLst>
              <a:ext uri="{28A0092B-C50C-407E-A947-70E740481C1C}"/>
            </a:extLst>
          </a:blip>
          <a:srcRect/>
          <a:stretch>
            <a:fillRect/>
          </a:stretch>
        </p:blipFill>
        <p:spPr bwMode="auto">
          <a:xfrm>
            <a:off x="6947" y="1"/>
            <a:ext cx="9189167" cy="6857999"/>
          </a:xfrm>
          <a:prstGeom prst="rect">
            <a:avLst/>
          </a:prstGeom>
          <a:noFill/>
          <a:extLst>
            <a:ext uri="{909E8E84-426E-40DD-AFC4-6F175D3DCCD1}"/>
          </a:extLst>
        </p:spPr>
      </p:pic>
      <p:pic>
        <p:nvPicPr>
          <p:cNvPr id="6" name="Picture 3" descr="C:\Documents and Settings\Muster\Рабочий стол\Рисунок2.png"/>
          <p:cNvPicPr>
            <a:picLocks noChangeAspect="1" noChangeArrowheads="1"/>
          </p:cNvPicPr>
          <p:nvPr/>
        </p:nvPicPr>
        <p:blipFill>
          <a:blip r:embed="rId3" cstate="print">
            <a:duotone>
              <a:schemeClr val="accent1">
                <a:shade val="45000"/>
                <a:satMod val="135000"/>
              </a:schemeClr>
              <a:prstClr val="white"/>
            </a:duotone>
            <a:extLst>
              <a:ext uri="{28A0092B-C50C-407E-A947-70E740481C1C}"/>
            </a:extLst>
          </a:blip>
          <a:srcRect/>
          <a:stretch>
            <a:fillRect/>
          </a:stretch>
        </p:blipFill>
        <p:spPr bwMode="auto">
          <a:xfrm>
            <a:off x="179512" y="5286572"/>
            <a:ext cx="1728192" cy="1417682"/>
          </a:xfrm>
          <a:prstGeom prst="rect">
            <a:avLst/>
          </a:prstGeom>
          <a:noFill/>
          <a:extLst>
            <a:ext uri="{909E8E84-426E-40DD-AFC4-6F175D3DCCD1}"/>
          </a:extLst>
        </p:spPr>
      </p:pic>
      <p:sp>
        <p:nvSpPr>
          <p:cNvPr id="4" name="TextBox 3"/>
          <p:cNvSpPr txBox="1"/>
          <p:nvPr/>
        </p:nvSpPr>
        <p:spPr>
          <a:xfrm>
            <a:off x="604838" y="404813"/>
            <a:ext cx="7993062" cy="3324225"/>
          </a:xfrm>
          <a:prstGeom prst="rect">
            <a:avLst/>
          </a:prstGeom>
          <a:noFill/>
        </p:spPr>
        <p:txBody>
          <a:bodyPr>
            <a:spAutoFit/>
          </a:bodyPr>
          <a:lstStyle/>
          <a:p>
            <a:pPr algn="ctr" fontAlgn="auto">
              <a:spcBef>
                <a:spcPts val="0"/>
              </a:spcBef>
              <a:spcAft>
                <a:spcPts val="0"/>
              </a:spcAft>
              <a:defRPr/>
            </a:pPr>
            <a:r>
              <a:rPr lang="ru-RU" sz="2400" b="1" dirty="0">
                <a:solidFill>
                  <a:srgbClr val="482439"/>
                </a:solidFill>
                <a:latin typeface="Book Antiqua" pitchFamily="18" charset="0"/>
              </a:rPr>
              <a:t>Псковская область,</a:t>
            </a:r>
            <a:br>
              <a:rPr lang="ru-RU" sz="2400" b="1" dirty="0">
                <a:solidFill>
                  <a:srgbClr val="482439"/>
                </a:solidFill>
                <a:latin typeface="Book Antiqua" pitchFamily="18" charset="0"/>
              </a:rPr>
            </a:br>
            <a:r>
              <a:rPr lang="ru-RU" sz="2400" b="1" dirty="0">
                <a:solidFill>
                  <a:srgbClr val="482439"/>
                </a:solidFill>
                <a:latin typeface="Book Antiqua" pitchFamily="18" charset="0"/>
              </a:rPr>
              <a:t> г. Великие Луки, </a:t>
            </a:r>
            <a:br>
              <a:rPr lang="ru-RU" sz="2400" b="1" dirty="0">
                <a:solidFill>
                  <a:srgbClr val="482439"/>
                </a:solidFill>
                <a:latin typeface="Book Antiqua" pitchFamily="18" charset="0"/>
              </a:rPr>
            </a:br>
            <a:r>
              <a:rPr lang="ru-RU" sz="2400" b="1" dirty="0">
                <a:solidFill>
                  <a:srgbClr val="482439"/>
                </a:solidFill>
                <a:latin typeface="Book Antiqua" pitchFamily="18" charset="0"/>
              </a:rPr>
              <a:t>ул. Пионерская, д. 7, </a:t>
            </a:r>
            <a:br>
              <a:rPr lang="ru-RU" sz="2400" b="1" dirty="0">
                <a:solidFill>
                  <a:srgbClr val="482439"/>
                </a:solidFill>
                <a:latin typeface="Book Antiqua" pitchFamily="18" charset="0"/>
              </a:rPr>
            </a:br>
            <a:r>
              <a:rPr lang="en-US" sz="2400" b="1" dirty="0">
                <a:solidFill>
                  <a:srgbClr val="482439"/>
                </a:solidFill>
                <a:latin typeface="Book Antiqua" pitchFamily="18" charset="0"/>
              </a:rPr>
              <a:t/>
            </a:r>
            <a:br>
              <a:rPr lang="en-US" sz="2400" b="1" dirty="0">
                <a:solidFill>
                  <a:srgbClr val="482439"/>
                </a:solidFill>
                <a:latin typeface="Book Antiqua" pitchFamily="18" charset="0"/>
              </a:rPr>
            </a:br>
            <a:r>
              <a:rPr lang="ru-RU" sz="2400" b="1" dirty="0">
                <a:solidFill>
                  <a:srgbClr val="482439"/>
                </a:solidFill>
                <a:latin typeface="Book Antiqua" pitchFamily="18" charset="0"/>
              </a:rPr>
              <a:t>тел. 8 - (81153) 3-64-59, факс: </a:t>
            </a:r>
            <a:br>
              <a:rPr lang="ru-RU" sz="2400" b="1" dirty="0">
                <a:solidFill>
                  <a:srgbClr val="482439"/>
                </a:solidFill>
                <a:latin typeface="Book Antiqua" pitchFamily="18" charset="0"/>
              </a:rPr>
            </a:br>
            <a:r>
              <a:rPr lang="ru-RU" sz="2400" b="1" dirty="0">
                <a:solidFill>
                  <a:srgbClr val="482439"/>
                </a:solidFill>
                <a:latin typeface="Book Antiqua" pitchFamily="18" charset="0"/>
              </a:rPr>
              <a:t>8 –(81153) 3-73-47,               </a:t>
            </a:r>
            <a:br>
              <a:rPr lang="ru-RU" sz="2400" b="1" dirty="0">
                <a:solidFill>
                  <a:srgbClr val="482439"/>
                </a:solidFill>
                <a:latin typeface="Book Antiqua" pitchFamily="18" charset="0"/>
              </a:rPr>
            </a:br>
            <a:r>
              <a:rPr lang="ru-RU" sz="2400" b="1" dirty="0">
                <a:solidFill>
                  <a:srgbClr val="482439"/>
                </a:solidFill>
                <a:latin typeface="Book Antiqua" pitchFamily="18" charset="0"/>
              </a:rPr>
              <a:t>  </a:t>
            </a:r>
            <a:r>
              <a:rPr lang="en-US" sz="2400" b="1" dirty="0">
                <a:solidFill>
                  <a:srgbClr val="482439"/>
                </a:solidFill>
                <a:latin typeface="Book Antiqua" pitchFamily="18" charset="0"/>
              </a:rPr>
              <a:t>e-mail</a:t>
            </a:r>
            <a:r>
              <a:rPr lang="ru-RU" sz="2400" b="1" dirty="0">
                <a:solidFill>
                  <a:srgbClr val="482439"/>
                </a:solidFill>
                <a:latin typeface="Book Antiqua" pitchFamily="18" charset="0"/>
              </a:rPr>
              <a:t>: </a:t>
            </a:r>
            <a:r>
              <a:rPr lang="en-US" sz="2400" b="1" u="sng" dirty="0">
                <a:solidFill>
                  <a:schemeClr val="accent1">
                    <a:lumMod val="50000"/>
                  </a:schemeClr>
                </a:solidFill>
                <a:latin typeface="Book Antiqua" pitchFamily="18" charset="0"/>
                <a:hlinkClick r:id="rId4"/>
              </a:rPr>
              <a:t>lukilib@mail.ru</a:t>
            </a:r>
            <a:r>
              <a:rPr lang="ru-RU" sz="2400" b="1" u="sng" dirty="0">
                <a:solidFill>
                  <a:schemeClr val="accent1">
                    <a:lumMod val="50000"/>
                  </a:schemeClr>
                </a:solidFill>
                <a:latin typeface="Book Antiqua" pitchFamily="18" charset="0"/>
              </a:rPr>
              <a:t/>
            </a:r>
            <a:br>
              <a:rPr lang="ru-RU" sz="2400" b="1" u="sng" dirty="0">
                <a:solidFill>
                  <a:schemeClr val="accent1">
                    <a:lumMod val="50000"/>
                  </a:schemeClr>
                </a:solidFill>
                <a:latin typeface="Book Antiqua" pitchFamily="18" charset="0"/>
              </a:rPr>
            </a:br>
            <a:r>
              <a:rPr lang="ru-RU" sz="2400" b="1" dirty="0">
                <a:solidFill>
                  <a:srgbClr val="482439"/>
                </a:solidFill>
                <a:latin typeface="Book Antiqua" pitchFamily="18" charset="0"/>
              </a:rPr>
              <a:t>сайт: </a:t>
            </a:r>
            <a:r>
              <a:rPr lang="en-US" sz="2400" b="1" dirty="0">
                <a:solidFill>
                  <a:srgbClr val="482439"/>
                </a:solidFill>
                <a:latin typeface="Book Antiqua" pitchFamily="18" charset="0"/>
              </a:rPr>
              <a:t>biblioluki.ru</a:t>
            </a:r>
            <a:r>
              <a:rPr lang="ru-RU" dirty="0">
                <a:latin typeface="Book Antiqua" pitchFamily="18" charset="0"/>
              </a:rPr>
              <a:t/>
            </a:r>
            <a:br>
              <a:rPr lang="ru-RU" dirty="0">
                <a:latin typeface="Book Antiqua" pitchFamily="18" charset="0"/>
              </a:rPr>
            </a:br>
            <a:endParaRPr lang="ru-RU" dirty="0">
              <a:latin typeface="+mn-lt"/>
            </a:endParaRPr>
          </a:p>
        </p:txBody>
      </p:sp>
      <p:pic>
        <p:nvPicPr>
          <p:cNvPr id="5" name="Рисунок 4"/>
          <p:cNvPicPr>
            <a:picLocks noChangeAspect="1"/>
          </p:cNvPicPr>
          <p:nvPr/>
        </p:nvPicPr>
        <p:blipFill>
          <a:blip r:embed="rId5">
            <a:duotone>
              <a:schemeClr val="accent1">
                <a:shade val="45000"/>
                <a:satMod val="135000"/>
              </a:schemeClr>
              <a:prstClr val="white"/>
            </a:duotone>
            <a:extLst>
              <a:ext uri="{28A0092B-C50C-407E-A947-70E740481C1C}"/>
            </a:extLst>
          </a:blip>
          <a:stretch>
            <a:fillRect/>
          </a:stretch>
        </p:blipFill>
        <p:spPr>
          <a:xfrm>
            <a:off x="7308304" y="5218065"/>
            <a:ext cx="1579952" cy="1486187"/>
          </a:xfrm>
          <a:prstGeom prst="rect">
            <a:avLst/>
          </a:prstGeom>
        </p:spPr>
      </p:pic>
      <p:sp>
        <p:nvSpPr>
          <p:cNvPr id="2" name="TextBox 1"/>
          <p:cNvSpPr txBox="1"/>
          <p:nvPr/>
        </p:nvSpPr>
        <p:spPr>
          <a:xfrm>
            <a:off x="3203575" y="4611688"/>
            <a:ext cx="3529013" cy="1843087"/>
          </a:xfrm>
          <a:prstGeom prst="rect">
            <a:avLst/>
          </a:prstGeom>
          <a:noFill/>
        </p:spPr>
        <p:txBody>
          <a:bodyPr>
            <a:spAutoFit/>
          </a:bodyPr>
          <a:lstStyle/>
          <a:p>
            <a:pPr algn="ctr" fontAlgn="auto">
              <a:lnSpc>
                <a:spcPct val="114000"/>
              </a:lnSpc>
              <a:spcBef>
                <a:spcPts val="0"/>
              </a:spcBef>
              <a:spcAft>
                <a:spcPts val="0"/>
              </a:spcAft>
              <a:defRPr/>
            </a:pPr>
            <a:r>
              <a:rPr lang="ru-RU" sz="1400" b="1" dirty="0">
                <a:solidFill>
                  <a:schemeClr val="accent1">
                    <a:lumMod val="50000"/>
                  </a:schemeClr>
                </a:solidFill>
                <a:latin typeface="Liberation Serif" pitchFamily="18" charset="0"/>
              </a:rPr>
              <a:t>Режим </a:t>
            </a:r>
            <a:r>
              <a:rPr lang="ru-RU" sz="1400" b="1" dirty="0">
                <a:solidFill>
                  <a:schemeClr val="accent1">
                    <a:lumMod val="50000"/>
                  </a:schemeClr>
                </a:solidFill>
                <a:latin typeface="Liberation Serif" pitchFamily="18" charset="0"/>
              </a:rPr>
              <a:t>работы ЦПИ:</a:t>
            </a:r>
            <a:endParaRPr lang="ru-RU" sz="1400" b="1" dirty="0">
              <a:solidFill>
                <a:schemeClr val="accent1">
                  <a:lumMod val="50000"/>
                </a:schemeClr>
              </a:solidFill>
              <a:latin typeface="Liberation Serif" pitchFamily="18" charset="0"/>
            </a:endParaRPr>
          </a:p>
          <a:p>
            <a:pPr algn="ctr" fontAlgn="auto">
              <a:lnSpc>
                <a:spcPct val="114000"/>
              </a:lnSpc>
              <a:spcBef>
                <a:spcPts val="0"/>
              </a:spcBef>
              <a:spcAft>
                <a:spcPts val="0"/>
              </a:spcAft>
              <a:defRPr/>
            </a:pPr>
            <a:r>
              <a:rPr lang="ru-RU" sz="1400" b="1" dirty="0">
                <a:solidFill>
                  <a:schemeClr val="accent1">
                    <a:lumMod val="50000"/>
                  </a:schemeClr>
                </a:solidFill>
                <a:latin typeface="Liberation Serif" pitchFamily="18" charset="0"/>
              </a:rPr>
              <a:t> </a:t>
            </a:r>
            <a:r>
              <a:rPr lang="ru-RU" sz="1400" b="1" dirty="0">
                <a:solidFill>
                  <a:schemeClr val="accent1">
                    <a:lumMod val="50000"/>
                  </a:schemeClr>
                </a:solidFill>
                <a:latin typeface="Liberation Serif" pitchFamily="18" charset="0"/>
              </a:rPr>
              <a:t>понедельник, пятница, воскресенье</a:t>
            </a:r>
            <a:endParaRPr lang="ru-RU" sz="1400" b="1" dirty="0">
              <a:solidFill>
                <a:schemeClr val="accent1">
                  <a:lumMod val="50000"/>
                </a:schemeClr>
              </a:solidFill>
              <a:latin typeface="Liberation Serif" pitchFamily="18" charset="0"/>
            </a:endParaRPr>
          </a:p>
          <a:p>
            <a:pPr algn="ctr" fontAlgn="auto">
              <a:lnSpc>
                <a:spcPct val="114000"/>
              </a:lnSpc>
              <a:spcBef>
                <a:spcPts val="0"/>
              </a:spcBef>
              <a:spcAft>
                <a:spcPts val="0"/>
              </a:spcAft>
              <a:defRPr/>
            </a:pPr>
            <a:r>
              <a:rPr lang="ru-RU" sz="1400" b="1" dirty="0">
                <a:solidFill>
                  <a:schemeClr val="accent1">
                    <a:lumMod val="50000"/>
                  </a:schemeClr>
                </a:solidFill>
                <a:latin typeface="Liberation Serif" pitchFamily="18" charset="0"/>
              </a:rPr>
              <a:t>с  9-00 – до 18-00</a:t>
            </a:r>
          </a:p>
          <a:p>
            <a:pPr algn="ctr" fontAlgn="auto">
              <a:lnSpc>
                <a:spcPct val="114000"/>
              </a:lnSpc>
              <a:spcBef>
                <a:spcPts val="0"/>
              </a:spcBef>
              <a:spcAft>
                <a:spcPts val="0"/>
              </a:spcAft>
              <a:defRPr/>
            </a:pPr>
            <a:r>
              <a:rPr lang="ru-RU" sz="1400" b="1" dirty="0">
                <a:solidFill>
                  <a:schemeClr val="accent1">
                    <a:lumMod val="50000"/>
                  </a:schemeClr>
                </a:solidFill>
                <a:latin typeface="Liberation Serif" pitchFamily="18" charset="0"/>
              </a:rPr>
              <a:t>Суббота </a:t>
            </a:r>
            <a:r>
              <a:rPr lang="ru-RU" sz="1400" b="1" dirty="0">
                <a:solidFill>
                  <a:schemeClr val="accent1">
                    <a:lumMod val="50000"/>
                  </a:schemeClr>
                </a:solidFill>
                <a:latin typeface="Liberation Serif" pitchFamily="18" charset="0"/>
              </a:rPr>
              <a:t>– </a:t>
            </a:r>
            <a:r>
              <a:rPr lang="ru-RU" sz="1400" b="1" dirty="0">
                <a:solidFill>
                  <a:schemeClr val="accent1">
                    <a:lumMod val="50000"/>
                  </a:schemeClr>
                </a:solidFill>
                <a:latin typeface="Liberation Serif" pitchFamily="18" charset="0"/>
              </a:rPr>
              <a:t>выходной день</a:t>
            </a:r>
            <a:endParaRPr lang="ru-RU" sz="1400" b="1" dirty="0">
              <a:solidFill>
                <a:schemeClr val="accent1">
                  <a:lumMod val="50000"/>
                </a:schemeClr>
              </a:solidFill>
              <a:latin typeface="Liberation Serif" pitchFamily="18" charset="0"/>
            </a:endParaRPr>
          </a:p>
          <a:p>
            <a:pPr algn="ctr" fontAlgn="auto">
              <a:lnSpc>
                <a:spcPct val="114000"/>
              </a:lnSpc>
              <a:spcBef>
                <a:spcPts val="0"/>
              </a:spcBef>
              <a:spcAft>
                <a:spcPts val="0"/>
              </a:spcAft>
              <a:defRPr/>
            </a:pPr>
            <a:r>
              <a:rPr lang="ru-RU" sz="1400" b="1" dirty="0">
                <a:solidFill>
                  <a:schemeClr val="accent1">
                    <a:lumMod val="50000"/>
                  </a:schemeClr>
                </a:solidFill>
                <a:latin typeface="Liberation Serif" pitchFamily="18" charset="0"/>
              </a:rPr>
              <a:t>Последний четверг </a:t>
            </a:r>
            <a:r>
              <a:rPr lang="ru-RU" sz="1400" b="1" dirty="0">
                <a:solidFill>
                  <a:schemeClr val="accent1">
                    <a:lumMod val="50000"/>
                  </a:schemeClr>
                </a:solidFill>
                <a:latin typeface="Liberation Serif" pitchFamily="18" charset="0"/>
              </a:rPr>
              <a:t>каждого месяца технический день.</a:t>
            </a:r>
          </a:p>
          <a:p>
            <a:pPr fontAlgn="auto">
              <a:spcBef>
                <a:spcPts val="0"/>
              </a:spcBef>
              <a:spcAft>
                <a:spcPts val="0"/>
              </a:spcAft>
              <a:defRPr/>
            </a:pPr>
            <a:endParaRPr lang="ru-RU" dirty="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3" descr="F:\Великие Луки\5я.jpg"/>
          <p:cNvPicPr>
            <a:picLocks noGrp="1" noChangeAspect="1" noChangeArrowheads="1"/>
          </p:cNvPicPr>
          <p:nvPr>
            <p:ph idx="1"/>
          </p:nvPr>
        </p:nvPicPr>
        <p:blipFill rotWithShape="1">
          <a:blip r:embed="rId3" cstate="print">
            <a:extLst>
              <a:ext uri="{28A0092B-C50C-407E-A947-70E740481C1C}"/>
            </a:extLst>
          </a:blip>
          <a:srcRect l="4833" b="7647"/>
          <a:stretch/>
        </p:blipFill>
        <p:spPr>
          <a:xfrm>
            <a:off x="25598" y="615403"/>
            <a:ext cx="9118402" cy="6237391"/>
          </a:xfrm>
          <a:effectLst>
            <a:softEdge rad="112500"/>
          </a:effectLst>
        </p:spPr>
      </p:pic>
      <p:pic>
        <p:nvPicPr>
          <p:cNvPr id="5" name="Picture 6" descr="D:\Рабочее поппури\Безымянный волна.pn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rot="10800000">
            <a:off x="0" y="-2"/>
            <a:ext cx="9144000" cy="706388"/>
          </a:xfrm>
          <a:prstGeom prst="rect">
            <a:avLst/>
          </a:prstGeom>
          <a:noFill/>
        </p:spPr>
      </p:pic>
      <p:pic>
        <p:nvPicPr>
          <p:cNvPr id="12291" name="Picture 3" descr="C:\Documents and Settings\Muster\Рабочий стол\Рисунок2.png"/>
          <p:cNvPicPr>
            <a:picLocks noChangeAspect="1" noChangeArrowheads="1"/>
          </p:cNvPicPr>
          <p:nvPr/>
        </p:nvPicPr>
        <p:blipFill>
          <a:blip r:embed="rId5" cstate="print">
            <a:duotone>
              <a:schemeClr val="accent1">
                <a:shade val="45000"/>
                <a:satMod val="135000"/>
              </a:schemeClr>
              <a:prstClr val="white"/>
            </a:duotone>
            <a:extLst>
              <a:ext uri="{28A0092B-C50C-407E-A947-70E740481C1C}"/>
            </a:extLst>
          </a:blip>
          <a:srcRect/>
          <a:stretch>
            <a:fillRect/>
          </a:stretch>
        </p:blipFill>
        <p:spPr bwMode="auto">
          <a:xfrm>
            <a:off x="1475656" y="125231"/>
            <a:ext cx="555781" cy="455922"/>
          </a:xfrm>
          <a:prstGeom prst="rect">
            <a:avLst/>
          </a:prstGeom>
          <a:noFill/>
          <a:extLst>
            <a:ext uri="{909E8E84-426E-40DD-AFC4-6F175D3DCCD1}"/>
          </a:extLst>
        </p:spPr>
      </p:pic>
      <p:sp>
        <p:nvSpPr>
          <p:cNvPr id="4" name="TextBox 3"/>
          <p:cNvSpPr txBox="1"/>
          <p:nvPr/>
        </p:nvSpPr>
        <p:spPr>
          <a:xfrm>
            <a:off x="5508625" y="476250"/>
            <a:ext cx="2951163" cy="3140075"/>
          </a:xfrm>
          <a:prstGeom prst="rect">
            <a:avLst/>
          </a:prstGeom>
          <a:noFill/>
        </p:spPr>
        <p:txBody>
          <a:bodyPr>
            <a:spAutoFit/>
          </a:bodyPr>
          <a:lstStyle/>
          <a:p>
            <a:pPr algn="ctr" fontAlgn="auto">
              <a:spcBef>
                <a:spcPts val="0"/>
              </a:spcBef>
              <a:spcAft>
                <a:spcPts val="0"/>
              </a:spcAft>
              <a:defRPr/>
            </a:pPr>
            <a:r>
              <a:rPr lang="ru-RU" b="1" dirty="0">
                <a:solidFill>
                  <a:schemeClr val="accent1">
                    <a:lumMod val="50000"/>
                  </a:schemeClr>
                </a:solidFill>
                <a:latin typeface="Times New Roman" pitchFamily="18" charset="0"/>
                <a:cs typeface="Times New Roman" pitchFamily="18" charset="0"/>
              </a:rPr>
              <a:t>Но не только вехи древности славят наш город.  Начиная с 1996 года, в Великих Луках проводятся  международные соревнования на тепловых аэростатах. Город называют столицей современного российского воздухоплавания.</a:t>
            </a:r>
          </a:p>
          <a:p>
            <a:pPr fontAlgn="auto">
              <a:spcBef>
                <a:spcPts val="0"/>
              </a:spcBef>
              <a:spcAft>
                <a:spcPts val="0"/>
              </a:spcAft>
              <a:defRPr/>
            </a:pPr>
            <a:endParaRPr lang="ru-RU"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D:\Рабочее поппури\Безымянный волна.png"/>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rot="10800000">
            <a:off x="0" y="42"/>
            <a:ext cx="9144000" cy="1556793"/>
          </a:xfrm>
          <a:prstGeom prst="rect">
            <a:avLst/>
          </a:prstGeom>
          <a:noFill/>
        </p:spPr>
      </p:pic>
      <p:pic>
        <p:nvPicPr>
          <p:cNvPr id="12291" name="Picture 3" descr="C:\Documents and Settings\Muster\Рабочий стол\Рисунок2.png"/>
          <p:cNvPicPr>
            <a:picLocks noChangeAspect="1" noChangeArrowheads="1"/>
          </p:cNvPicPr>
          <p:nvPr/>
        </p:nvPicPr>
        <p:blipFill>
          <a:blip r:embed="rId4" cstate="print">
            <a:duotone>
              <a:schemeClr val="accent2">
                <a:shade val="45000"/>
                <a:satMod val="135000"/>
              </a:schemeClr>
              <a:prstClr val="white"/>
            </a:duotone>
            <a:extLst>
              <a:ext uri="{28A0092B-C50C-407E-A947-70E740481C1C}"/>
            </a:extLst>
          </a:blip>
          <a:srcRect/>
          <a:stretch>
            <a:fillRect/>
          </a:stretch>
        </p:blipFill>
        <p:spPr bwMode="auto">
          <a:xfrm>
            <a:off x="1043608" y="188638"/>
            <a:ext cx="1296144" cy="1063261"/>
          </a:xfrm>
          <a:prstGeom prst="rect">
            <a:avLst/>
          </a:prstGeom>
          <a:noFill/>
          <a:extLst>
            <a:ext uri="{909E8E84-426E-40DD-AFC4-6F175D3DCCD1}"/>
          </a:extLst>
        </p:spPr>
      </p:pic>
      <p:pic>
        <p:nvPicPr>
          <p:cNvPr id="12" name="Picture 6" descr="D:\Рабочее поппури\Безымянный волна.png"/>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1" y="5867604"/>
            <a:ext cx="9144000" cy="980728"/>
          </a:xfrm>
          <a:prstGeom prst="rect">
            <a:avLst/>
          </a:prstGeom>
          <a:noFill/>
        </p:spPr>
      </p:pic>
      <p:sp>
        <p:nvSpPr>
          <p:cNvPr id="26629" name="TextBox 1"/>
          <p:cNvSpPr txBox="1">
            <a:spLocks noChangeArrowheads="1"/>
          </p:cNvSpPr>
          <p:nvPr/>
        </p:nvSpPr>
        <p:spPr bwMode="auto">
          <a:xfrm>
            <a:off x="4356100" y="1412875"/>
            <a:ext cx="4392613" cy="3754438"/>
          </a:xfrm>
          <a:prstGeom prst="rect">
            <a:avLst/>
          </a:prstGeom>
          <a:noFill/>
          <a:ln w="9525">
            <a:noFill/>
            <a:miter lim="800000"/>
            <a:headEnd/>
            <a:tailEnd/>
          </a:ln>
        </p:spPr>
        <p:txBody>
          <a:bodyPr>
            <a:spAutoFit/>
          </a:bodyPr>
          <a:lstStyle/>
          <a:p>
            <a:pPr algn="ctr"/>
            <a:r>
              <a:rPr lang="ru-RU" sz="2000" b="1">
                <a:solidFill>
                  <a:srgbClr val="66101E"/>
                </a:solidFill>
                <a:latin typeface="Times New Roman" pitchFamily="18" charset="0"/>
                <a:cs typeface="Times New Roman" pitchFamily="18" charset="0"/>
              </a:rPr>
              <a:t>28 октября 2008 г. указом Президента РФ Д. Медведева городу Великие Луки было присвоено почетное звание Российской Федерации</a:t>
            </a:r>
          </a:p>
          <a:p>
            <a:pPr algn="ctr"/>
            <a:r>
              <a:rPr lang="ru-RU" sz="2000" b="1">
                <a:solidFill>
                  <a:srgbClr val="66101E"/>
                </a:solidFill>
                <a:latin typeface="Times New Roman" pitchFamily="18" charset="0"/>
                <a:cs typeface="Times New Roman" pitchFamily="18" charset="0"/>
              </a:rPr>
              <a:t> «Город воинской славы». Присвоение звания – дань огромного уважения жителям города, которые защищали и освобождали город, восстанавливали его из руин. </a:t>
            </a:r>
          </a:p>
          <a:p>
            <a:endParaRPr lang="ru-RU">
              <a:latin typeface="Calibri" pitchFamily="34" charset="0"/>
            </a:endParaRPr>
          </a:p>
        </p:txBody>
      </p:sp>
      <p:pic>
        <p:nvPicPr>
          <p:cNvPr id="13" name="Рисунок 12"/>
          <p:cNvPicPr>
            <a:picLocks noChangeAspect="1"/>
          </p:cNvPicPr>
          <p:nvPr/>
        </p:nvPicPr>
        <p:blipFill>
          <a:blip r:embed="rId5">
            <a:duotone>
              <a:schemeClr val="accent2">
                <a:shade val="45000"/>
                <a:satMod val="135000"/>
              </a:schemeClr>
              <a:prstClr val="white"/>
            </a:duotone>
            <a:extLst>
              <a:ext uri="{28A0092B-C50C-407E-A947-70E740481C1C}"/>
            </a:extLst>
          </a:blip>
          <a:stretch>
            <a:fillRect/>
          </a:stretch>
        </p:blipFill>
        <p:spPr>
          <a:xfrm>
            <a:off x="7452320" y="5301208"/>
            <a:ext cx="1507487" cy="141802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C:\Documents and Settings\Muster\Мои документы\день города 2013\програмка\графика без надписи.jpg"/>
          <p:cNvPicPr>
            <a:picLocks noGrp="1" noChangeAspect="1" noChangeArrowheads="1"/>
          </p:cNvPicPr>
          <p:nvPr>
            <p:ph sz="half" idx="2"/>
          </p:nvPr>
        </p:nvPicPr>
        <p:blipFill>
          <a:blip r:embed="rId3" cstate="print">
            <a:lum bright="70000" contrast="-70000"/>
            <a:extLst>
              <a:ext uri="{BEBA8EAE-BF5A-486C-A8C5-ECC9F3942E4B}"/>
              <a:ext uri="{28A0092B-C50C-407E-A947-70E740481C1C}"/>
            </a:extLst>
          </a:blip>
          <a:srcRect/>
          <a:stretch>
            <a:fillRect/>
          </a:stretch>
        </p:blipFill>
        <p:spPr>
          <a:xfrm>
            <a:off x="5179349" y="980728"/>
            <a:ext cx="3934293" cy="5799779"/>
          </a:xfrm>
          <a:effectLst>
            <a:softEdge rad="112500"/>
          </a:effectLst>
          <a:extLst>
            <a:ext uri="{909E8E84-426E-40DD-AFC4-6F175D3DCCD1}"/>
          </a:extLst>
        </p:spPr>
      </p:pic>
      <p:pic>
        <p:nvPicPr>
          <p:cNvPr id="14" name="Picture 2" descr="C:\Documents and Settings\Muster\Рабочий стол\original.jpg"/>
          <p:cNvPicPr>
            <a:picLocks noGrp="1" noChangeAspect="1" noChangeArrowheads="1"/>
          </p:cNvPicPr>
          <p:nvPr>
            <p:ph sz="half" idx="1"/>
          </p:nvPr>
        </p:nvPicPr>
        <p:blipFill>
          <a:blip r:embed="rId4">
            <a:duotone>
              <a:prstClr val="black"/>
              <a:srgbClr val="D9C3A5">
                <a:tint val="50000"/>
                <a:satMod val="180000"/>
              </a:srgbClr>
            </a:duotone>
            <a:extLst>
              <a:ext uri="{28A0092B-C50C-407E-A947-70E740481C1C}"/>
            </a:extLst>
          </a:blip>
          <a:srcRect/>
          <a:stretch>
            <a:fillRect/>
          </a:stretch>
        </p:blipFill>
        <p:spPr>
          <a:xfrm>
            <a:off x="302678" y="1988840"/>
            <a:ext cx="3645456" cy="4525962"/>
          </a:xfrm>
          <a:prstGeom prst="ellipse">
            <a:avLst/>
          </a:prstGeom>
          <a:ln w="190500" cap="rnd">
            <a:solidFill>
              <a:srgbClr val="C8C6BD"/>
            </a:solidFill>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extLst>
        </p:spPr>
      </p:pic>
      <p:sp>
        <p:nvSpPr>
          <p:cNvPr id="7" name="TextBox 6"/>
          <p:cNvSpPr txBox="1"/>
          <p:nvPr/>
        </p:nvSpPr>
        <p:spPr>
          <a:xfrm>
            <a:off x="3948113" y="3573463"/>
            <a:ext cx="4968875" cy="3138487"/>
          </a:xfrm>
          <a:prstGeom prst="rect">
            <a:avLst/>
          </a:prstGeom>
          <a:noFill/>
        </p:spPr>
        <p:txBody>
          <a:bodyPr>
            <a:spAutoFit/>
          </a:bodyPr>
          <a:lstStyle/>
          <a:p>
            <a:pPr algn="ctr" fontAlgn="auto">
              <a:spcBef>
                <a:spcPts val="0"/>
              </a:spcBef>
              <a:spcAft>
                <a:spcPts val="0"/>
              </a:spcAft>
              <a:defRPr/>
            </a:pPr>
            <a:r>
              <a:rPr lang="ru-RU" b="1" dirty="0">
                <a:solidFill>
                  <a:schemeClr val="accent2">
                    <a:lumMod val="50000"/>
                  </a:schemeClr>
                </a:solidFill>
                <a:latin typeface="Times New Roman" pitchFamily="18" charset="0"/>
                <a:cs typeface="Times New Roman" pitchFamily="18" charset="0"/>
              </a:rPr>
              <a:t>Великие Луки являются не только южной столицей Псковской области, но и культурной. И одним из важнейших культурных событий 2013 года стало празднование 200-летия Центральной городской библиотеки им. М. И. Семевского, в стенах которой и расположен один из самых «молодых» отделов – Центр правовой информации, который я возглавляю со дня его открытия в 2000 году. </a:t>
            </a:r>
          </a:p>
          <a:p>
            <a:pPr fontAlgn="auto">
              <a:spcBef>
                <a:spcPts val="0"/>
              </a:spcBef>
              <a:spcAft>
                <a:spcPts val="0"/>
              </a:spcAft>
              <a:defRPr/>
            </a:pPr>
            <a:endParaRPr lang="ru-RU" dirty="0">
              <a:latin typeface="+mn-lt"/>
            </a:endParaRPr>
          </a:p>
        </p:txBody>
      </p:sp>
      <p:pic>
        <p:nvPicPr>
          <p:cNvPr id="28676" name="Picture 3" descr="C:\Documents and Settings\Muster\Рабочий стол\Рисунок3.jpg"/>
          <p:cNvPicPr>
            <a:picLocks noChangeAspect="1" noChangeArrowheads="1"/>
          </p:cNvPicPr>
          <p:nvPr/>
        </p:nvPicPr>
        <p:blipFill>
          <a:blip r:embed="rId5"/>
          <a:srcRect/>
          <a:stretch>
            <a:fillRect/>
          </a:stretch>
        </p:blipFill>
        <p:spPr bwMode="auto">
          <a:xfrm>
            <a:off x="180975" y="19050"/>
            <a:ext cx="8783638" cy="158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D:\Рабочее поппури\Безымянный волна.pn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rot="10800000">
            <a:off x="0" y="-1"/>
            <a:ext cx="9144000" cy="1556793"/>
          </a:xfrm>
          <a:prstGeom prst="rect">
            <a:avLst/>
          </a:prstGeom>
          <a:noFill/>
        </p:spPr>
      </p:pic>
      <p:pic>
        <p:nvPicPr>
          <p:cNvPr id="12291" name="Picture 3" descr="C:\Documents and Settings\Muster\Рабочий стол\Рисунок2.png"/>
          <p:cNvPicPr>
            <a:picLocks noChangeAspect="1" noChangeArrowheads="1"/>
          </p:cNvPicPr>
          <p:nvPr/>
        </p:nvPicPr>
        <p:blipFill>
          <a:blip r:embed="rId4" cstate="print">
            <a:duotone>
              <a:prstClr val="black"/>
              <a:srgbClr val="D9C3A5">
                <a:tint val="50000"/>
                <a:satMod val="180000"/>
              </a:srgbClr>
            </a:duotone>
            <a:extLst>
              <a:ext uri="{28A0092B-C50C-407E-A947-70E740481C1C}"/>
            </a:extLst>
          </a:blip>
          <a:srcRect/>
          <a:stretch>
            <a:fillRect/>
          </a:stretch>
        </p:blipFill>
        <p:spPr bwMode="auto">
          <a:xfrm>
            <a:off x="1043608" y="188638"/>
            <a:ext cx="1296144" cy="1063261"/>
          </a:xfrm>
          <a:prstGeom prst="rect">
            <a:avLst/>
          </a:prstGeom>
          <a:noFill/>
          <a:extLst>
            <a:ext uri="{909E8E84-426E-40DD-AFC4-6F175D3DCCD1}"/>
          </a:extLst>
        </p:spPr>
      </p:pic>
      <p:pic>
        <p:nvPicPr>
          <p:cNvPr id="30723" name="Picture 2" descr="C:\Documents and Settings\Muster\Мои документы\фотографии рабочие\Вырезанные книги\БЭ ст.png"/>
          <p:cNvPicPr>
            <a:picLocks noGrp="1" noChangeAspect="1" noChangeArrowheads="1"/>
          </p:cNvPicPr>
          <p:nvPr>
            <p:ph sz="half" idx="1"/>
          </p:nvPr>
        </p:nvPicPr>
        <p:blipFill>
          <a:blip r:embed="rId5">
            <a:lum bright="70000" contrast="-70000"/>
          </a:blip>
          <a:srcRect/>
          <a:stretch>
            <a:fillRect/>
          </a:stretch>
        </p:blipFill>
        <p:spPr>
          <a:xfrm>
            <a:off x="30163" y="1557338"/>
            <a:ext cx="5002212" cy="4852987"/>
          </a:xfrm>
        </p:spPr>
      </p:pic>
      <p:sp>
        <p:nvSpPr>
          <p:cNvPr id="30726" name="TextBox 8"/>
          <p:cNvSpPr txBox="1">
            <a:spLocks noChangeArrowheads="1"/>
          </p:cNvSpPr>
          <p:nvPr/>
        </p:nvSpPr>
        <p:spPr bwMode="auto">
          <a:xfrm>
            <a:off x="301625" y="1700213"/>
            <a:ext cx="4752975" cy="4248150"/>
          </a:xfrm>
          <a:prstGeom prst="rect">
            <a:avLst/>
          </a:prstGeom>
          <a:noFill/>
          <a:ln w="9525">
            <a:noFill/>
            <a:miter lim="800000"/>
            <a:headEnd/>
            <a:tailEnd/>
          </a:ln>
        </p:spPr>
        <p:txBody>
          <a:bodyPr>
            <a:spAutoFit/>
          </a:bodyPr>
          <a:lstStyle/>
          <a:p>
            <a:r>
              <a:rPr lang="ru-RU" b="1">
                <a:solidFill>
                  <a:srgbClr val="66101E"/>
                </a:solidFill>
                <a:latin typeface="Times New Roman" pitchFamily="18" charset="0"/>
                <a:cs typeface="Times New Roman" pitchFamily="18" charset="0"/>
              </a:rPr>
              <a:t>   Публичная библиотека в Великих Луках была открыта 26 июля (7 августа)  1813 года.  </a:t>
            </a:r>
          </a:p>
          <a:p>
            <a:r>
              <a:rPr lang="ru-RU" b="1">
                <a:solidFill>
                  <a:srgbClr val="66101E"/>
                </a:solidFill>
                <a:latin typeface="Times New Roman" pitchFamily="18" charset="0"/>
                <a:cs typeface="Times New Roman" pitchFamily="18" charset="0"/>
              </a:rPr>
              <a:t>   Книги для нее подарил Государственный Канцлер, граф Николай Петрович  Румянцев «во изъявление отличного своего благорасположения к жителям здешнего города». </a:t>
            </a:r>
          </a:p>
          <a:p>
            <a:r>
              <a:rPr lang="ru-RU" b="1">
                <a:solidFill>
                  <a:srgbClr val="66101E"/>
                </a:solidFill>
                <a:latin typeface="Times New Roman" pitchFamily="18" charset="0"/>
                <a:cs typeface="Times New Roman" pitchFamily="18" charset="0"/>
              </a:rPr>
              <a:t>   Заведовал библиотекой титулярный советник Григорий Нечаев. Великолукская публичная библиотека была одной из первых уездных библиотек России. Ранее были открыты лишь библиотеки в Туле, Иркутске и Калуге.</a:t>
            </a:r>
          </a:p>
          <a:p>
            <a:endParaRPr lang="ru-RU">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D:\Рабочее поппури\Безымянный волна.pn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rot="10800000">
            <a:off x="0" y="-1"/>
            <a:ext cx="9144000" cy="1556793"/>
          </a:xfrm>
          <a:prstGeom prst="rect">
            <a:avLst/>
          </a:prstGeom>
          <a:noFill/>
        </p:spPr>
      </p:pic>
      <p:pic>
        <p:nvPicPr>
          <p:cNvPr id="12291" name="Picture 3" descr="C:\Documents and Settings\Muster\Рабочий стол\Рисунок2.png"/>
          <p:cNvPicPr>
            <a:picLocks noChangeAspect="1" noChangeArrowheads="1"/>
          </p:cNvPicPr>
          <p:nvPr/>
        </p:nvPicPr>
        <p:blipFill>
          <a:blip r:embed="rId4" cstate="print">
            <a:duotone>
              <a:prstClr val="black"/>
              <a:srgbClr val="D9C3A5">
                <a:tint val="50000"/>
                <a:satMod val="180000"/>
              </a:srgbClr>
            </a:duotone>
            <a:extLst>
              <a:ext uri="{28A0092B-C50C-407E-A947-70E740481C1C}"/>
            </a:extLst>
          </a:blip>
          <a:srcRect/>
          <a:stretch>
            <a:fillRect/>
          </a:stretch>
        </p:blipFill>
        <p:spPr bwMode="auto">
          <a:xfrm>
            <a:off x="1043608" y="188638"/>
            <a:ext cx="1296144" cy="1063261"/>
          </a:xfrm>
          <a:prstGeom prst="rect">
            <a:avLst/>
          </a:prstGeom>
          <a:noFill/>
          <a:extLst>
            <a:ext uri="{909E8E84-426E-40DD-AFC4-6F175D3DCCD1}"/>
          </a:extLst>
        </p:spPr>
      </p:pic>
      <p:pic>
        <p:nvPicPr>
          <p:cNvPr id="6" name="Рисунок 5"/>
          <p:cNvPicPr>
            <a:picLocks noChangeAspect="1"/>
          </p:cNvPicPr>
          <p:nvPr/>
        </p:nvPicPr>
        <p:blipFill>
          <a:blip r:embed="rId5">
            <a:duotone>
              <a:schemeClr val="bg2">
                <a:shade val="45000"/>
                <a:satMod val="135000"/>
              </a:schemeClr>
              <a:prstClr val="white"/>
            </a:duotone>
            <a:extLst>
              <a:ext uri="{28A0092B-C50C-407E-A947-70E740481C1C}"/>
            </a:extLst>
          </a:blip>
          <a:stretch>
            <a:fillRect/>
          </a:stretch>
        </p:blipFill>
        <p:spPr>
          <a:xfrm>
            <a:off x="7452320" y="5301208"/>
            <a:ext cx="1507487" cy="1418022"/>
          </a:xfrm>
          <a:prstGeom prst="rect">
            <a:avLst/>
          </a:prstGeom>
        </p:spPr>
      </p:pic>
      <p:sp>
        <p:nvSpPr>
          <p:cNvPr id="2" name="Объект 1"/>
          <p:cNvSpPr>
            <a:spLocks noGrp="1"/>
          </p:cNvSpPr>
          <p:nvPr>
            <p:ph sz="half" idx="1"/>
          </p:nvPr>
        </p:nvSpPr>
        <p:spPr>
          <a:xfrm>
            <a:off x="457200" y="1600200"/>
            <a:ext cx="8075613" cy="4525963"/>
          </a:xfrm>
        </p:spPr>
        <p:txBody>
          <a:bodyPr rtlCol="0">
            <a:normAutofit fontScale="62500" lnSpcReduction="20000"/>
          </a:bodyPr>
          <a:lstStyle/>
          <a:p>
            <a:pPr marL="0" indent="0" algn="just" fontAlgn="auto">
              <a:lnSpc>
                <a:spcPct val="120000"/>
              </a:lnSpc>
              <a:spcAft>
                <a:spcPts val="0"/>
              </a:spcAft>
              <a:buFont typeface="Arial" pitchFamily="34" charset="0"/>
              <a:buNone/>
              <a:defRPr/>
            </a:pPr>
            <a:r>
              <a:rPr lang="ru-RU" b="1" dirty="0" smtClean="0">
                <a:latin typeface="Times New Roman" pitchFamily="18" charset="0"/>
                <a:cs typeface="Times New Roman" pitchFamily="18" charset="0"/>
              </a:rPr>
              <a:t>     </a:t>
            </a:r>
            <a:r>
              <a:rPr lang="ru-RU" b="1" dirty="0" smtClean="0">
                <a:solidFill>
                  <a:srgbClr val="333300"/>
                </a:solidFill>
                <a:latin typeface="Times New Roman" pitchFamily="18" charset="0"/>
                <a:cs typeface="Times New Roman" pitchFamily="18" charset="0"/>
              </a:rPr>
              <a:t>Непосредственное </a:t>
            </a:r>
            <a:r>
              <a:rPr lang="ru-RU" b="1" dirty="0">
                <a:solidFill>
                  <a:srgbClr val="333300"/>
                </a:solidFill>
                <a:latin typeface="Times New Roman" pitchFamily="18" charset="0"/>
                <a:cs typeface="Times New Roman" pitchFamily="18" charset="0"/>
              </a:rPr>
              <a:t>знакомство с работой библиотек дают основание говорить об инициативной деятельности  по расширению и обогащению творческих аспектов работы, о влиянии их на социально-культурные процессы, происходящие на территории города.</a:t>
            </a:r>
          </a:p>
          <a:p>
            <a:pPr marL="0" indent="0" algn="just" fontAlgn="auto">
              <a:lnSpc>
                <a:spcPct val="120000"/>
              </a:lnSpc>
              <a:spcAft>
                <a:spcPts val="0"/>
              </a:spcAft>
              <a:buFont typeface="Arial" pitchFamily="34" charset="0"/>
              <a:buNone/>
              <a:defRPr/>
            </a:pPr>
            <a:r>
              <a:rPr lang="ru-RU" b="1" dirty="0" smtClean="0">
                <a:solidFill>
                  <a:srgbClr val="333300"/>
                </a:solidFill>
                <a:latin typeface="Times New Roman" pitchFamily="18" charset="0"/>
                <a:cs typeface="Times New Roman" pitchFamily="18" charset="0"/>
              </a:rPr>
              <a:t>     Учреждения </a:t>
            </a:r>
            <a:r>
              <a:rPr lang="ru-RU" b="1" dirty="0">
                <a:solidFill>
                  <a:srgbClr val="333300"/>
                </a:solidFill>
                <a:latin typeface="Times New Roman" pitchFamily="18" charset="0"/>
                <a:cs typeface="Times New Roman" pitchFamily="18" charset="0"/>
              </a:rPr>
              <a:t>культуры, как составляющая часть социокультурного пространства подчиняются объективным законам общественного развития. Расширение форм и методов библиотечных услуг дает возможность предоставления необходимой и дополнительной информации как для пользователей библиотек, так населения в целом, а также для органов муниципальной власти.</a:t>
            </a:r>
          </a:p>
          <a:p>
            <a:pPr marL="0" indent="0" algn="just" fontAlgn="auto">
              <a:lnSpc>
                <a:spcPct val="120000"/>
              </a:lnSpc>
              <a:spcAft>
                <a:spcPts val="0"/>
              </a:spcAft>
              <a:buFont typeface="Arial" pitchFamily="34" charset="0"/>
              <a:buNone/>
              <a:defRPr/>
            </a:pPr>
            <a:r>
              <a:rPr lang="ru-RU" b="1" dirty="0" smtClean="0">
                <a:solidFill>
                  <a:srgbClr val="333300"/>
                </a:solidFill>
                <a:latin typeface="Times New Roman" pitchFamily="18" charset="0"/>
                <a:cs typeface="Times New Roman" pitchFamily="18" charset="0"/>
              </a:rPr>
              <a:t>     Библиотека </a:t>
            </a:r>
            <a:r>
              <a:rPr lang="ru-RU" b="1" dirty="0">
                <a:solidFill>
                  <a:srgbClr val="333300"/>
                </a:solidFill>
                <a:latin typeface="Times New Roman" pitchFamily="18" charset="0"/>
                <a:cs typeface="Times New Roman" pitchFamily="18" charset="0"/>
              </a:rPr>
              <a:t>сегодня является тем учреждением, которое аккумулирует интересы широких слоев общества. Многофункциональность её деятельности, как социального института, ее открытость для всех членов общества, дает возможность сотрудничества с различными учреждениями, организациями, движениями. </a:t>
            </a:r>
          </a:p>
          <a:p>
            <a:pPr algn="just" fontAlgn="auto">
              <a:lnSpc>
                <a:spcPct val="120000"/>
              </a:lnSpc>
              <a:spcAft>
                <a:spcPts val="0"/>
              </a:spcAft>
              <a:buFont typeface="Arial" pitchFamily="34" charset="0"/>
              <a:buChar char="•"/>
              <a:defRPr/>
            </a:pPr>
            <a:endParaRPr lang="ru-RU"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0" y="5914890"/>
            <a:ext cx="9144000" cy="943110"/>
          </a:xfrm>
          <a:prstGeom prst="rect">
            <a:avLst/>
          </a:prstGeom>
          <a:noFill/>
        </p:spPr>
      </p:pic>
      <p:pic>
        <p:nvPicPr>
          <p:cNvPr id="5" name="Picture 6" descr="D:\Рабочее поппури\Безымянный волна.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rot="10800000">
            <a:off x="0" y="-1"/>
            <a:ext cx="9144000" cy="1556793"/>
          </a:xfrm>
          <a:prstGeom prst="rect">
            <a:avLst/>
          </a:prstGeom>
          <a:noFill/>
        </p:spPr>
      </p:pic>
      <p:pic>
        <p:nvPicPr>
          <p:cNvPr id="12291" name="Picture 3" descr="C:\Documents and Settings\Muster\Рабочий стол\Рисунок2.png"/>
          <p:cNvPicPr>
            <a:picLocks noChangeAspect="1" noChangeArrowheads="1"/>
          </p:cNvPicPr>
          <p:nvPr/>
        </p:nvPicPr>
        <p:blipFill>
          <a:blip r:embed="rId4" cstate="print">
            <a:duotone>
              <a:schemeClr val="accent1">
                <a:shade val="45000"/>
                <a:satMod val="135000"/>
              </a:schemeClr>
              <a:prstClr val="white"/>
            </a:duotone>
            <a:extLst>
              <a:ext uri="{28A0092B-C50C-407E-A947-70E740481C1C}"/>
            </a:extLst>
          </a:blip>
          <a:srcRect/>
          <a:stretch>
            <a:fillRect/>
          </a:stretch>
        </p:blipFill>
        <p:spPr bwMode="auto">
          <a:xfrm>
            <a:off x="1043608" y="188638"/>
            <a:ext cx="1296144" cy="1063261"/>
          </a:xfrm>
          <a:prstGeom prst="rect">
            <a:avLst/>
          </a:prstGeom>
          <a:noFill/>
          <a:extLst>
            <a:ext uri="{909E8E84-426E-40DD-AFC4-6F175D3DCCD1}"/>
          </a:extLst>
        </p:spPr>
      </p:pic>
      <p:sp>
        <p:nvSpPr>
          <p:cNvPr id="9" name="Объект 8"/>
          <p:cNvSpPr>
            <a:spLocks noGrp="1"/>
          </p:cNvSpPr>
          <p:nvPr>
            <p:ph sz="half" idx="1"/>
          </p:nvPr>
        </p:nvSpPr>
        <p:spPr>
          <a:xfrm>
            <a:off x="4716463" y="981075"/>
            <a:ext cx="4038600" cy="4525963"/>
          </a:xfrm>
        </p:spPr>
        <p:txBody>
          <a:bodyPr rtlCol="0">
            <a:normAutofit fontScale="85000" lnSpcReduction="20000"/>
          </a:bodyPr>
          <a:lstStyle/>
          <a:p>
            <a:pPr marL="0" indent="0" algn="ctr" fontAlgn="auto">
              <a:spcAft>
                <a:spcPts val="0"/>
              </a:spcAft>
              <a:buFont typeface="Arial" pitchFamily="34" charset="0"/>
              <a:buNone/>
              <a:defRPr/>
            </a:pPr>
            <a:r>
              <a:rPr lang="ru-RU" b="1" dirty="0">
                <a:solidFill>
                  <a:schemeClr val="accent1">
                    <a:lumMod val="50000"/>
                  </a:schemeClr>
                </a:solidFill>
                <a:latin typeface="Times New Roman" pitchFamily="18" charset="0"/>
                <a:cs typeface="Times New Roman" pitchFamily="18" charset="0"/>
              </a:rPr>
              <a:t>Центр правовой информации ЦГБ  более десяти лет проводит работу по правовому просвещению среди </a:t>
            </a:r>
            <a:r>
              <a:rPr lang="ru-RU" b="1" dirty="0" err="1">
                <a:solidFill>
                  <a:schemeClr val="accent1">
                    <a:lumMod val="50000"/>
                  </a:schemeClr>
                </a:solidFill>
                <a:latin typeface="Times New Roman" pitchFamily="18" charset="0"/>
                <a:cs typeface="Times New Roman" pitchFamily="18" charset="0"/>
              </a:rPr>
              <a:t>мультикультурного</a:t>
            </a:r>
            <a:r>
              <a:rPr lang="ru-RU" b="1" dirty="0">
                <a:solidFill>
                  <a:schemeClr val="accent1">
                    <a:lumMod val="50000"/>
                  </a:schemeClr>
                </a:solidFill>
                <a:latin typeface="Times New Roman" pitchFamily="18" charset="0"/>
                <a:cs typeface="Times New Roman" pitchFamily="18" charset="0"/>
              </a:rPr>
              <a:t> населения города Великие Луки: консультирует пользователей по национальному вопросу, оказывает помощь в оформлении документов, проводит юридические консультации. </a:t>
            </a:r>
            <a:endParaRPr lang="ru-RU" dirty="0"/>
          </a:p>
        </p:txBody>
      </p:sp>
      <p:pic>
        <p:nvPicPr>
          <p:cNvPr id="8" name="Рисунок 7"/>
          <p:cNvPicPr>
            <a:picLocks noChangeAspect="1"/>
          </p:cNvPicPr>
          <p:nvPr/>
        </p:nvPicPr>
        <p:blipFill>
          <a:blip r:embed="rId5">
            <a:duotone>
              <a:schemeClr val="accent1">
                <a:shade val="45000"/>
                <a:satMod val="135000"/>
              </a:schemeClr>
              <a:prstClr val="white"/>
            </a:duotone>
            <a:extLst>
              <a:ext uri="{28A0092B-C50C-407E-A947-70E740481C1C}"/>
            </a:extLst>
          </a:blip>
          <a:stretch>
            <a:fillRect/>
          </a:stretch>
        </p:blipFill>
        <p:spPr>
          <a:xfrm>
            <a:off x="7452320" y="5301208"/>
            <a:ext cx="1507487" cy="1418022"/>
          </a:xfrm>
          <a:prstGeom prst="rect">
            <a:avLst/>
          </a:prstGeom>
        </p:spPr>
      </p:pic>
      <p:pic>
        <p:nvPicPr>
          <p:cNvPr id="1026" name="Picture 2" descr="C:\Documents and Settings\Muster\Рабочий стол\през\P1140260.JPG"/>
          <p:cNvPicPr>
            <a:picLocks noGrp="1" noChangeAspect="1" noChangeArrowheads="1"/>
          </p:cNvPicPr>
          <p:nvPr>
            <p:ph sz="half" idx="2"/>
          </p:nvPr>
        </p:nvPicPr>
        <p:blipFill>
          <a:blip r:embed="rId6" cstate="print">
            <a:extLst>
              <a:ext uri="{28A0092B-C50C-407E-A947-70E740481C1C}"/>
            </a:extLst>
          </a:blip>
          <a:srcRect/>
          <a:stretch>
            <a:fillRect/>
          </a:stretch>
        </p:blipFill>
        <p:spPr>
          <a:xfrm>
            <a:off x="539553" y="3971697"/>
            <a:ext cx="3024336" cy="2268252"/>
          </a:xfrm>
          <a:effectLst>
            <a:softEdge rad="112500"/>
          </a:effectLst>
          <a:extLst>
            <a:ext uri="{909E8E84-426E-40DD-AFC4-6F175D3DCCD1}"/>
          </a:extLst>
        </p:spPr>
      </p:pic>
      <p:pic>
        <p:nvPicPr>
          <p:cNvPr id="1029" name="Picture 5" descr="C:\Documents and Settings\Muster\Рабочий стол\P1140231.JPG"/>
          <p:cNvPicPr>
            <a:picLocks noChangeAspect="1" noChangeArrowheads="1"/>
          </p:cNvPicPr>
          <p:nvPr/>
        </p:nvPicPr>
        <p:blipFill>
          <a:blip r:embed="rId7">
            <a:extLst>
              <a:ext uri="{28A0092B-C50C-407E-A947-70E740481C1C}"/>
            </a:extLst>
          </a:blip>
          <a:srcRect/>
          <a:stretch>
            <a:fillRect/>
          </a:stretch>
        </p:blipFill>
        <p:spPr bwMode="auto">
          <a:xfrm>
            <a:off x="539552" y="1523324"/>
            <a:ext cx="3024336" cy="2268252"/>
          </a:xfrm>
          <a:prstGeom prst="rect">
            <a:avLst/>
          </a:prstGeom>
          <a:ln>
            <a:noFill/>
          </a:ln>
          <a:effectLst>
            <a:softEdge rad="112500"/>
          </a:effectLst>
          <a:extLst>
            <a:ext uri="{909E8E84-426E-40DD-AFC4-6F175D3DCCD1}"/>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714</TotalTime>
  <Words>2812</Words>
  <Application>Microsoft Office PowerPoint</Application>
  <PresentationFormat>Экран (4:3)</PresentationFormat>
  <Paragraphs>140</Paragraphs>
  <Slides>38</Slides>
  <Notes>36</Notes>
  <HiddenSlides>0</HiddenSlides>
  <MMClips>0</MMClips>
  <ScaleCrop>false</ScaleCrop>
  <HeadingPairs>
    <vt:vector size="6" baseType="variant">
      <vt:variant>
        <vt:lpstr>Использованные шрифты</vt:lpstr>
      </vt:variant>
      <vt:variant>
        <vt:i4>7</vt:i4>
      </vt:variant>
      <vt:variant>
        <vt:lpstr>Шаблон оформления</vt:lpstr>
      </vt:variant>
      <vt:variant>
        <vt:i4>1</vt:i4>
      </vt:variant>
      <vt:variant>
        <vt:lpstr>Заголовки слайдов</vt:lpstr>
      </vt:variant>
      <vt:variant>
        <vt:i4>38</vt:i4>
      </vt:variant>
    </vt:vector>
  </HeadingPairs>
  <TitlesOfParts>
    <vt:vector size="46" baseType="lpstr">
      <vt:lpstr>Calibri</vt:lpstr>
      <vt:lpstr>Arial</vt:lpstr>
      <vt:lpstr>Cambria</vt:lpstr>
      <vt:lpstr>Times New Roman</vt:lpstr>
      <vt:lpstr>MS Gothic</vt:lpstr>
      <vt:lpstr>Book Antiqua</vt:lpstr>
      <vt:lpstr>Liberation Serif</vt: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vector>
  </TitlesOfParts>
  <Company>Comp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Comp</dc:creator>
  <cp:lastModifiedBy>*****</cp:lastModifiedBy>
  <cp:revision>65</cp:revision>
  <dcterms:created xsi:type="dcterms:W3CDTF">2013-10-02T07:41:30Z</dcterms:created>
  <dcterms:modified xsi:type="dcterms:W3CDTF">2013-10-14T13:22:00Z</dcterms:modified>
</cp:coreProperties>
</file>