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9"/>
  </p:notesMasterIdLst>
  <p:handoutMasterIdLst>
    <p:handoutMasterId r:id="rId30"/>
  </p:handoutMasterIdLst>
  <p:sldIdLst>
    <p:sldId id="256" r:id="rId3"/>
    <p:sldId id="299" r:id="rId4"/>
    <p:sldId id="300" r:id="rId5"/>
    <p:sldId id="301" r:id="rId6"/>
    <p:sldId id="269" r:id="rId7"/>
    <p:sldId id="257" r:id="rId8"/>
    <p:sldId id="258" r:id="rId9"/>
    <p:sldId id="260" r:id="rId10"/>
    <p:sldId id="270" r:id="rId11"/>
    <p:sldId id="271" r:id="rId12"/>
    <p:sldId id="272" r:id="rId13"/>
    <p:sldId id="273" r:id="rId14"/>
    <p:sldId id="274" r:id="rId15"/>
    <p:sldId id="298" r:id="rId16"/>
    <p:sldId id="297" r:id="rId17"/>
    <p:sldId id="295" r:id="rId18"/>
    <p:sldId id="275" r:id="rId19"/>
    <p:sldId id="307" r:id="rId20"/>
    <p:sldId id="305" r:id="rId21"/>
    <p:sldId id="309" r:id="rId22"/>
    <p:sldId id="303" r:id="rId23"/>
    <p:sldId id="310" r:id="rId24"/>
    <p:sldId id="306" r:id="rId25"/>
    <p:sldId id="302" r:id="rId26"/>
    <p:sldId id="308" r:id="rId27"/>
    <p:sldId id="29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BBB27"/>
    <a:srgbClr val="DF890B"/>
    <a:srgbClr val="FF9966"/>
    <a:srgbClr val="FF6600"/>
    <a:srgbClr val="2EF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 autoAdjust="0"/>
    <p:restoredTop sz="94660" autoAdjust="0"/>
  </p:normalViewPr>
  <p:slideViewPr>
    <p:cSldViewPr snapToGrid="0" showGuides="1">
      <p:cViewPr>
        <p:scale>
          <a:sx n="66" d="100"/>
          <a:sy n="66" d="100"/>
        </p:scale>
        <p:origin x="-864" y="-3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2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\Desktop\&#1056;&#1080;&#1090;&#1072;\&#1088;&#1072;&#1073;&#1086;&#1090;&#1072;\&#1052;&#1045;&#1056;&#1054;&#1055;&#1056;&#1048;&#1071;&#1058;&#1048;&#1071;%202012%20&#1043;&#1054;&#1044;&#1040;\&#1086;&#1090;&#1082;&#1088;&#1099;&#1090;&#1099;&#1077;%20&#1094;&#1077;&#1085;&#1090;&#1088;&#1099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\Desktop\&#1088;&#1077;&#1077;&#1089;&#1090;&#1088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\Desktop\&#1088;&#1077;&#1077;&#1089;&#1090;&#1088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\Desktop\&#1056;&#1080;&#1090;&#1072;\&#1088;&#1072;&#1073;&#1086;&#1090;&#1072;\&#1084;&#1077;&#1088;&#1086;&#1087;&#1088;&#1080;&#1103;&#1090;&#1080;&#1077;%2001,10,2012\&#1086;&#1090;&#1095;&#1077;&#1090;%20&#1072;&#1085;&#1082;&#1077;&#1090;&#1080;&#1088;&#1086;&#1074;&#1072;&#1085;&#1080;&#1103;%20201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0"/>
      <c:rotY val="30"/>
      <c:rAngAx val="0"/>
      <c:perspective val="20"/>
    </c:view3D>
    <c:floor>
      <c:thickness val="0"/>
    </c:floor>
    <c:sideWall>
      <c:thickness val="0"/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</c:spPr>
    </c:sideWall>
    <c:backWall>
      <c:thickness val="0"/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</c:spPr>
    </c:backWall>
    <c:plotArea>
      <c:layout/>
      <c:bar3DChart>
        <c:barDir val="col"/>
        <c:grouping val="standard"/>
        <c:varyColors val="0"/>
        <c:ser>
          <c:idx val="0"/>
          <c:order val="0"/>
          <c:invertIfNegative val="0"/>
          <c:dLbls>
            <c:dLbl>
              <c:idx val="11"/>
              <c:layout>
                <c:manualLayout>
                  <c:x val="1.4281731787052856E-3"/>
                  <c:y val="2.475358488433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Лист1!$A$1:$A$13</c:f>
              <c:strCache>
                <c:ptCount val="13"/>
                <c:pt idx="0">
                  <c:v>2000 г.</c:v>
                </c:pt>
                <c:pt idx="1">
                  <c:v>2001 г.</c:v>
                </c:pt>
                <c:pt idx="2">
                  <c:v>2002 г.</c:v>
                </c:pt>
                <c:pt idx="3">
                  <c:v>2003 г.</c:v>
                </c:pt>
                <c:pt idx="4">
                  <c:v>2004 г.</c:v>
                </c:pt>
                <c:pt idx="5">
                  <c:v>2005 г.</c:v>
                </c:pt>
                <c:pt idx="6">
                  <c:v>2006 г.</c:v>
                </c:pt>
                <c:pt idx="7">
                  <c:v>2007 г.</c:v>
                </c:pt>
                <c:pt idx="8">
                  <c:v>2008 г.</c:v>
                </c:pt>
                <c:pt idx="9">
                  <c:v>2009 г.</c:v>
                </c:pt>
                <c:pt idx="10">
                  <c:v>2010 г.</c:v>
                </c:pt>
                <c:pt idx="11">
                  <c:v>2011 г.</c:v>
                </c:pt>
                <c:pt idx="12">
                  <c:v>2012 г.</c:v>
                </c:pt>
              </c:strCache>
            </c:strRef>
          </c:cat>
          <c:val>
            <c:numRef>
              <c:f>Лист1!$B$1:$B$13</c:f>
              <c:numCache>
                <c:formatCode>General</c:formatCode>
                <c:ptCount val="13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  <c:pt idx="4">
                  <c:v>8</c:v>
                </c:pt>
                <c:pt idx="5">
                  <c:v>13</c:v>
                </c:pt>
                <c:pt idx="6">
                  <c:v>11</c:v>
                </c:pt>
                <c:pt idx="7">
                  <c:v>9</c:v>
                </c:pt>
                <c:pt idx="8">
                  <c:v>9</c:v>
                </c:pt>
                <c:pt idx="9">
                  <c:v>4</c:v>
                </c:pt>
                <c:pt idx="10">
                  <c:v>4</c:v>
                </c:pt>
                <c:pt idx="11">
                  <c:v>20</c:v>
                </c:pt>
                <c:pt idx="12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one"/>
        <c:axId val="79627392"/>
        <c:axId val="79630336"/>
        <c:axId val="32619584"/>
      </c:bar3DChart>
      <c:catAx>
        <c:axId val="796273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79630336"/>
        <c:crosses val="autoZero"/>
        <c:auto val="1"/>
        <c:lblAlgn val="ctr"/>
        <c:lblOffset val="100"/>
        <c:noMultiLvlLbl val="0"/>
      </c:catAx>
      <c:valAx>
        <c:axId val="79630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9627392"/>
        <c:crosses val="autoZero"/>
        <c:crossBetween val="between"/>
      </c:valAx>
      <c:serAx>
        <c:axId val="32619584"/>
        <c:scaling>
          <c:orientation val="minMax"/>
        </c:scaling>
        <c:delete val="1"/>
        <c:axPos val="b"/>
        <c:majorTickMark val="none"/>
        <c:minorTickMark val="none"/>
        <c:tickLblPos val="nextTo"/>
        <c:crossAx val="79630336"/>
        <c:crosses val="autoZero"/>
      </c:serAx>
      <c:spPr>
        <a:noFill/>
      </c:spPr>
    </c:plotArea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  <a:sp3d>
      <a:bevelT/>
    </a:sp3d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cat>
            <c:strRef>
              <c:f>Лист3!$G$1:$G$7</c:f>
              <c:strCache>
                <c:ptCount val="7"/>
                <c:pt idx="0">
                  <c:v>г. Новокузнецк, 27.01.12</c:v>
                </c:pt>
                <c:pt idx="1">
                  <c:v>Мариинский район, 30.01.12</c:v>
                </c:pt>
                <c:pt idx="2">
                  <c:v>г. Новокузнецк, 28.09.12</c:v>
                </c:pt>
                <c:pt idx="3">
                  <c:v>Тисульский район, 03.09.12</c:v>
                </c:pt>
                <c:pt idx="4">
                  <c:v>г. Новокузнецк, 29.09.12</c:v>
                </c:pt>
                <c:pt idx="5">
                  <c:v>Крапивинский район, 05.12.12</c:v>
                </c:pt>
                <c:pt idx="6">
                  <c:v>г. Новокузнецк, 12.12.12</c:v>
                </c:pt>
              </c:strCache>
            </c:strRef>
          </c:cat>
          <c:val>
            <c:numRef>
              <c:f>Лист3!$H$1:$H$7</c:f>
              <c:numCache>
                <c:formatCode>General</c:formatCode>
                <c:ptCount val="7"/>
                <c:pt idx="0">
                  <c:v>5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79676928"/>
        <c:axId val="79678464"/>
        <c:axId val="0"/>
      </c:bar3DChart>
      <c:catAx>
        <c:axId val="796769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79678464"/>
        <c:crosses val="autoZero"/>
        <c:auto val="1"/>
        <c:lblAlgn val="ctr"/>
        <c:lblOffset val="100"/>
        <c:noMultiLvlLbl val="0"/>
      </c:catAx>
      <c:valAx>
        <c:axId val="79678464"/>
        <c:scaling>
          <c:orientation val="minMax"/>
          <c:max val="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79676928"/>
        <c:crosses val="autoZero"/>
        <c:crossBetween val="between"/>
        <c:minorUnit val="1"/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486165695752984E-2"/>
          <c:y val="1.2759170653907496E-2"/>
          <c:w val="0.91614478860320714"/>
          <c:h val="0.5277727963430408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Лист4!$A$2:$A$19</c:f>
              <c:strCache>
                <c:ptCount val="18"/>
                <c:pt idx="0">
                  <c:v>Жилищное право</c:v>
                </c:pt>
                <c:pt idx="1">
                  <c:v>Семейное право</c:v>
                </c:pt>
                <c:pt idx="2">
                  <c:v>Наследственное  право</c:v>
                </c:pt>
                <c:pt idx="3">
                  <c:v>Трудовое право</c:v>
                </c:pt>
                <c:pt idx="4">
                  <c:v>Возврат денежных средств</c:v>
                </c:pt>
                <c:pt idx="5">
                  <c:v>Пенсионное законодательство</c:v>
                </c:pt>
                <c:pt idx="6">
                  <c:v>Купля-продажа (договор)</c:v>
                </c:pt>
                <c:pt idx="7">
                  <c:v>Компенсация морального ущерба</c:v>
                </c:pt>
                <c:pt idx="8">
                  <c:v>Право собственности</c:v>
                </c:pt>
                <c:pt idx="9">
                  <c:v>Земельное право</c:v>
                </c:pt>
                <c:pt idx="10">
                  <c:v>Регистрация граждан</c:v>
                </c:pt>
                <c:pt idx="11">
                  <c:v>Бездействие органов власти</c:v>
                </c:pt>
                <c:pt idx="12">
                  <c:v>Медицинское право</c:v>
                </c:pt>
                <c:pt idx="13">
                  <c:v>Дарение</c:v>
                </c:pt>
                <c:pt idx="14">
                  <c:v>Административные правонарушения</c:v>
                </c:pt>
                <c:pt idx="15">
                  <c:v>Дееспособность (лишение ограничение)</c:v>
                </c:pt>
                <c:pt idx="16">
                  <c:v>Права потребителей</c:v>
                </c:pt>
                <c:pt idx="17">
                  <c:v>Права человека</c:v>
                </c:pt>
              </c:strCache>
            </c:strRef>
          </c:cat>
          <c:val>
            <c:numRef>
              <c:f>Лист4!$B$2:$B$19</c:f>
              <c:numCache>
                <c:formatCode>General</c:formatCode>
                <c:ptCount val="18"/>
                <c:pt idx="0">
                  <c:v>46</c:v>
                </c:pt>
                <c:pt idx="1">
                  <c:v>40</c:v>
                </c:pt>
                <c:pt idx="2">
                  <c:v>38</c:v>
                </c:pt>
                <c:pt idx="3">
                  <c:v>22</c:v>
                </c:pt>
                <c:pt idx="4">
                  <c:v>19</c:v>
                </c:pt>
                <c:pt idx="5">
                  <c:v>16</c:v>
                </c:pt>
                <c:pt idx="6">
                  <c:v>15</c:v>
                </c:pt>
                <c:pt idx="7">
                  <c:v>14</c:v>
                </c:pt>
                <c:pt idx="8">
                  <c:v>13</c:v>
                </c:pt>
                <c:pt idx="9">
                  <c:v>13</c:v>
                </c:pt>
                <c:pt idx="10">
                  <c:v>12</c:v>
                </c:pt>
                <c:pt idx="11">
                  <c:v>10</c:v>
                </c:pt>
                <c:pt idx="12">
                  <c:v>5</c:v>
                </c:pt>
                <c:pt idx="13">
                  <c:v>4</c:v>
                </c:pt>
                <c:pt idx="14">
                  <c:v>4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82185600"/>
        <c:axId val="82199680"/>
      </c:barChart>
      <c:catAx>
        <c:axId val="821856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tx2"/>
                </a:solidFill>
              </a:defRPr>
            </a:pPr>
            <a:endParaRPr lang="ru-RU"/>
          </a:p>
        </c:txPr>
        <c:crossAx val="82199680"/>
        <c:crosses val="autoZero"/>
        <c:auto val="1"/>
        <c:lblAlgn val="ctr"/>
        <c:lblOffset val="100"/>
        <c:noMultiLvlLbl val="0"/>
      </c:catAx>
      <c:valAx>
        <c:axId val="82199680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82185600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5">
        <a:lumMod val="40000"/>
        <a:lumOff val="60000"/>
        <a:alpha val="87000"/>
      </a:schemeClr>
    </a:solidFill>
    <a:ln>
      <a:noFill/>
    </a:ln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292505605878085E-2"/>
          <c:y val="2.5636356816951304E-2"/>
          <c:w val="0.95227717579195603"/>
          <c:h val="0.83343759113444149"/>
        </c:manualLayout>
      </c:layout>
      <c:bar3D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4">
                    <a:shade val="100000"/>
                    <a:satMod val="137000"/>
                  </a:schemeClr>
                </a:gs>
                <a:gs pos="71000">
                  <a:schemeClr val="accent4">
                    <a:shade val="98000"/>
                    <a:satMod val="137000"/>
                  </a:schemeClr>
                </a:gs>
                <a:gs pos="100000">
                  <a:schemeClr val="accent4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 w="6350" cap="rnd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'статистика за 10 лет'!$B$2:$B$11</c:f>
              <c:strCache>
                <c:ptCount val="10"/>
                <c:pt idx="0">
                  <c:v>2003 г. (3 дня)</c:v>
                </c:pt>
                <c:pt idx="1">
                  <c:v>2004 г.</c:v>
                </c:pt>
                <c:pt idx="2">
                  <c:v>2005 г.</c:v>
                </c:pt>
                <c:pt idx="3">
                  <c:v>2006 г. </c:v>
                </c:pt>
                <c:pt idx="4">
                  <c:v>2007 г.</c:v>
                </c:pt>
                <c:pt idx="5">
                  <c:v>2008 г.</c:v>
                </c:pt>
                <c:pt idx="6">
                  <c:v>2009 г.</c:v>
                </c:pt>
                <c:pt idx="7">
                  <c:v>2010 г.</c:v>
                </c:pt>
                <c:pt idx="8">
                  <c:v>2011 г.</c:v>
                </c:pt>
                <c:pt idx="9">
                  <c:v>2012 г.</c:v>
                </c:pt>
              </c:strCache>
            </c:strRef>
          </c:cat>
          <c:val>
            <c:numRef>
              <c:f>'статистика за 10 лет'!$C$2:$C$11</c:f>
              <c:numCache>
                <c:formatCode>General</c:formatCode>
                <c:ptCount val="10"/>
                <c:pt idx="0">
                  <c:v>200</c:v>
                </c:pt>
                <c:pt idx="1">
                  <c:v>40</c:v>
                </c:pt>
                <c:pt idx="2">
                  <c:v>70</c:v>
                </c:pt>
                <c:pt idx="3">
                  <c:v>55</c:v>
                </c:pt>
                <c:pt idx="4">
                  <c:v>80</c:v>
                </c:pt>
                <c:pt idx="5">
                  <c:v>100</c:v>
                </c:pt>
                <c:pt idx="6">
                  <c:v>93</c:v>
                </c:pt>
                <c:pt idx="7">
                  <c:v>72</c:v>
                </c:pt>
                <c:pt idx="8">
                  <c:v>48</c:v>
                </c:pt>
                <c:pt idx="9">
                  <c:v>190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2585088"/>
        <c:axId val="82586624"/>
        <c:axId val="0"/>
      </c:bar3DChart>
      <c:dateAx>
        <c:axId val="82585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2586624"/>
        <c:crosses val="autoZero"/>
        <c:auto val="0"/>
        <c:lblOffset val="100"/>
        <c:baseTimeUnit val="days"/>
      </c:dateAx>
      <c:valAx>
        <c:axId val="82586624"/>
        <c:scaling>
          <c:orientation val="minMax"/>
        </c:scaling>
        <c:delete val="0"/>
        <c:axPos val="l"/>
        <c:majorGridlines>
          <c:spPr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25850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79BE0A-1E01-4599-848B-89EFEB80C62A}" type="doc">
      <dgm:prSet loTypeId="urn:microsoft.com/office/officeart/2005/8/layout/arrow2" loCatId="process" qsTypeId="urn:microsoft.com/office/officeart/2005/8/quickstyle/simple3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7F12F3C0-67CA-4B83-83DF-0BECBAFB5B42}">
      <dgm:prSet phldrT="[Текст]" custT="1"/>
      <dgm:spPr/>
      <dgm:t>
        <a:bodyPr/>
        <a:lstStyle/>
        <a:p>
          <a:pPr marL="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solidFill>
                <a:srgbClr val="C00000"/>
              </a:solidFill>
            </a:rPr>
            <a:t>2007 г. </a:t>
          </a:r>
        </a:p>
        <a:p>
          <a:pPr marL="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solidFill>
                <a:srgbClr val="000066"/>
              </a:solidFill>
            </a:rPr>
            <a:t>26-27 июня Межрегиональный семинар-практикум «Корпоративная деятельность ПЦПИ: организация Сибирской виртуальной юридической консультации»</a:t>
          </a:r>
          <a:endParaRPr lang="ru-RU" sz="1400" b="1" dirty="0">
            <a:solidFill>
              <a:srgbClr val="000066"/>
            </a:solidFill>
          </a:endParaRPr>
        </a:p>
      </dgm:t>
    </dgm:pt>
    <dgm:pt modelId="{C958E914-636B-4DD8-9E2E-E1656FF4A8DA}" type="parTrans" cxnId="{EF570F3C-05BB-4F93-8572-5D3417794A31}">
      <dgm:prSet/>
      <dgm:spPr/>
      <dgm:t>
        <a:bodyPr/>
        <a:lstStyle/>
        <a:p>
          <a:pPr marL="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/>
        </a:p>
      </dgm:t>
    </dgm:pt>
    <dgm:pt modelId="{4FBFBE59-6FD2-46F7-B2FC-EE8DA191E485}" type="sibTrans" cxnId="{EF570F3C-05BB-4F93-8572-5D3417794A31}">
      <dgm:prSet/>
      <dgm:spPr/>
      <dgm:t>
        <a:bodyPr/>
        <a:lstStyle/>
        <a:p>
          <a:pPr marL="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/>
        </a:p>
      </dgm:t>
    </dgm:pt>
    <dgm:pt modelId="{E5ED1E06-2133-4AD0-9ED3-06EBCCB05CF0}">
      <dgm:prSet custT="1"/>
      <dgm:spPr/>
      <dgm:t>
        <a:bodyPr/>
        <a:lstStyle/>
        <a:p>
          <a:pPr marL="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solidFill>
                <a:srgbClr val="C00000"/>
              </a:solidFill>
            </a:rPr>
            <a:t>2008 г.</a:t>
          </a:r>
          <a:r>
            <a:rPr lang="ru-RU" sz="1400" b="1" dirty="0" smtClean="0">
              <a:solidFill>
                <a:srgbClr val="000066"/>
              </a:solidFill>
            </a:rPr>
            <a:t> </a:t>
          </a:r>
        </a:p>
        <a:p>
          <a:pPr marL="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solidFill>
                <a:srgbClr val="000066"/>
              </a:solidFill>
            </a:rPr>
            <a:t>19 июня</a:t>
          </a:r>
        </a:p>
        <a:p>
          <a:pPr marL="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solidFill>
                <a:srgbClr val="000066"/>
              </a:solidFill>
            </a:rPr>
            <a:t>Региональный семинар-практикум «Тенденции развития сети ПЦПИ Кемеровской области»</a:t>
          </a:r>
          <a:endParaRPr lang="ru-RU" sz="1400" b="1" dirty="0">
            <a:solidFill>
              <a:srgbClr val="000066"/>
            </a:solidFill>
          </a:endParaRPr>
        </a:p>
      </dgm:t>
    </dgm:pt>
    <dgm:pt modelId="{2B760827-E60D-477E-8094-74AFEC7C128A}" type="parTrans" cxnId="{E193AF81-90ED-401C-BD2E-1D8F066066E5}">
      <dgm:prSet/>
      <dgm:spPr/>
      <dgm:t>
        <a:bodyPr/>
        <a:lstStyle/>
        <a:p>
          <a:pPr marL="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/>
        </a:p>
      </dgm:t>
    </dgm:pt>
    <dgm:pt modelId="{4A0484AE-D5C0-4B78-8358-3E57E8FF248A}" type="sibTrans" cxnId="{E193AF81-90ED-401C-BD2E-1D8F066066E5}">
      <dgm:prSet/>
      <dgm:spPr/>
      <dgm:t>
        <a:bodyPr/>
        <a:lstStyle/>
        <a:p>
          <a:pPr marL="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/>
        </a:p>
      </dgm:t>
    </dgm:pt>
    <dgm:pt modelId="{0C9DA9EC-262A-4D16-94F0-FF6B59506A98}">
      <dgm:prSet custT="1"/>
      <dgm:spPr/>
      <dgm:t>
        <a:bodyPr/>
        <a:lstStyle/>
        <a:p>
          <a:pPr marL="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solidFill>
                <a:srgbClr val="C00000"/>
              </a:solidFill>
            </a:rPr>
            <a:t>2009 г. </a:t>
          </a:r>
        </a:p>
        <a:p>
          <a:pPr marL="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solidFill>
                <a:srgbClr val="000066"/>
              </a:solidFill>
            </a:rPr>
            <a:t>18 июня </a:t>
          </a:r>
        </a:p>
        <a:p>
          <a:pPr marL="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solidFill>
                <a:srgbClr val="000066"/>
              </a:solidFill>
            </a:rPr>
            <a:t>Региональный семинар «Особенности обслуживания пользователей Публичных центров правовой информации»</a:t>
          </a:r>
          <a:endParaRPr lang="ru-RU" sz="1400" b="1" dirty="0">
            <a:solidFill>
              <a:srgbClr val="000066"/>
            </a:solidFill>
          </a:endParaRPr>
        </a:p>
      </dgm:t>
    </dgm:pt>
    <dgm:pt modelId="{B54A29F1-B988-4705-8B2A-D55924D62B5B}" type="parTrans" cxnId="{23A5B11D-9DA9-4DA9-931D-CA6BD3CB2A8D}">
      <dgm:prSet/>
      <dgm:spPr/>
      <dgm:t>
        <a:bodyPr/>
        <a:lstStyle/>
        <a:p>
          <a:pPr algn="l"/>
          <a:endParaRPr lang="ru-RU" sz="1200"/>
        </a:p>
      </dgm:t>
    </dgm:pt>
    <dgm:pt modelId="{EB9959B0-ED27-4FBF-9EB3-6FB9A2D86FE5}" type="sibTrans" cxnId="{23A5B11D-9DA9-4DA9-931D-CA6BD3CB2A8D}">
      <dgm:prSet/>
      <dgm:spPr/>
      <dgm:t>
        <a:bodyPr/>
        <a:lstStyle/>
        <a:p>
          <a:pPr algn="l"/>
          <a:endParaRPr lang="ru-RU" sz="1200"/>
        </a:p>
      </dgm:t>
    </dgm:pt>
    <dgm:pt modelId="{A90E306D-8A7F-420F-95BA-21D9759102EF}">
      <dgm:prSet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</a:rPr>
            <a:t>2013 г. </a:t>
          </a:r>
        </a:p>
        <a:p>
          <a:r>
            <a:rPr lang="ru-RU" sz="1400" b="1" dirty="0" smtClean="0">
              <a:solidFill>
                <a:srgbClr val="000066"/>
              </a:solidFill>
            </a:rPr>
            <a:t>6 июня </a:t>
          </a:r>
        </a:p>
        <a:p>
          <a:r>
            <a:rPr lang="ru-RU" sz="1400" b="1" dirty="0" smtClean="0">
              <a:solidFill>
                <a:srgbClr val="000066"/>
              </a:solidFill>
            </a:rPr>
            <a:t>Научно-практический семинар "Реализация Программы ПЦПИ в Кемеровской области: перспективы развития"</a:t>
          </a:r>
          <a:endParaRPr lang="ru-RU" sz="1400" b="1" dirty="0">
            <a:solidFill>
              <a:srgbClr val="000066"/>
            </a:solidFill>
          </a:endParaRPr>
        </a:p>
      </dgm:t>
    </dgm:pt>
    <dgm:pt modelId="{745D7566-F705-4A32-837A-9E19C5358053}" type="parTrans" cxnId="{0803BB33-1BAB-416C-898B-D7347843CD5B}">
      <dgm:prSet/>
      <dgm:spPr/>
      <dgm:t>
        <a:bodyPr/>
        <a:lstStyle/>
        <a:p>
          <a:endParaRPr lang="ru-RU"/>
        </a:p>
      </dgm:t>
    </dgm:pt>
    <dgm:pt modelId="{6FB039ED-1DE4-462F-8671-C3CD96B29465}" type="sibTrans" cxnId="{0803BB33-1BAB-416C-898B-D7347843CD5B}">
      <dgm:prSet/>
      <dgm:spPr/>
      <dgm:t>
        <a:bodyPr/>
        <a:lstStyle/>
        <a:p>
          <a:endParaRPr lang="ru-RU"/>
        </a:p>
      </dgm:t>
    </dgm:pt>
    <dgm:pt modelId="{872F9B60-11FA-4E7D-A1AC-D5818773BC63}" type="pres">
      <dgm:prSet presAssocID="{7379BE0A-1E01-4599-848B-89EFEB80C62A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DD6202-0E77-4E88-9412-5AE310D983D1}" type="pres">
      <dgm:prSet presAssocID="{7379BE0A-1E01-4599-848B-89EFEB80C62A}" presName="arrow" presStyleLbl="bgShp" presStyleIdx="0" presStyleCnt="1" custScaleX="143325" custLinFactNeighborX="7945" custLinFactNeighborY="8182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093786AA-A462-4B52-A3B9-F29D4EC79355}" type="pres">
      <dgm:prSet presAssocID="{7379BE0A-1E01-4599-848B-89EFEB80C62A}" presName="arrowDiagram4" presStyleCnt="0"/>
      <dgm:spPr/>
    </dgm:pt>
    <dgm:pt modelId="{D8639004-D0E5-4B15-AAF0-7F4A9A21F67C}" type="pres">
      <dgm:prSet presAssocID="{7F12F3C0-67CA-4B83-83DF-0BECBAFB5B42}" presName="bullet4a" presStyleLbl="node1" presStyleIdx="0" presStyleCnt="4" custLinFactX="-25480" custLinFactY="-109518" custLinFactNeighborX="-100000" custLinFactNeighborY="-200000"/>
      <dgm:spPr/>
    </dgm:pt>
    <dgm:pt modelId="{FB645FBD-9329-43B9-A1CE-761C32CF1016}" type="pres">
      <dgm:prSet presAssocID="{7F12F3C0-67CA-4B83-83DF-0BECBAFB5B42}" presName="textBox4a" presStyleLbl="revTx" presStyleIdx="0" presStyleCnt="4" custScaleX="169445" custLinFactNeighborX="-33755" custLinFactNeighborY="-29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1022A2-6EB3-4747-9D54-27CA5318ACEF}" type="pres">
      <dgm:prSet presAssocID="{E5ED1E06-2133-4AD0-9ED3-06EBCCB05CF0}" presName="bullet4b" presStyleLbl="node1" presStyleIdx="1" presStyleCnt="4" custLinFactX="100000" custLinFactY="-63542" custLinFactNeighborX="140504" custLinFactNeighborY="-100000"/>
      <dgm:spPr/>
    </dgm:pt>
    <dgm:pt modelId="{EDBF168A-FC1F-4648-89A0-97CE79B3B113}" type="pres">
      <dgm:prSet presAssocID="{E5ED1E06-2133-4AD0-9ED3-06EBCCB05CF0}" presName="textBox4b" presStyleLbl="revTx" presStyleIdx="1" presStyleCnt="4" custScaleX="122205" custLinFactNeighborX="20157" custLinFactNeighborY="-15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0CF5C-A8EF-412B-B779-99B540A4F9A1}" type="pres">
      <dgm:prSet presAssocID="{0C9DA9EC-262A-4D16-94F0-FF6B59506A98}" presName="bullet4c" presStyleLbl="node1" presStyleIdx="2" presStyleCnt="4" custLinFactX="200000" custLinFactY="-45210" custLinFactNeighborX="213848" custLinFactNeighborY="-100000"/>
      <dgm:spPr/>
    </dgm:pt>
    <dgm:pt modelId="{01BF7BE4-92F6-4D3A-BBEC-7C5CEE8B81C6}" type="pres">
      <dgm:prSet presAssocID="{0C9DA9EC-262A-4D16-94F0-FF6B59506A98}" presName="textBox4c" presStyleLbl="revTx" presStyleIdx="2" presStyleCnt="4" custScaleX="138285" custLinFactNeighborX="63218" custLinFactNeighborY="-14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81FE1-55F4-48F6-A713-6D5AA4B8F760}" type="pres">
      <dgm:prSet presAssocID="{A90E306D-8A7F-420F-95BA-21D9759102EF}" presName="bullet4d" presStyleLbl="node1" presStyleIdx="3" presStyleCnt="4" custLinFactX="228430" custLinFactY="-27365" custLinFactNeighborX="300000" custLinFactNeighborY="-100000"/>
      <dgm:spPr/>
    </dgm:pt>
    <dgm:pt modelId="{090043AA-B22F-44DC-A47D-A48E011B93AD}" type="pres">
      <dgm:prSet presAssocID="{A90E306D-8A7F-420F-95BA-21D9759102EF}" presName="textBox4d" presStyleLbl="revTx" presStyleIdx="3" presStyleCnt="4" custScaleX="136742" custLinFactX="17731" custLinFactNeighborX="100000" custLinFactNeighborY="-14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93AF81-90ED-401C-BD2E-1D8F066066E5}" srcId="{7379BE0A-1E01-4599-848B-89EFEB80C62A}" destId="{E5ED1E06-2133-4AD0-9ED3-06EBCCB05CF0}" srcOrd="1" destOrd="0" parTransId="{2B760827-E60D-477E-8094-74AFEC7C128A}" sibTransId="{4A0484AE-D5C0-4B78-8358-3E57E8FF248A}"/>
    <dgm:cxn modelId="{1C6A2094-FD50-4F57-9673-668F3BFF232D}" type="presOf" srcId="{A90E306D-8A7F-420F-95BA-21D9759102EF}" destId="{090043AA-B22F-44DC-A47D-A48E011B93AD}" srcOrd="0" destOrd="0" presId="urn:microsoft.com/office/officeart/2005/8/layout/arrow2"/>
    <dgm:cxn modelId="{EF570F3C-05BB-4F93-8572-5D3417794A31}" srcId="{7379BE0A-1E01-4599-848B-89EFEB80C62A}" destId="{7F12F3C0-67CA-4B83-83DF-0BECBAFB5B42}" srcOrd="0" destOrd="0" parTransId="{C958E914-636B-4DD8-9E2E-E1656FF4A8DA}" sibTransId="{4FBFBE59-6FD2-46F7-B2FC-EE8DA191E485}"/>
    <dgm:cxn modelId="{6F743D7D-756B-4CD2-A67C-6006FE694D6B}" type="presOf" srcId="{7F12F3C0-67CA-4B83-83DF-0BECBAFB5B42}" destId="{FB645FBD-9329-43B9-A1CE-761C32CF1016}" srcOrd="0" destOrd="0" presId="urn:microsoft.com/office/officeart/2005/8/layout/arrow2"/>
    <dgm:cxn modelId="{34F96874-5479-4A87-8383-6F7B22BD94F0}" type="presOf" srcId="{E5ED1E06-2133-4AD0-9ED3-06EBCCB05CF0}" destId="{EDBF168A-FC1F-4648-89A0-97CE79B3B113}" srcOrd="0" destOrd="0" presId="urn:microsoft.com/office/officeart/2005/8/layout/arrow2"/>
    <dgm:cxn modelId="{0803BB33-1BAB-416C-898B-D7347843CD5B}" srcId="{7379BE0A-1E01-4599-848B-89EFEB80C62A}" destId="{A90E306D-8A7F-420F-95BA-21D9759102EF}" srcOrd="3" destOrd="0" parTransId="{745D7566-F705-4A32-837A-9E19C5358053}" sibTransId="{6FB039ED-1DE4-462F-8671-C3CD96B29465}"/>
    <dgm:cxn modelId="{4519CC50-287E-4FD4-B002-92D766D1EC8C}" type="presOf" srcId="{7379BE0A-1E01-4599-848B-89EFEB80C62A}" destId="{872F9B60-11FA-4E7D-A1AC-D5818773BC63}" srcOrd="0" destOrd="0" presId="urn:microsoft.com/office/officeart/2005/8/layout/arrow2"/>
    <dgm:cxn modelId="{059DFF1C-8CEC-42B7-9DAF-429FCE3C247B}" type="presOf" srcId="{0C9DA9EC-262A-4D16-94F0-FF6B59506A98}" destId="{01BF7BE4-92F6-4D3A-BBEC-7C5CEE8B81C6}" srcOrd="0" destOrd="0" presId="urn:microsoft.com/office/officeart/2005/8/layout/arrow2"/>
    <dgm:cxn modelId="{23A5B11D-9DA9-4DA9-931D-CA6BD3CB2A8D}" srcId="{7379BE0A-1E01-4599-848B-89EFEB80C62A}" destId="{0C9DA9EC-262A-4D16-94F0-FF6B59506A98}" srcOrd="2" destOrd="0" parTransId="{B54A29F1-B988-4705-8B2A-D55924D62B5B}" sibTransId="{EB9959B0-ED27-4FBF-9EB3-6FB9A2D86FE5}"/>
    <dgm:cxn modelId="{028BAD93-3F42-4FEC-BB27-3CC64C32EB40}" type="presParOf" srcId="{872F9B60-11FA-4E7D-A1AC-D5818773BC63}" destId="{6EDD6202-0E77-4E88-9412-5AE310D983D1}" srcOrd="0" destOrd="0" presId="urn:microsoft.com/office/officeart/2005/8/layout/arrow2"/>
    <dgm:cxn modelId="{D847A168-3F50-4954-B776-75CDB364A75A}" type="presParOf" srcId="{872F9B60-11FA-4E7D-A1AC-D5818773BC63}" destId="{093786AA-A462-4B52-A3B9-F29D4EC79355}" srcOrd="1" destOrd="0" presId="urn:microsoft.com/office/officeart/2005/8/layout/arrow2"/>
    <dgm:cxn modelId="{86331594-657F-40DB-A73A-8976FE721024}" type="presParOf" srcId="{093786AA-A462-4B52-A3B9-F29D4EC79355}" destId="{D8639004-D0E5-4B15-AAF0-7F4A9A21F67C}" srcOrd="0" destOrd="0" presId="urn:microsoft.com/office/officeart/2005/8/layout/arrow2"/>
    <dgm:cxn modelId="{D35C3B13-3E40-42B4-8E8B-6E6DE807EA04}" type="presParOf" srcId="{093786AA-A462-4B52-A3B9-F29D4EC79355}" destId="{FB645FBD-9329-43B9-A1CE-761C32CF1016}" srcOrd="1" destOrd="0" presId="urn:microsoft.com/office/officeart/2005/8/layout/arrow2"/>
    <dgm:cxn modelId="{645FC5C5-02EC-4656-AFB5-3552CC07E484}" type="presParOf" srcId="{093786AA-A462-4B52-A3B9-F29D4EC79355}" destId="{651022A2-6EB3-4747-9D54-27CA5318ACEF}" srcOrd="2" destOrd="0" presId="urn:microsoft.com/office/officeart/2005/8/layout/arrow2"/>
    <dgm:cxn modelId="{DA91B6A1-E4B4-44FA-A4A2-0071D4D07FC5}" type="presParOf" srcId="{093786AA-A462-4B52-A3B9-F29D4EC79355}" destId="{EDBF168A-FC1F-4648-89A0-97CE79B3B113}" srcOrd="3" destOrd="0" presId="urn:microsoft.com/office/officeart/2005/8/layout/arrow2"/>
    <dgm:cxn modelId="{E8F48A52-9672-4203-8A33-E7E5767CD7E4}" type="presParOf" srcId="{093786AA-A462-4B52-A3B9-F29D4EC79355}" destId="{E300CF5C-A8EF-412B-B779-99B540A4F9A1}" srcOrd="4" destOrd="0" presId="urn:microsoft.com/office/officeart/2005/8/layout/arrow2"/>
    <dgm:cxn modelId="{00F6F8AB-A5AC-4E40-851E-FA689E152D0E}" type="presParOf" srcId="{093786AA-A462-4B52-A3B9-F29D4EC79355}" destId="{01BF7BE4-92F6-4D3A-BBEC-7C5CEE8B81C6}" srcOrd="5" destOrd="0" presId="urn:microsoft.com/office/officeart/2005/8/layout/arrow2"/>
    <dgm:cxn modelId="{62355B04-D7E4-40DE-A24E-3318657F281C}" type="presParOf" srcId="{093786AA-A462-4B52-A3B9-F29D4EC79355}" destId="{E4E81FE1-55F4-48F6-A713-6D5AA4B8F760}" srcOrd="6" destOrd="0" presId="urn:microsoft.com/office/officeart/2005/8/layout/arrow2"/>
    <dgm:cxn modelId="{FF2CBF06-107C-48E3-B528-1B50CB87C4A8}" type="presParOf" srcId="{093786AA-A462-4B52-A3B9-F29D4EC79355}" destId="{090043AA-B22F-44DC-A47D-A48E011B93AD}" srcOrd="7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D6202-0E77-4E88-9412-5AE310D983D1}">
      <dsp:nvSpPr>
        <dsp:cNvPr id="0" name=""/>
        <dsp:cNvSpPr/>
      </dsp:nvSpPr>
      <dsp:spPr>
        <a:xfrm>
          <a:off x="2210000" y="0"/>
          <a:ext cx="9082081" cy="3960439"/>
        </a:xfrm>
        <a:prstGeom prst="swooshArrow">
          <a:avLst>
            <a:gd name="adj1" fmla="val 25000"/>
            <a:gd name="adj2" fmla="val 25000"/>
          </a:avLst>
        </a:prstGeom>
        <a:solidFill>
          <a:schemeClr val="lt1"/>
        </a:solidFill>
        <a:ln w="48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D8639004-D0E5-4B15-AAF0-7F4A9A21F67C}">
      <dsp:nvSpPr>
        <dsp:cNvPr id="0" name=""/>
        <dsp:cNvSpPr/>
      </dsp:nvSpPr>
      <dsp:spPr>
        <a:xfrm>
          <a:off x="3520523" y="2493878"/>
          <a:ext cx="145744" cy="145744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58000"/>
                <a:satMod val="3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645FBD-9329-43B9-A1CE-761C32CF1016}">
      <dsp:nvSpPr>
        <dsp:cNvPr id="0" name=""/>
        <dsp:cNvSpPr/>
      </dsp:nvSpPr>
      <dsp:spPr>
        <a:xfrm>
          <a:off x="3034268" y="2737436"/>
          <a:ext cx="1836066" cy="942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27" tIns="0" rIns="0" bIns="0" numCol="1" spcCol="1270" anchor="t" anchorCtr="0">
          <a:noAutofit/>
        </a:bodyPr>
        <a:lstStyle/>
        <a:p>
          <a:pPr marL="0"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2007 г. </a:t>
          </a:r>
        </a:p>
        <a:p>
          <a:pPr marL="0"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000066"/>
              </a:solidFill>
            </a:rPr>
            <a:t>26-27 июня Межрегиональный семинар-практикум «Корпоративная деятельность ПЦПИ: организация Сибирской виртуальной юридической консультации»</a:t>
          </a:r>
          <a:endParaRPr lang="ru-RU" sz="1400" b="1" kern="1200" dirty="0">
            <a:solidFill>
              <a:srgbClr val="000066"/>
            </a:solidFill>
          </a:endParaRPr>
        </a:p>
      </dsp:txBody>
      <dsp:txXfrm>
        <a:off x="3034268" y="2737436"/>
        <a:ext cx="1836066" cy="942584"/>
      </dsp:txXfrm>
    </dsp:sp>
    <dsp:sp modelId="{651022A2-6EB3-4747-9D54-27CA5318ACEF}">
      <dsp:nvSpPr>
        <dsp:cNvPr id="0" name=""/>
        <dsp:cNvSpPr/>
      </dsp:nvSpPr>
      <dsp:spPr>
        <a:xfrm>
          <a:off x="5342718" y="1609257"/>
          <a:ext cx="253468" cy="253468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-163755"/>
                <a:satOff val="2464"/>
                <a:lumOff val="22308"/>
                <a:alphaOff val="0"/>
                <a:tint val="58000"/>
                <a:satMod val="300000"/>
              </a:schemeClr>
            </a:gs>
            <a:gs pos="100000">
              <a:schemeClr val="accent6">
                <a:shade val="50000"/>
                <a:hueOff val="-163755"/>
                <a:satOff val="2464"/>
                <a:lumOff val="22308"/>
                <a:alphaOff val="0"/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DBF168A-FC1F-4648-89A0-97CE79B3B113}">
      <dsp:nvSpPr>
        <dsp:cNvPr id="0" name=""/>
        <dsp:cNvSpPr/>
      </dsp:nvSpPr>
      <dsp:spPr>
        <a:xfrm>
          <a:off x="4980340" y="1870089"/>
          <a:ext cx="1626191" cy="1809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308" tIns="0" rIns="0" bIns="0" numCol="1" spcCol="1270" anchor="t" anchorCtr="0">
          <a:noAutofit/>
        </a:bodyPr>
        <a:lstStyle/>
        <a:p>
          <a:pPr marL="0"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2008 г.</a:t>
          </a:r>
          <a:r>
            <a:rPr lang="ru-RU" sz="1400" b="1" kern="1200" dirty="0" smtClean="0">
              <a:solidFill>
                <a:srgbClr val="000066"/>
              </a:solidFill>
            </a:rPr>
            <a:t> </a:t>
          </a:r>
        </a:p>
        <a:p>
          <a:pPr marL="0"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000066"/>
              </a:solidFill>
            </a:rPr>
            <a:t>19 июня</a:t>
          </a:r>
        </a:p>
        <a:p>
          <a:pPr marL="0"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000066"/>
              </a:solidFill>
            </a:rPr>
            <a:t>Региональный семинар-практикум «Тенденции развития сети ПЦПИ Кемеровской области»</a:t>
          </a:r>
          <a:endParaRPr lang="ru-RU" sz="1400" b="1" kern="1200" dirty="0">
            <a:solidFill>
              <a:srgbClr val="000066"/>
            </a:solidFill>
          </a:endParaRPr>
        </a:p>
      </dsp:txBody>
      <dsp:txXfrm>
        <a:off x="4980340" y="1870089"/>
        <a:ext cx="1626191" cy="1809921"/>
      </dsp:txXfrm>
    </dsp:sp>
    <dsp:sp modelId="{E300CF5C-A8EF-412B-B779-99B540A4F9A1}">
      <dsp:nvSpPr>
        <dsp:cNvPr id="0" name=""/>
        <dsp:cNvSpPr/>
      </dsp:nvSpPr>
      <dsp:spPr>
        <a:xfrm>
          <a:off x="7437872" y="857284"/>
          <a:ext cx="335845" cy="335845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-327510"/>
                <a:satOff val="4927"/>
                <a:lumOff val="44615"/>
                <a:alphaOff val="0"/>
                <a:tint val="58000"/>
                <a:satMod val="300000"/>
              </a:schemeClr>
            </a:gs>
            <a:gs pos="100000">
              <a:schemeClr val="accent6">
                <a:shade val="50000"/>
                <a:hueOff val="-327510"/>
                <a:satOff val="4927"/>
                <a:lumOff val="44615"/>
                <a:alphaOff val="0"/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1BF7BE4-92F6-4D3A-BBEC-7C5CEE8B81C6}">
      <dsp:nvSpPr>
        <dsp:cNvPr id="0" name=""/>
        <dsp:cNvSpPr/>
      </dsp:nvSpPr>
      <dsp:spPr>
        <a:xfrm>
          <a:off x="6802422" y="1147125"/>
          <a:ext cx="1840169" cy="2447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57" tIns="0" rIns="0" bIns="0" numCol="1" spcCol="1270" anchor="t" anchorCtr="0">
          <a:noAutofit/>
        </a:bodyPr>
        <a:lstStyle/>
        <a:p>
          <a:pPr marL="0"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2009 г. </a:t>
          </a:r>
        </a:p>
        <a:p>
          <a:pPr marL="0"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000066"/>
              </a:solidFill>
            </a:rPr>
            <a:t>18 июня </a:t>
          </a:r>
        </a:p>
        <a:p>
          <a:pPr marL="0"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000066"/>
              </a:solidFill>
            </a:rPr>
            <a:t>Региональный семинар «Особенности обслуживания пользователей Публичных центров правовой информации»</a:t>
          </a:r>
          <a:endParaRPr lang="ru-RU" sz="1400" b="1" kern="1200" dirty="0">
            <a:solidFill>
              <a:srgbClr val="000066"/>
            </a:solidFill>
          </a:endParaRPr>
        </a:p>
      </dsp:txBody>
      <dsp:txXfrm>
        <a:off x="6802422" y="1147125"/>
        <a:ext cx="1840169" cy="2447551"/>
      </dsp:txXfrm>
    </dsp:sp>
    <dsp:sp modelId="{E4E81FE1-55F4-48F6-A713-6D5AA4B8F760}">
      <dsp:nvSpPr>
        <dsp:cNvPr id="0" name=""/>
        <dsp:cNvSpPr/>
      </dsp:nvSpPr>
      <dsp:spPr>
        <a:xfrm>
          <a:off x="9857516" y="322828"/>
          <a:ext cx="449905" cy="449905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-163755"/>
                <a:satOff val="2464"/>
                <a:lumOff val="22308"/>
                <a:alphaOff val="0"/>
                <a:tint val="58000"/>
                <a:satMod val="300000"/>
              </a:schemeClr>
            </a:gs>
            <a:gs pos="100000">
              <a:schemeClr val="accent6">
                <a:shade val="50000"/>
                <a:hueOff val="-163755"/>
                <a:satOff val="2464"/>
                <a:lumOff val="22308"/>
                <a:alphaOff val="0"/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90043AA-B22F-44DC-A47D-A48E011B93AD}">
      <dsp:nvSpPr>
        <dsp:cNvPr id="0" name=""/>
        <dsp:cNvSpPr/>
      </dsp:nvSpPr>
      <dsp:spPr>
        <a:xfrm>
          <a:off x="9027222" y="709767"/>
          <a:ext cx="1819636" cy="2839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396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2013 г.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66"/>
              </a:solidFill>
            </a:rPr>
            <a:t>6 июня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66"/>
              </a:solidFill>
            </a:rPr>
            <a:t>Научно-практический семинар "Реализация Программы ПЦПИ в Кемеровской области: перспективы развития"</a:t>
          </a:r>
          <a:endParaRPr lang="ru-RU" sz="1400" b="1" kern="1200" dirty="0">
            <a:solidFill>
              <a:srgbClr val="000066"/>
            </a:solidFill>
          </a:endParaRPr>
        </a:p>
      </dsp:txBody>
      <dsp:txXfrm>
        <a:off x="9027222" y="709767"/>
        <a:ext cx="1819636" cy="2839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ru-RU" smtClean="0"/>
              <a:t>08.10.2013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ru-RU" smtClean="0"/>
              <a:t>08.10.2013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08.10.2013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08.10.2013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08.10.2013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08.10.2013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F4A5FB-DA37-4099-858C-1C96AD47E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703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08.10.2013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Инструкции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ru-RU" sz="1200" b="1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ПРИМЕЧАНИЕ.</a:t>
            </a:r>
          </a:p>
          <a:p>
            <a:pPr algn="l" defTabSz="914400">
              <a:buNone/>
            </a:pPr>
            <a:r>
              <a:rPr lang="ru-RU" sz="1200" b="0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выделите рисунок и удалите его. Затем щелкните значок "Рисунки" в заполнителе и вставьте свое изображение.</a:t>
            </a:r>
            <a:endParaRPr lang="ru-RU" sz="1200" b="0" i="1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08.10.2013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08.10.2013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08.10.2013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08.10.2013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08.10.2013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08.10.2013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Шестой уровень</a:t>
            </a:r>
          </a:p>
          <a:p>
            <a:pPr lvl="6"/>
            <a:r>
              <a:rPr lang="ru-RU" dirty="0" smtClean="0"/>
              <a:t>Седьмой уровень</a:t>
            </a:r>
          </a:p>
          <a:p>
            <a:pPr lvl="7"/>
            <a:r>
              <a:rPr lang="ru-RU" dirty="0" smtClean="0"/>
              <a:t>Восьмой уровень</a:t>
            </a:r>
          </a:p>
          <a:p>
            <a:pPr lvl="8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ru-RU" smtClean="0"/>
              <a:pPr/>
              <a:t>08.10.2013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695274" y="2108008"/>
            <a:ext cx="6245525" cy="2734743"/>
          </a:xfrm>
        </p:spPr>
        <p:txBody>
          <a:bodyPr anchor="ctr"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b="0" i="0" cap="none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Эффективные формы оказания правовой помощи в ПЦПИ Кемеровской области </a:t>
            </a:r>
            <a:endParaRPr lang="ru-RU" b="0" i="0" cap="none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018765" y="5584680"/>
            <a:ext cx="5734050" cy="955565"/>
          </a:xfrm>
        </p:spPr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ru-RU" dirty="0" smtClean="0"/>
              <a:t>Артюх Наталья Анатольевна,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dirty="0" smtClean="0"/>
              <a:t>зав. отделом «ПЦПСИ» </a:t>
            </a:r>
            <a:endParaRPr lang="ru-RU" b="0" i="0" dirty="0"/>
          </a:p>
        </p:txBody>
      </p:sp>
      <p:sp>
        <p:nvSpPr>
          <p:cNvPr id="5" name="Подзаголовок 6"/>
          <p:cNvSpPr txBox="1">
            <a:spLocks/>
          </p:cNvSpPr>
          <p:nvPr/>
        </p:nvSpPr>
        <p:spPr>
          <a:xfrm>
            <a:off x="0" y="230498"/>
            <a:ext cx="12192000" cy="95556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Государственное бюджетное учреждение культуры</a:t>
            </a:r>
          </a:p>
          <a:p>
            <a:pPr algn="ctr"/>
            <a:r>
              <a:rPr lang="ru-RU" dirty="0" smtClean="0"/>
              <a:t>Областная научная библиотека им. В. Д. Федорова</a:t>
            </a:r>
          </a:p>
          <a:p>
            <a:pPr algn="ctr"/>
            <a:r>
              <a:rPr lang="ru-RU" dirty="0" smtClean="0"/>
              <a:t>Отдел «Публичный центр правовой и социальной информации» </a:t>
            </a:r>
            <a:endParaRPr lang="ru-RU" dirty="0"/>
          </a:p>
        </p:txBody>
      </p:sp>
      <p:pic>
        <p:nvPicPr>
          <p:cNvPr id="2050" name="Picture 2" descr="http://zolotoi-roman.com/wp-content/uploads/2012/12/process-poh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22" y="1754440"/>
            <a:ext cx="4572000" cy="3638551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Основные категории посетителей </a:t>
            </a:r>
            <a:br>
              <a:rPr lang="ru-RU" sz="2400" dirty="0" smtClean="0"/>
            </a:br>
            <a:r>
              <a:rPr lang="ru-RU" sz="2400" dirty="0" err="1" smtClean="0"/>
              <a:t>КемОНБ</a:t>
            </a:r>
            <a:r>
              <a:rPr lang="ru-RU" sz="2400" dirty="0" smtClean="0"/>
              <a:t> им. В. Д. Федорова отдела «ПЦПСИ»</a:t>
            </a:r>
            <a:endParaRPr lang="ru-RU" sz="24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669978"/>
              </p:ext>
            </p:extLst>
          </p:nvPr>
        </p:nvGraphicFramePr>
        <p:xfrm>
          <a:off x="2446832" y="1475232"/>
          <a:ext cx="7477456" cy="5181600"/>
        </p:xfrm>
        <a:graphic>
          <a:graphicData uri="http://schemas.openxmlformats.org/drawingml/2006/table">
            <a:tbl>
              <a:tblPr firstRow="1" bandRow="1" bandCol="1">
                <a:tableStyleId>{08FB837D-C827-4EFA-A057-4D05807E0F7C}</a:tableStyleId>
              </a:tblPr>
              <a:tblGrid>
                <a:gridCol w="5287090"/>
                <a:gridCol w="2190366"/>
              </a:tblGrid>
              <a:tr h="1645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Категории посетителей</a:t>
                      </a:r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человек</a:t>
                      </a:r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906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Пенсионеры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</a:t>
                      </a:r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906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Работающие </a:t>
                      </a:r>
                      <a:r>
                        <a:rPr lang="ru-RU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граждане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</a:t>
                      </a:r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906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работающие </a:t>
                      </a:r>
                      <a:r>
                        <a:rPr lang="ru-RU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граждане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698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Граждане, находящиеся на учете в Центре </a:t>
                      </a:r>
                      <a:r>
                        <a:rPr lang="ru-RU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занятости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906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Студенты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906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Домохозяйки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720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Временно не работающие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9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5299853"/>
              </p:ext>
            </p:extLst>
          </p:nvPr>
        </p:nvGraphicFramePr>
        <p:xfrm>
          <a:off x="1402079" y="1584578"/>
          <a:ext cx="9631681" cy="4889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2400" b="0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Бесплатные юридические консультации по отраслям права </a:t>
            </a:r>
            <a:br>
              <a:rPr lang="ru-RU" sz="2400" b="0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</a:br>
            <a:r>
              <a:rPr lang="ru-RU" sz="2400" b="0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в </a:t>
            </a:r>
            <a:r>
              <a:rPr lang="ru-RU" sz="2400" b="0" i="0" dirty="0" err="1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КемОНБ</a:t>
            </a:r>
            <a:r>
              <a:rPr lang="ru-RU" sz="2400" b="0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 им. В. Д. Федорова отдела «ПЦПСИ»</a:t>
            </a:r>
            <a:endParaRPr lang="ru-RU" sz="2400" b="0" i="0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1239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День бесплатной нотариальной помощи </a:t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 err="1" smtClean="0"/>
              <a:t>КемОНБ</a:t>
            </a:r>
            <a:r>
              <a:rPr lang="ru-RU" sz="2400" dirty="0" smtClean="0"/>
              <a:t> им. В. Д. Федорова отделе «ПЦПСИ»</a:t>
            </a:r>
            <a:endParaRPr lang="ru-RU" sz="2400" dirty="0"/>
          </a:p>
        </p:txBody>
      </p:sp>
      <p:pic>
        <p:nvPicPr>
          <p:cNvPr id="6146" name="Picture 2" descr="\\NTSERVER\Dostup\Презентация Бесплатные консультации 2012\День нотариуса в ОНБ им. В.Д. Федорова\Юр-помощ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059" y="3840479"/>
            <a:ext cx="2367303" cy="290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NTSERVER\Dostup\Презентация Бесплатные консультации 2012\День нотариуса в ОНБ им. В.Д. Федорова\День нотариуса Вернова О.П.  и Знаменская Г.А. 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589" y="1458934"/>
            <a:ext cx="2922244" cy="238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\\NTSERVER\Dostup\Презентация Бесплатные консультации 2012\День нотариуса в ОНБ им. В.Д. Федорова\День нотариуса лекц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25" y="1458934"/>
            <a:ext cx="3255288" cy="249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\\NTSERVER\Dostup\Презентация Бесплатные консультации 2012\День нотариуса в ОНБ им. В.Д. Федорова\Принимает ведет нотариус Портнова М.Г.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384" y="1458932"/>
            <a:ext cx="3255264" cy="249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38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Выездные бесплатные юридические консультации в г. Осинники </a:t>
            </a:r>
            <a:endParaRPr lang="ru-RU" sz="2400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383" y="3596638"/>
            <a:ext cx="46672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\\NTSERVER\Dostup\Презентация Бесплатные консультации 2012\Осинники 2012\Осинники граждане 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26" y="1477961"/>
            <a:ext cx="2931094" cy="254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\\NTSERVER\Dostup\Презентация Бесплатные консультации 2012\Осинники 2012\Осинники. Косарева, Шустов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847" y="1477965"/>
            <a:ext cx="3489529" cy="254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\\NTSERVER\Dostup\Презентация Бесплатные консультации 2012\Осинники 2012\Осинники прием ведут Косарева. Шустов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0" y="1477959"/>
            <a:ext cx="3145537" cy="211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67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221" y="1528762"/>
            <a:ext cx="3728467" cy="476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Анкета участника акции «Правовое поле пенсионера»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3351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7994891"/>
              </p:ext>
            </p:extLst>
          </p:nvPr>
        </p:nvGraphicFramePr>
        <p:xfrm>
          <a:off x="1548384" y="2852937"/>
          <a:ext cx="8705088" cy="3462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639616" y="2204864"/>
            <a:ext cx="7008779" cy="40011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посещений мероприятия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Благотворительная акция «Правовое поле пенсионера»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39344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http://www.prometeus.nsc.ru/archives/events/kemonb/kemonb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947371" y="2132856"/>
            <a:ext cx="3936436" cy="2190228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3" name="Скругленный прямоугольник 32"/>
          <p:cNvSpPr/>
          <p:nvPr/>
        </p:nvSpPr>
        <p:spPr>
          <a:xfrm>
            <a:off x="334433" y="260351"/>
            <a:ext cx="3261784" cy="7921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Кемеровский государственный университет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Юридический факультет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34433" y="3836989"/>
            <a:ext cx="3261784" cy="9604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специальной связи и информации Федеральной службы охраны России в Кемеровской области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8225367" y="4005263"/>
            <a:ext cx="3594100" cy="8048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Центральный отдел социальных выплат и  льгот Управления социальной защиты населения Администрации г. Кемерово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34433" y="2135189"/>
            <a:ext cx="3261784" cy="7889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 «Комплексный центр социального обслуживания населения» г. Кемерово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208434" y="2924176"/>
            <a:ext cx="3627967" cy="9683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 защиты прав потребителей Управления потребительского рынка и развития предпринимательства Администрации г. Кемерово 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34433" y="1182688"/>
            <a:ext cx="3261784" cy="8064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 защиты прав потребителей Управления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Кемеровской области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34433" y="4941888"/>
            <a:ext cx="3261784" cy="8064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Аппарат Уполномоченного по правам человека в Кемеровской области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191501" y="276225"/>
            <a:ext cx="3627967" cy="9731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Пенсионного фонда РФ в г. Кемерово и Кемеровском районе Кемеровской области (межрайонного) 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271434" y="333375"/>
            <a:ext cx="3263900" cy="15113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Кемеровский государственный университет культуры и искусств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Институт информационных и библиотечных технологий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Кафедра «Технологии документальных коммуникаций»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34433" y="5876926"/>
            <a:ext cx="3261784" cy="4556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Страховая медицинская организация «Сибирь» 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34433" y="3068638"/>
            <a:ext cx="3261784" cy="6477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МБУЗ «Городская клиническая больница №4» 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208434" y="5589589"/>
            <a:ext cx="3627967" cy="2873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«Компания ЛАД-ДВА»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8208434" y="1409700"/>
            <a:ext cx="3611033" cy="5270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Кемеровская областная нотариальная палата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8208434" y="2132013"/>
            <a:ext cx="3611033" cy="6651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Министерства юстиции РФ по Кемеровской области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8225367" y="5013325"/>
            <a:ext cx="3594100" cy="3508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Кузбасский Центр «Инициатива»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8208434" y="6021388"/>
            <a:ext cx="3611033" cy="3111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«Правовой центр «Гарант» 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419601" y="5634038"/>
            <a:ext cx="2967567" cy="698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«Сибирский Центр научно-технической документации «Стандарт»</a:t>
            </a:r>
          </a:p>
        </p:txBody>
      </p:sp>
      <p:cxnSp>
        <p:nvCxnSpPr>
          <p:cNvPr id="50" name="Соединительная линия уступом 49"/>
          <p:cNvCxnSpPr>
            <a:endCxn id="33" idx="3"/>
          </p:cNvCxnSpPr>
          <p:nvPr/>
        </p:nvCxnSpPr>
        <p:spPr>
          <a:xfrm rot="16200000" flipV="1">
            <a:off x="3154628" y="1098816"/>
            <a:ext cx="1477963" cy="594783"/>
          </a:xfrm>
          <a:prstGeom prst="bentConnector2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1" name="Соединительная линия уступом 50"/>
          <p:cNvCxnSpPr>
            <a:endCxn id="40" idx="1"/>
          </p:cNvCxnSpPr>
          <p:nvPr/>
        </p:nvCxnSpPr>
        <p:spPr>
          <a:xfrm rot="5400000" flipH="1" flipV="1">
            <a:off x="7223654" y="1164168"/>
            <a:ext cx="1368425" cy="567267"/>
          </a:xfrm>
          <a:prstGeom prst="bentConnector2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2" name="Прямая соединительная линия 51"/>
          <p:cNvCxnSpPr>
            <a:stCxn id="32" idx="0"/>
            <a:endCxn id="41" idx="2"/>
          </p:cNvCxnSpPr>
          <p:nvPr/>
        </p:nvCxnSpPr>
        <p:spPr>
          <a:xfrm flipH="1" flipV="1">
            <a:off x="5903385" y="1844676"/>
            <a:ext cx="12700" cy="288925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3" name="Соединительная линия уступом 52"/>
          <p:cNvCxnSpPr>
            <a:endCxn id="45" idx="1"/>
          </p:cNvCxnSpPr>
          <p:nvPr/>
        </p:nvCxnSpPr>
        <p:spPr>
          <a:xfrm rot="5400000" flipH="1" flipV="1">
            <a:off x="7778485" y="1705241"/>
            <a:ext cx="461963" cy="397933"/>
          </a:xfrm>
          <a:prstGeom prst="bentConnector2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4" name="Соединительная линия уступом 53"/>
          <p:cNvCxnSpPr>
            <a:stCxn id="38" idx="3"/>
          </p:cNvCxnSpPr>
          <p:nvPr/>
        </p:nvCxnSpPr>
        <p:spPr>
          <a:xfrm>
            <a:off x="3596218" y="1585914"/>
            <a:ext cx="459316" cy="549275"/>
          </a:xfrm>
          <a:prstGeom prst="bentConnector2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5" name="Соединительная линия уступом 54"/>
          <p:cNvCxnSpPr>
            <a:endCxn id="44" idx="1"/>
          </p:cNvCxnSpPr>
          <p:nvPr/>
        </p:nvCxnSpPr>
        <p:spPr>
          <a:xfrm rot="16200000" flipH="1">
            <a:off x="7405159" y="4929188"/>
            <a:ext cx="1136650" cy="469900"/>
          </a:xfrm>
          <a:prstGeom prst="bentConnector2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6" name="Соединительная линия уступом 55"/>
          <p:cNvCxnSpPr>
            <a:endCxn id="48" idx="1"/>
          </p:cNvCxnSpPr>
          <p:nvPr/>
        </p:nvCxnSpPr>
        <p:spPr>
          <a:xfrm rot="16200000" flipH="1">
            <a:off x="7125758" y="5094288"/>
            <a:ext cx="1581150" cy="584200"/>
          </a:xfrm>
          <a:prstGeom prst="bentConnector2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7" name="Прямая соединительная линия 56"/>
          <p:cNvCxnSpPr>
            <a:stCxn id="32" idx="2"/>
            <a:endCxn id="49" idx="0"/>
          </p:cNvCxnSpPr>
          <p:nvPr/>
        </p:nvCxnSpPr>
        <p:spPr>
          <a:xfrm flipH="1">
            <a:off x="5903385" y="4322764"/>
            <a:ext cx="12700" cy="1311275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8" name="Соединительная линия уступом 57"/>
          <p:cNvCxnSpPr>
            <a:endCxn id="39" idx="3"/>
          </p:cNvCxnSpPr>
          <p:nvPr/>
        </p:nvCxnSpPr>
        <p:spPr>
          <a:xfrm rot="5400000">
            <a:off x="3424767" y="4767263"/>
            <a:ext cx="749300" cy="406400"/>
          </a:xfrm>
          <a:prstGeom prst="bentConnector2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9" name="Соединительная линия уступом 58"/>
          <p:cNvCxnSpPr>
            <a:endCxn id="42" idx="3"/>
          </p:cNvCxnSpPr>
          <p:nvPr/>
        </p:nvCxnSpPr>
        <p:spPr>
          <a:xfrm rot="5400000">
            <a:off x="3138753" y="5053278"/>
            <a:ext cx="1509712" cy="594783"/>
          </a:xfrm>
          <a:prstGeom prst="bentConnector2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3596218" y="3357563"/>
            <a:ext cx="351367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3596218" y="4308475"/>
            <a:ext cx="351367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62" name="Соединительная линия уступом 61"/>
          <p:cNvCxnSpPr>
            <a:endCxn id="47" idx="1"/>
          </p:cNvCxnSpPr>
          <p:nvPr/>
        </p:nvCxnSpPr>
        <p:spPr>
          <a:xfrm rot="16200000" flipH="1">
            <a:off x="7739857" y="4702441"/>
            <a:ext cx="592137" cy="378883"/>
          </a:xfrm>
          <a:prstGeom prst="bentConnector2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7884585" y="4221163"/>
            <a:ext cx="34078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3619500" y="2578100"/>
            <a:ext cx="298451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7884585" y="3429000"/>
            <a:ext cx="34078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7846484" y="2636838"/>
            <a:ext cx="361949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pic>
        <p:nvPicPr>
          <p:cNvPr id="67" name="Picture 3"/>
          <p:cNvPicPr/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3930670" y="4365105"/>
            <a:ext cx="3968759" cy="835545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95741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968" y="2068588"/>
            <a:ext cx="5964937" cy="3608832"/>
          </a:xfrm>
          <a:prstGeom prst="rect">
            <a:avLst/>
          </a:prstGeom>
          <a:ln/>
        </p:spPr>
        <p:style>
          <a:lnRef idx="1">
            <a:schemeClr val="accent5"/>
          </a:lnRef>
          <a:fillRef idx="1002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4" name="Скругленный прямоугольник 3"/>
          <p:cNvSpPr/>
          <p:nvPr/>
        </p:nvSpPr>
        <p:spPr>
          <a:xfrm>
            <a:off x="2653284" y="1495564"/>
            <a:ext cx="6242304" cy="573024"/>
          </a:xfrm>
          <a:prstGeom prst="roundRect">
            <a:avLst/>
          </a:prstGeom>
          <a:solidFill>
            <a:schemeClr val="accent5">
              <a:lumMod val="40000"/>
              <a:lumOff val="60000"/>
              <a:alpha val="27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Правовые отрасли, интересующие посетителей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904" y="4151376"/>
            <a:ext cx="3381458" cy="23152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60" y="2068588"/>
            <a:ext cx="2100508" cy="296892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Благотворительная акция «Правовое поле пенсионера»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6645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Эффективные методы информирования населения </a:t>
            </a:r>
            <a:br>
              <a:rPr lang="ru-RU" sz="2400" dirty="0" smtClean="0"/>
            </a:br>
            <a:r>
              <a:rPr lang="ru-RU" sz="2400" dirty="0" smtClean="0"/>
              <a:t>об акции «Правовое поле пенсионера»  </a:t>
            </a:r>
            <a:endParaRPr lang="ru-RU" sz="2400" dirty="0"/>
          </a:p>
        </p:txBody>
      </p:sp>
      <p:pic>
        <p:nvPicPr>
          <p:cNvPr id="2" name="Диаграмма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537" y="1463041"/>
            <a:ext cx="8424671" cy="476707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031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88310276"/>
              </p:ext>
            </p:extLst>
          </p:nvPr>
        </p:nvGraphicFramePr>
        <p:xfrm>
          <a:off x="-120384" y="1709960"/>
          <a:ext cx="12495179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Повышение квалификации руководителей ПЦПИ Кемеровской области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01516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6" descr="\\NTSERVER\Dostup\15 апреля 2013 г. Совещание со Спецвязью РФ\Фото для презентации\цпи_10лет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2924176"/>
            <a:ext cx="6807200" cy="2449513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1583499" y="1584608"/>
            <a:ext cx="9025003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  <a:latin typeface="+mj-lt"/>
              </a:rPr>
              <a:t>1998 г. </a:t>
            </a:r>
          </a:p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  <a:latin typeface="+mj-lt"/>
              </a:rPr>
              <a:t>программа «Создание общероссийской сети публичных центров правовой информации на базе общедоступных библиотек»</a:t>
            </a:r>
          </a:p>
        </p:txBody>
      </p:sp>
      <p:sp>
        <p:nvSpPr>
          <p:cNvPr id="7" name="Заголовок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Программа ПЦПИ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9397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14" y="1521155"/>
            <a:ext cx="3827068" cy="267805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481" y="4199210"/>
            <a:ext cx="3495998" cy="234910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467" y="1521155"/>
            <a:ext cx="3234012" cy="244827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14" y="4401309"/>
            <a:ext cx="2787714" cy="198906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Тенденции развития сети публичных центров правовой информации Кемеровской области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90444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pPr lvl="0"/>
            <a:r>
              <a:rPr lang="ru-RU" sz="2400" dirty="0"/>
              <a:t>Научно-практический семинар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«Реализация Программы ПЦПИ в Кемеровской области: перспективы развития» </a:t>
            </a:r>
            <a:endParaRPr lang="ru-RU" sz="2400" dirty="0"/>
          </a:p>
        </p:txBody>
      </p:sp>
      <p:pic>
        <p:nvPicPr>
          <p:cNvPr id="1032" name="Picture 8" descr="http://www.kemrsl.ru/i/news/1754-31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651" y="1403443"/>
            <a:ext cx="4664259" cy="349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" y="1715999"/>
            <a:ext cx="3493198" cy="266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www.kemrsl.ru/i/news/1754-31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751" y="3152540"/>
            <a:ext cx="5189728" cy="32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768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 стрелкой 9"/>
          <p:cNvCxnSpPr>
            <a:stCxn id="5" idx="0"/>
            <a:endCxn id="7" idx="2"/>
          </p:cNvCxnSpPr>
          <p:nvPr/>
        </p:nvCxnSpPr>
        <p:spPr>
          <a:xfrm>
            <a:off x="7414272" y="3991429"/>
            <a:ext cx="64378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/>
              <a:t>Электронные продукты ПЦПСИ г. Кемерово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6" y="1803544"/>
            <a:ext cx="3293498" cy="20808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938" y="3725548"/>
            <a:ext cx="3337231" cy="22874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6" y="4027990"/>
            <a:ext cx="3293498" cy="22874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8223519" y="2595643"/>
            <a:ext cx="323088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http://pravo.gov.ru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1596" y="1803544"/>
            <a:ext cx="325191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http://www.kemrsl.ru</a:t>
            </a:r>
            <a:endParaRPr lang="ru-RU" sz="2800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59658" y="1349829"/>
            <a:ext cx="7254614" cy="5283200"/>
          </a:xfrm>
          <a:prstGeom prst="round2DiagRect">
            <a:avLst/>
          </a:prstGeom>
          <a:noFill/>
          <a:ln w="666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6" descr="C:\Users\g\Desktop\Рита\картинки\2789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010" y="2593437"/>
            <a:ext cx="1219502" cy="71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>
            <a:extLst/>
          </a:blip>
          <a:srcRect/>
          <a:stretch>
            <a:fillRect/>
          </a:stretch>
        </p:blipFill>
        <p:spPr bwMode="auto">
          <a:xfrm>
            <a:off x="8818695" y="3390534"/>
            <a:ext cx="1976660" cy="17811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8058054" y="2326764"/>
            <a:ext cx="3497943" cy="3329330"/>
          </a:xfrm>
          <a:prstGeom prst="round2Diag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160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6124844" y="1402080"/>
            <a:ext cx="2104756" cy="17811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pic>
        <p:nvPicPr>
          <p:cNvPr id="25604" name="Picture 6" descr="C:\Users\lord\Desktop\для презентации\Информатизация Кемеровской области\oblastn_kar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7280" y="1402080"/>
            <a:ext cx="4489112" cy="501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999990" y="3543999"/>
            <a:ext cx="5954183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Сеть муниципальных общедоступных библиотек Кемеровской области включает 703 библиотеки, объединенных в 36 ЦБС:</a:t>
            </a:r>
          </a:p>
          <a:p>
            <a:pPr>
              <a:buFontTx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473 библиотеки находятся в сельской местности;</a:t>
            </a:r>
          </a:p>
          <a:p>
            <a:pPr>
              <a:buFontTx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233 библиотеки муниципального уровня работают в городских округах и городских поселениях;</a:t>
            </a:r>
          </a:p>
          <a:p>
            <a:pPr>
              <a:buFontTx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ПЦПИ создано в Кемеровской области на базе общедоступных библиотек.</a:t>
            </a:r>
          </a:p>
          <a:p>
            <a:pPr>
              <a:spcBef>
                <a:spcPct val="5000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2"/>
          <p:cNvSpPr txBox="1">
            <a:spLocks/>
          </p:cNvSpPr>
          <p:nvPr/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Информатизация Кемеровской области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28305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Сотрудничество ПЦПИ с Центром </a:t>
            </a:r>
            <a:r>
              <a:rPr lang="ru-RU" sz="2400" dirty="0"/>
              <a:t>С</a:t>
            </a:r>
            <a:r>
              <a:rPr lang="ru-RU" sz="2400" dirty="0" smtClean="0"/>
              <a:t>пецсвязи РФ по Кемеровской области</a:t>
            </a:r>
            <a:endParaRPr lang="ru-RU" sz="2400" dirty="0"/>
          </a:p>
        </p:txBody>
      </p:sp>
      <p:pic>
        <p:nvPicPr>
          <p:cNvPr id="8" name="Picture 4" descr="ФСОгер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24" y="1999742"/>
            <a:ext cx="2183046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56" y="1670304"/>
            <a:ext cx="3083359" cy="16824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229" y="3813311"/>
            <a:ext cx="2537499" cy="259457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567" y="1268760"/>
            <a:ext cx="2056689" cy="247259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331" y="3565553"/>
            <a:ext cx="2424725" cy="295318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069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www.kemrsl.ru/i/news/1723-30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47" y="3997644"/>
            <a:ext cx="3834827" cy="267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kemrsl.ru/i/news/1723-30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497" y="1438657"/>
            <a:ext cx="3305683" cy="238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2"/>
          <p:cNvSpPr txBox="1">
            <a:spLocks/>
          </p:cNvSpPr>
          <p:nvPr/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Совещание сотрудников </a:t>
            </a:r>
            <a:r>
              <a:rPr lang="ru-RU" sz="2400" dirty="0"/>
              <a:t>подразделений </a:t>
            </a:r>
            <a:endParaRPr lang="ru-RU" sz="2400" dirty="0" smtClean="0"/>
          </a:p>
          <a:p>
            <a:r>
              <a:rPr lang="ru-RU" sz="2400" dirty="0" smtClean="0"/>
              <a:t>органов </a:t>
            </a:r>
            <a:r>
              <a:rPr lang="ru-RU" sz="2400" dirty="0"/>
              <a:t>государственной охраны Сибирского федерального округа </a:t>
            </a:r>
            <a:endParaRPr lang="ru-RU" sz="2400" dirty="0" smtClean="0"/>
          </a:p>
          <a:p>
            <a:r>
              <a:rPr lang="ru-RU" sz="2400" dirty="0" smtClean="0"/>
              <a:t>по</a:t>
            </a:r>
            <a:r>
              <a:rPr lang="ru-RU" sz="2400" dirty="0"/>
              <a:t> вопросам правовой информатизации Российской </a:t>
            </a:r>
            <a:r>
              <a:rPr lang="ru-RU" sz="2400" dirty="0" smtClean="0"/>
              <a:t>Федерации</a:t>
            </a:r>
            <a:endParaRPr lang="ru-RU" sz="2400" dirty="0"/>
          </a:p>
        </p:txBody>
      </p:sp>
      <p:pic>
        <p:nvPicPr>
          <p:cNvPr id="2050" name="Picture 2" descr="http://www.kemrsl.ru/i/news/1723-30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30" y="1438657"/>
            <a:ext cx="4731646" cy="348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kemrsl.ru/i/news/1723-302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76" y="3022704"/>
            <a:ext cx="4552886" cy="333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67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1748" y="2633472"/>
            <a:ext cx="10096500" cy="2512297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</a:pPr>
            <a:r>
              <a:rPr lang="ru-RU" sz="2800" dirty="0" smtClean="0"/>
              <a:t>Благодарю за </a:t>
            </a:r>
            <a:r>
              <a:rPr lang="ru-RU" sz="2800" dirty="0"/>
              <a:t>внимание!</a:t>
            </a:r>
            <a:br>
              <a:rPr lang="ru-RU" sz="2800" dirty="0"/>
            </a:br>
            <a:r>
              <a:rPr lang="ru-RU" sz="2800" cap="none" dirty="0"/>
              <a:t>Артюх Наталья </a:t>
            </a:r>
            <a:r>
              <a:rPr lang="ru-RU" sz="2800" cap="none" dirty="0" smtClean="0"/>
              <a:t>Анатольевна </a:t>
            </a:r>
            <a:r>
              <a:rPr lang="ru-RU" sz="2800" cap="none" dirty="0"/>
              <a:t/>
            </a:r>
            <a:br>
              <a:rPr lang="ru-RU" sz="2800" cap="none" dirty="0"/>
            </a:br>
            <a:r>
              <a:rPr lang="ru-RU" sz="2800" cap="none" dirty="0"/>
              <a:t>зав. отделом «ПЦПСИ» </a:t>
            </a:r>
            <a:r>
              <a:rPr lang="en-US" sz="2800" cap="none" dirty="0" smtClean="0"/>
              <a:t/>
            </a:r>
            <a:br>
              <a:rPr lang="en-US" sz="2800" cap="none" dirty="0" smtClean="0"/>
            </a:br>
            <a:r>
              <a:rPr lang="ru-RU" sz="2800" cap="none" dirty="0" smtClean="0"/>
              <a:t>телефон: (384-2)36-65-59</a:t>
            </a:r>
            <a:br>
              <a:rPr lang="ru-RU" sz="2800" cap="none" dirty="0" smtClean="0"/>
            </a:br>
            <a:r>
              <a:rPr lang="ru-RU" sz="2800" cap="none" dirty="0" smtClean="0"/>
              <a:t>сайт библиотеки: </a:t>
            </a:r>
            <a:r>
              <a:rPr lang="en-US" sz="2800" cap="none" dirty="0" smtClean="0"/>
              <a:t>www.kemrsl.ru</a:t>
            </a:r>
            <a:r>
              <a:rPr lang="ru-RU" sz="2800" cap="none" dirty="0" smtClean="0"/>
              <a:t/>
            </a:r>
            <a:br>
              <a:rPr lang="ru-RU" sz="2800" cap="none" dirty="0" smtClean="0"/>
            </a:br>
            <a:r>
              <a:rPr lang="en-US" sz="2800" cap="none" dirty="0" smtClean="0"/>
              <a:t>e-mail</a:t>
            </a:r>
            <a:r>
              <a:rPr lang="ru-RU" sz="2800" cap="none" dirty="0" smtClean="0"/>
              <a:t>:</a:t>
            </a:r>
            <a:r>
              <a:rPr lang="en-US" sz="2800" cap="none" dirty="0" smtClean="0"/>
              <a:t>pravo@kemrsl.ru</a:t>
            </a:r>
            <a:r>
              <a:rPr lang="ru-RU" sz="2800" cap="none" dirty="0" smtClean="0"/>
              <a:t/>
            </a:r>
            <a:br>
              <a:rPr lang="ru-RU" sz="2800" cap="none" dirty="0" smtClean="0"/>
            </a:br>
            <a:r>
              <a:rPr lang="ru-RU" sz="2800" cap="none" dirty="0"/>
              <a:t/>
            </a:r>
            <a:br>
              <a:rPr lang="ru-RU" sz="2800" cap="none" dirty="0"/>
            </a:br>
            <a:endParaRPr lang="ru-RU" sz="2800" cap="none" dirty="0"/>
          </a:p>
        </p:txBody>
      </p:sp>
    </p:spTree>
    <p:extLst>
      <p:ext uri="{BB962C8B-B14F-4D97-AF65-F5344CB8AC3E}">
        <p14:creationId xmlns:p14="http://schemas.microsoft.com/office/powerpoint/2010/main" val="49533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38" y="2368957"/>
            <a:ext cx="6826252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 descr="Still0608_00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471" y="3833368"/>
            <a:ext cx="3815841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/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7502062" y="2294065"/>
            <a:ext cx="4284248" cy="97490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pic>
        <p:nvPicPr>
          <p:cNvPr id="512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853" y="4602989"/>
            <a:ext cx="3566545" cy="200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2"/>
          <p:cNvSpPr txBox="1">
            <a:spLocks/>
          </p:cNvSpPr>
          <p:nvPr/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Открытие ПЦПИ в Областной научной библиотеке им. В. Д. Федорова 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089182" y="1584608"/>
            <a:ext cx="601211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21 июня 2000 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г. </a:t>
            </a:r>
          </a:p>
        </p:txBody>
      </p:sp>
    </p:spTree>
    <p:extLst>
      <p:ext uri="{BB962C8B-B14F-4D97-AF65-F5344CB8AC3E}">
        <p14:creationId xmlns:p14="http://schemas.microsoft.com/office/powerpoint/2010/main" val="11807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 title="Публичные центры правовой информации в библиотеках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1364456"/>
              </p:ext>
            </p:extLst>
          </p:nvPr>
        </p:nvGraphicFramePr>
        <p:xfrm>
          <a:off x="179873" y="2086613"/>
          <a:ext cx="11856639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Динамика открытия ПЦПИ в библиотеках Кемеровской области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5167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Публичные центры правовой </a:t>
            </a:r>
            <a:r>
              <a:rPr lang="ru-RU" sz="2400" dirty="0" smtClean="0"/>
              <a:t>информации, открытые в 2012 году</a:t>
            </a:r>
            <a:endParaRPr lang="ru-RU" sz="240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269388"/>
              </p:ext>
            </p:extLst>
          </p:nvPr>
        </p:nvGraphicFramePr>
        <p:xfrm>
          <a:off x="707136" y="1794510"/>
          <a:ext cx="10863072" cy="3691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162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Публичные центры правовой информации в </a:t>
            </a:r>
            <a:r>
              <a:rPr lang="ru-RU" sz="2400" dirty="0" smtClean="0"/>
              <a:t>городских библиотеках </a:t>
            </a:r>
            <a:br>
              <a:rPr lang="ru-RU" sz="2400" dirty="0" smtClean="0"/>
            </a:br>
            <a:r>
              <a:rPr lang="ru-RU" sz="2400" dirty="0" smtClean="0"/>
              <a:t>Кемеровской области, по </a:t>
            </a:r>
            <a:r>
              <a:rPr lang="ru-RU" sz="2400" dirty="0"/>
              <a:t>состоянию на январь </a:t>
            </a:r>
            <a:r>
              <a:rPr lang="ru-RU" sz="2400" dirty="0" smtClean="0"/>
              <a:t>2013 год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353" y="1401699"/>
            <a:ext cx="7191375" cy="52006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7" y="1539240"/>
            <a:ext cx="6524625" cy="4876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ru-RU" sz="2400" dirty="0"/>
              <a:t>Публичные центры правовой информации в </a:t>
            </a:r>
            <a:r>
              <a:rPr lang="ru-RU" sz="2400" dirty="0" smtClean="0"/>
              <a:t>районных библиотеках </a:t>
            </a:r>
            <a:br>
              <a:rPr lang="ru-RU" sz="2400" dirty="0" smtClean="0"/>
            </a:br>
            <a:r>
              <a:rPr lang="ru-RU" sz="2400" dirty="0" smtClean="0"/>
              <a:t>Кемеровской области, по </a:t>
            </a:r>
            <a:r>
              <a:rPr lang="ru-RU" sz="2400" dirty="0"/>
              <a:t>состоянию на январь </a:t>
            </a:r>
            <a:r>
              <a:rPr lang="ru-RU" sz="2400" dirty="0" smtClean="0"/>
              <a:t>2013 год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2400" b="0" i="0" dirty="0" smtClean="0">
                <a:latin typeface="Plantagenet Cherokee"/>
                <a:ea typeface="+mj-ea"/>
                <a:cs typeface="+mj-cs"/>
              </a:rPr>
              <a:t>Бесплатные юридические консультации </a:t>
            </a:r>
            <a:endParaRPr lang="ru-RU" sz="2400" b="0" i="0" dirty="0">
              <a:latin typeface="Plantagenet Cherokee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2896" y="1827195"/>
            <a:ext cx="30236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Города: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Анжеро-Судженск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Белово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Калтан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Кемерово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Киселевск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Ленинск-Кузнецкий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Новокузнецк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Прокопьевск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Мыски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Юрга</a:t>
            </a:r>
          </a:p>
        </p:txBody>
      </p:sp>
      <p:pic>
        <p:nvPicPr>
          <p:cNvPr id="6" name="Picture 6" descr="C:\Users\lord\Desktop\для презентации\Информатизация Кемеровской области\oblastn_kar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856" y="1273430"/>
            <a:ext cx="3986784" cy="5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009888" y="1827195"/>
            <a:ext cx="29992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Районы: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Ижморский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Кемеровский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Ленинск-Кузнецкий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Крапивинский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Прокопьевский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Таштагольский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268" y="4753884"/>
            <a:ext cx="3249817" cy="184405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900" y="1518937"/>
            <a:ext cx="2575497" cy="280124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545" y="4609245"/>
            <a:ext cx="2989852" cy="2016813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98" y="4637362"/>
            <a:ext cx="2954129" cy="198869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98" y="1518937"/>
            <a:ext cx="2453110" cy="282048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205" y="1518937"/>
            <a:ext cx="3230880" cy="256494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2400" b="0" i="0" dirty="0" smtClean="0">
                <a:latin typeface="Plantagenet Cherokee"/>
                <a:ea typeface="+mj-ea"/>
                <a:cs typeface="+mj-cs"/>
              </a:rPr>
              <a:t>Бесплатные юридические консультации </a:t>
            </a:r>
            <a:br>
              <a:rPr lang="ru-RU" sz="2400" b="0" i="0" dirty="0" smtClean="0">
                <a:latin typeface="Plantagenet Cherokee"/>
                <a:ea typeface="+mj-ea"/>
                <a:cs typeface="+mj-cs"/>
              </a:rPr>
            </a:br>
            <a:r>
              <a:rPr lang="ru-RU" sz="2400" b="0" i="0" dirty="0" smtClean="0">
                <a:latin typeface="Plantagenet Cherokee"/>
                <a:ea typeface="+mj-ea"/>
                <a:cs typeface="+mj-cs"/>
              </a:rPr>
              <a:t>в </a:t>
            </a:r>
            <a:r>
              <a:rPr lang="ru-RU" sz="2400" b="0" i="0" dirty="0" err="1" smtClean="0">
                <a:latin typeface="Plantagenet Cherokee"/>
                <a:ea typeface="+mj-ea"/>
                <a:cs typeface="+mj-cs"/>
              </a:rPr>
              <a:t>КемОНБ</a:t>
            </a:r>
            <a:r>
              <a:rPr lang="ru-RU" sz="2400" b="0" i="0" dirty="0" smtClean="0">
                <a:latin typeface="Plantagenet Cherokee"/>
                <a:ea typeface="+mj-ea"/>
                <a:cs typeface="+mj-cs"/>
              </a:rPr>
              <a:t> им. В. Д. Федорова отделе «ПЦПСИ»</a:t>
            </a:r>
            <a:endParaRPr lang="ru-RU" sz="2400" b="0" i="0" dirty="0">
              <a:latin typeface="Plantagenet Cherokee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3051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31380">
  <a:themeElements>
    <a:clrScheme name="Другая 9">
      <a:dk1>
        <a:srgbClr val="0C0C0C"/>
      </a:dk1>
      <a:lt1>
        <a:sysClr val="window" lastClr="FFFFFF"/>
      </a:lt1>
      <a:dk2>
        <a:srgbClr val="212745"/>
      </a:dk2>
      <a:lt2>
        <a:srgbClr val="B4DCFA"/>
      </a:lt2>
      <a:accent1>
        <a:srgbClr val="909ACA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AcademicLiterature_16x9_TP103431361.potx" id="{2F0AAF73-AE41-486D-B6DC-0985ADE3F2EC}" vid="{EF7BD8ED-D7CC-46AA-8B96-4CA16C4A9ED2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Другая 1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535</Words>
  <Application>Microsoft Office PowerPoint</Application>
  <PresentationFormat>Произвольный</PresentationFormat>
  <Paragraphs>110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TS103431380</vt:lpstr>
      <vt:lpstr>Эффективные формы оказания правовой помощи в ПЦПИ Кемеровской области </vt:lpstr>
      <vt:lpstr>Программа ПЦПИ</vt:lpstr>
      <vt:lpstr>Презентация PowerPoint</vt:lpstr>
      <vt:lpstr>Динамика открытия ПЦПИ в библиотеках Кемеровской области </vt:lpstr>
      <vt:lpstr>Публичные центры правовой информации, открытые в 2012 году</vt:lpstr>
      <vt:lpstr>Публичные центры правовой информации в городских библиотеках  Кемеровской области, по состоянию на январь 2013 год</vt:lpstr>
      <vt:lpstr>Публичные центры правовой информации в районных библиотеках  Кемеровской области, по состоянию на январь 2013 год</vt:lpstr>
      <vt:lpstr>Бесплатные юридические консультации </vt:lpstr>
      <vt:lpstr>Бесплатные юридические консультации  в КемОНБ им. В. Д. Федорова отделе «ПЦПСИ»</vt:lpstr>
      <vt:lpstr>Основные категории посетителей  КемОНБ им. В. Д. Федорова отдела «ПЦПСИ»</vt:lpstr>
      <vt:lpstr>Бесплатные юридические консультации по отраслям права  в КемОНБ им. В. Д. Федорова отдела «ПЦПСИ»</vt:lpstr>
      <vt:lpstr>День бесплатной нотариальной помощи  в КемОНБ им. В. Д. Федорова отделе «ПЦПСИ»</vt:lpstr>
      <vt:lpstr>Выездные бесплатные юридические консультации в г. Осинники </vt:lpstr>
      <vt:lpstr>Анкета участника акции «Правовое поле пенсионера»</vt:lpstr>
      <vt:lpstr>Презентация PowerPoint</vt:lpstr>
      <vt:lpstr>Презентация PowerPoint</vt:lpstr>
      <vt:lpstr>Презентация PowerPoint</vt:lpstr>
      <vt:lpstr>Эффективные методы информирования населения  об акции «Правовое поле пенсионера»  </vt:lpstr>
      <vt:lpstr>Повышение квалификации руководителей ПЦПИ Кемеровской области</vt:lpstr>
      <vt:lpstr>Тенденции развития сети публичных центров правовой информации Кемеровской области</vt:lpstr>
      <vt:lpstr>Научно-практический семинар  «Реализация Программы ПЦПИ в Кемеровской области: перспективы развития» </vt:lpstr>
      <vt:lpstr>Электронные продукты ПЦПСИ г. Кемерово</vt:lpstr>
      <vt:lpstr>Презентация PowerPoint</vt:lpstr>
      <vt:lpstr>Сотрудничество ПЦПИ с Центром Спецсвязи РФ по Кемеровской области</vt:lpstr>
      <vt:lpstr>Презентация PowerPoint</vt:lpstr>
      <vt:lpstr>Благодарю за внимание! Артюх Наталья Анатольевна  зав. отделом «ПЦПСИ»  телефон: (384-2)36-65-59 сайт библиотеки: www.kemrsl.ru e-mail:pravo@kemrsl.ru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2013-03-18T03:57:14Z</dcterms:created>
  <dcterms:modified xsi:type="dcterms:W3CDTF">2013-10-08T08:31:46Z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