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2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847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57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63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98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19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950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66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82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02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031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F490-4378-42A8-AA7A-304770C1C527}" type="datetimeFigureOut">
              <a:rPr lang="sv-SE" smtClean="0"/>
              <a:t>2013-06-07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B9F6-A42D-45BC-928A-0797AB30D5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56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512167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Four</a:t>
            </a:r>
            <a:r>
              <a:rPr lang="sv-SE" dirty="0" smtClean="0"/>
              <a:t> </a:t>
            </a:r>
            <a:r>
              <a:rPr lang="sv-SE" dirty="0" err="1" smtClean="0"/>
              <a:t>decades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Scientific</a:t>
            </a:r>
            <a:r>
              <a:rPr lang="sv-SE" dirty="0" smtClean="0"/>
              <a:t> and </a:t>
            </a:r>
            <a:r>
              <a:rPr lang="sv-SE" dirty="0" err="1" smtClean="0"/>
              <a:t>Technical</a:t>
            </a:r>
            <a:r>
              <a:rPr lang="sv-SE" dirty="0" smtClean="0"/>
              <a:t> Information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808312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Personal </a:t>
            </a:r>
            <a:r>
              <a:rPr lang="sv-SE" dirty="0" err="1" smtClean="0">
                <a:solidFill>
                  <a:schemeClr val="tx1"/>
                </a:solidFill>
              </a:rPr>
              <a:t>pespectives</a:t>
            </a:r>
            <a:r>
              <a:rPr lang="sv-SE" dirty="0" smtClean="0">
                <a:solidFill>
                  <a:schemeClr val="tx1"/>
                </a:solidFill>
              </a:rPr>
              <a:t> and (</a:t>
            </a:r>
            <a:r>
              <a:rPr lang="sv-SE" dirty="0" err="1" smtClean="0">
                <a:solidFill>
                  <a:schemeClr val="tx1"/>
                </a:solidFill>
              </a:rPr>
              <a:t>some</a:t>
            </a:r>
            <a:r>
              <a:rPr lang="sv-SE" dirty="0" smtClean="0">
                <a:solidFill>
                  <a:schemeClr val="tx1"/>
                </a:solidFill>
              </a:rPr>
              <a:t>) </a:t>
            </a:r>
            <a:r>
              <a:rPr lang="sv-SE" dirty="0" err="1" smtClean="0">
                <a:solidFill>
                  <a:schemeClr val="tx1"/>
                </a:solidFill>
              </a:rPr>
              <a:t>glances</a:t>
            </a:r>
            <a:r>
              <a:rPr lang="sv-SE" dirty="0" smtClean="0">
                <a:solidFill>
                  <a:schemeClr val="tx1"/>
                </a:solidFill>
              </a:rPr>
              <a:t> at the </a:t>
            </a:r>
            <a:r>
              <a:rPr lang="sv-SE" dirty="0" err="1" smtClean="0">
                <a:solidFill>
                  <a:schemeClr val="tx1"/>
                </a:solidFill>
              </a:rPr>
              <a:t>future</a:t>
            </a:r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By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Mats G. Lindquist</a:t>
            </a:r>
          </a:p>
          <a:p>
            <a:r>
              <a:rPr lang="sv-SE" dirty="0" err="1" smtClean="0">
                <a:solidFill>
                  <a:schemeClr val="tx1"/>
                </a:solidFill>
              </a:rPr>
              <a:t>Associate</a:t>
            </a:r>
            <a:r>
              <a:rPr lang="sv-SE" dirty="0" smtClean="0">
                <a:solidFill>
                  <a:schemeClr val="tx1"/>
                </a:solidFill>
              </a:rPr>
              <a:t> professor, </a:t>
            </a:r>
          </a:p>
          <a:p>
            <a:r>
              <a:rPr lang="sv-SE" dirty="0" err="1" smtClean="0">
                <a:solidFill>
                  <a:schemeClr val="tx1"/>
                </a:solidFill>
              </a:rPr>
              <a:t>Abo</a:t>
            </a:r>
            <a:r>
              <a:rPr lang="sv-SE" dirty="0" smtClean="0">
                <a:solidFill>
                  <a:schemeClr val="tx1"/>
                </a:solidFill>
              </a:rPr>
              <a:t> Akademi University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2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Changes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seen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traditional</a:t>
            </a:r>
            <a:r>
              <a:rPr lang="sv-SE" dirty="0" smtClean="0"/>
              <a:t> </a:t>
            </a:r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article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be </a:t>
            </a:r>
            <a:r>
              <a:rPr lang="sv-SE" b="1" dirty="0" err="1" smtClean="0"/>
              <a:t>one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vehicles</a:t>
            </a:r>
            <a:r>
              <a:rPr lang="sv-SE" dirty="0" smtClean="0"/>
              <a:t> for </a:t>
            </a:r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communication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Traditional</a:t>
            </a:r>
            <a:r>
              <a:rPr lang="sv-SE" dirty="0" smtClean="0"/>
              <a:t> </a:t>
            </a:r>
            <a:r>
              <a:rPr lang="sv-SE" dirty="0" err="1" smtClean="0"/>
              <a:t>peer</a:t>
            </a:r>
            <a:r>
              <a:rPr lang="sv-SE" dirty="0" smtClean="0"/>
              <a:t> </a:t>
            </a:r>
            <a:r>
              <a:rPr lang="sv-SE" b="1" dirty="0" err="1" smtClean="0"/>
              <a:t>review</a:t>
            </a:r>
            <a:r>
              <a:rPr lang="sv-SE" dirty="0" smtClean="0"/>
              <a:t> </a:t>
            </a:r>
            <a:r>
              <a:rPr lang="sv-SE" dirty="0" err="1" smtClean="0"/>
              <a:t>organized</a:t>
            </a:r>
            <a:r>
              <a:rPr lang="sv-SE" dirty="0" smtClean="0"/>
              <a:t> by </a:t>
            </a:r>
            <a:r>
              <a:rPr lang="sv-SE" dirty="0" err="1" smtClean="0"/>
              <a:t>publishers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be supplemented (and later </a:t>
            </a:r>
            <a:r>
              <a:rPr lang="sv-SE" dirty="0" err="1" smtClean="0"/>
              <a:t>replaced</a:t>
            </a:r>
            <a:r>
              <a:rPr lang="sv-SE" dirty="0" smtClean="0"/>
              <a:t>) </a:t>
            </a:r>
            <a:r>
              <a:rPr lang="sv-SE" b="1" dirty="0" smtClean="0"/>
              <a:t>by </a:t>
            </a:r>
            <a:r>
              <a:rPr lang="sv-SE" b="1" dirty="0" err="1" smtClean="0"/>
              <a:t>iterative</a:t>
            </a:r>
            <a:r>
              <a:rPr lang="sv-SE" b="1" dirty="0" smtClean="0"/>
              <a:t> processes </a:t>
            </a:r>
            <a:r>
              <a:rPr lang="sv-SE" dirty="0" err="1" smtClean="0"/>
              <a:t>managed</a:t>
            </a:r>
            <a:r>
              <a:rPr lang="sv-SE" dirty="0" smtClean="0"/>
              <a:t> by scientists.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b="1" dirty="0" smtClean="0"/>
              <a:t>”</a:t>
            </a:r>
            <a:r>
              <a:rPr lang="sv-SE" b="1" dirty="0" err="1" smtClean="0"/>
              <a:t>webification</a:t>
            </a:r>
            <a:r>
              <a:rPr lang="sv-SE" b="1" dirty="0" smtClean="0"/>
              <a:t>” </a:t>
            </a:r>
            <a:r>
              <a:rPr lang="sv-SE" b="1" dirty="0" err="1" smtClean="0"/>
              <a:t>of</a:t>
            </a:r>
            <a:r>
              <a:rPr lang="sv-SE" b="1" dirty="0" smtClean="0"/>
              <a:t> research</a:t>
            </a:r>
            <a:r>
              <a:rPr lang="sv-SE" dirty="0" smtClean="0"/>
              <a:t> is in progress.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121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research </a:t>
            </a:r>
            <a:r>
              <a:rPr lang="sv-SE" dirty="0" err="1" smtClean="0"/>
              <a:t>library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Researchers </a:t>
            </a:r>
            <a:r>
              <a:rPr lang="sv-SE" dirty="0" err="1" smtClean="0"/>
              <a:t>prefer</a:t>
            </a:r>
            <a:r>
              <a:rPr lang="sv-SE" dirty="0" smtClean="0"/>
              <a:t> </a:t>
            </a:r>
            <a:r>
              <a:rPr lang="sv-SE" dirty="0" err="1" smtClean="0"/>
              <a:t>self</a:t>
            </a:r>
            <a:r>
              <a:rPr lang="sv-SE" dirty="0" smtClean="0"/>
              <a:t>-service and </a:t>
            </a:r>
            <a:r>
              <a:rPr lang="sv-SE" dirty="0" err="1" smtClean="0"/>
              <a:t>have</a:t>
            </a:r>
            <a:r>
              <a:rPr lang="sv-SE" dirty="0" smtClean="0"/>
              <a:t> versatile and </a:t>
            </a:r>
            <a:r>
              <a:rPr lang="sv-SE" dirty="0" err="1" smtClean="0"/>
              <a:t>powerful</a:t>
            </a:r>
            <a:r>
              <a:rPr lang="sv-SE" dirty="0" smtClean="0"/>
              <a:t> </a:t>
            </a:r>
            <a:r>
              <a:rPr lang="sv-SE" dirty="0" err="1" smtClean="0"/>
              <a:t>tools</a:t>
            </a:r>
            <a:r>
              <a:rPr lang="sv-SE" dirty="0" smtClean="0"/>
              <a:t> and systems.</a:t>
            </a:r>
          </a:p>
          <a:p>
            <a:r>
              <a:rPr lang="sv-SE" dirty="0" smtClean="0"/>
              <a:t>The </a:t>
            </a:r>
            <a:r>
              <a:rPr lang="sv-SE" dirty="0" err="1" smtClean="0"/>
              <a:t>libraries</a:t>
            </a:r>
            <a:r>
              <a:rPr lang="sv-SE" dirty="0" smtClean="0"/>
              <a:t>’ </a:t>
            </a:r>
            <a:r>
              <a:rPr lang="sv-SE" dirty="0" err="1" smtClean="0"/>
              <a:t>main</a:t>
            </a:r>
            <a:r>
              <a:rPr lang="sv-SE" dirty="0" smtClean="0"/>
              <a:t> focus has </a:t>
            </a:r>
            <a:r>
              <a:rPr lang="sv-SE" dirty="0" err="1" smtClean="0"/>
              <a:t>developed</a:t>
            </a:r>
            <a:r>
              <a:rPr lang="sv-SE" dirty="0" smtClean="0"/>
              <a:t>: 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err="1" smtClean="0"/>
              <a:t>First</a:t>
            </a:r>
            <a:r>
              <a:rPr lang="sv-SE" dirty="0" smtClean="0"/>
              <a:t> ”Containers” (</a:t>
            </a:r>
            <a:r>
              <a:rPr lang="sv-SE" dirty="0" err="1" smtClean="0"/>
              <a:t>books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err="1" smtClean="0"/>
              <a:t>Then</a:t>
            </a:r>
            <a:r>
              <a:rPr lang="sv-SE" dirty="0" smtClean="0"/>
              <a:t> ”</a:t>
            </a:r>
            <a:r>
              <a:rPr lang="sv-SE" dirty="0" err="1" smtClean="0"/>
              <a:t>Content</a:t>
            </a:r>
            <a:r>
              <a:rPr lang="sv-SE" dirty="0" smtClean="0"/>
              <a:t>” (</a:t>
            </a:r>
            <a:r>
              <a:rPr lang="sv-SE" dirty="0" err="1" smtClean="0"/>
              <a:t>electronic</a:t>
            </a:r>
            <a:r>
              <a:rPr lang="sv-SE" dirty="0" smtClean="0"/>
              <a:t> full texts)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err="1" smtClean="0"/>
              <a:t>Then</a:t>
            </a:r>
            <a:r>
              <a:rPr lang="sv-SE" dirty="0" smtClean="0"/>
              <a:t> ”</a:t>
            </a:r>
            <a:r>
              <a:rPr lang="sv-SE" dirty="0" err="1" smtClean="0"/>
              <a:t>Context</a:t>
            </a:r>
            <a:r>
              <a:rPr lang="sv-SE" dirty="0" smtClean="0"/>
              <a:t>” (</a:t>
            </a:r>
            <a:r>
              <a:rPr lang="sv-SE" dirty="0" err="1" smtClean="0"/>
              <a:t>integrated</a:t>
            </a:r>
            <a:r>
              <a:rPr lang="sv-SE" dirty="0" smtClean="0"/>
              <a:t> web services)</a:t>
            </a:r>
          </a:p>
          <a:p>
            <a:pPr marL="0" indent="0">
              <a:buNone/>
            </a:pPr>
            <a:r>
              <a:rPr lang="sv-SE" dirty="0" smtClean="0"/>
              <a:t>It is </a:t>
            </a:r>
            <a:r>
              <a:rPr lang="sv-SE" dirty="0" err="1" smtClean="0"/>
              <a:t>now</a:t>
            </a:r>
            <a:r>
              <a:rPr lang="sv-SE" dirty="0" smtClean="0"/>
              <a:t> </a:t>
            </a:r>
            <a:r>
              <a:rPr lang="sv-SE" dirty="0" err="1" smtClean="0"/>
              <a:t>time</a:t>
            </a:r>
            <a:r>
              <a:rPr lang="sv-SE" dirty="0" smtClean="0"/>
              <a:t> for ”Community”, </a:t>
            </a:r>
            <a:r>
              <a:rPr lang="sv-SE" dirty="0" err="1" smtClean="0"/>
              <a:t>that</a:t>
            </a:r>
            <a:r>
              <a:rPr lang="sv-SE" dirty="0" smtClean="0"/>
              <a:t> is: </a:t>
            </a:r>
            <a:r>
              <a:rPr lang="sv-SE" b="1" dirty="0" err="1" smtClean="0"/>
              <a:t>participate</a:t>
            </a:r>
            <a:r>
              <a:rPr lang="sv-SE" b="1" dirty="0" smtClean="0"/>
              <a:t> in the digital </a:t>
            </a:r>
            <a:r>
              <a:rPr lang="sv-SE" b="1" dirty="0" err="1" smtClean="0"/>
              <a:t>workspace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the researchers.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4979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Preamble</a:t>
            </a:r>
            <a:r>
              <a:rPr lang="sv-SE" dirty="0" smtClean="0"/>
              <a:t>: the 1960’s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dirty="0" err="1" smtClean="0"/>
              <a:t>decade</a:t>
            </a:r>
            <a:r>
              <a:rPr lang="sv-SE" dirty="0" smtClean="0"/>
              <a:t> </a:t>
            </a:r>
            <a:r>
              <a:rPr lang="sv-SE" dirty="0" err="1" smtClean="0"/>
              <a:t>was</a:t>
            </a:r>
            <a:r>
              <a:rPr lang="sv-SE" dirty="0" smtClean="0"/>
              <a:t> formative for STI services.</a:t>
            </a:r>
          </a:p>
          <a:p>
            <a:r>
              <a:rPr lang="sv-SE" dirty="0" err="1" smtClean="0"/>
              <a:t>Governments</a:t>
            </a:r>
            <a:r>
              <a:rPr lang="sv-SE" dirty="0" smtClean="0"/>
              <a:t> </a:t>
            </a:r>
            <a:r>
              <a:rPr lang="sv-SE" dirty="0" err="1" smtClean="0"/>
              <a:t>became</a:t>
            </a:r>
            <a:r>
              <a:rPr lang="sv-SE" dirty="0" smtClean="0"/>
              <a:t> </a:t>
            </a:r>
            <a:r>
              <a:rPr lang="sv-SE" b="1" dirty="0" err="1" smtClean="0"/>
              <a:t>aware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the </a:t>
            </a:r>
            <a:r>
              <a:rPr lang="sv-SE" b="1" dirty="0" err="1" smtClean="0"/>
              <a:t>role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STI for research and </a:t>
            </a:r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Policies</a:t>
            </a:r>
            <a:r>
              <a:rPr lang="sv-SE" dirty="0" smtClean="0"/>
              <a:t> and </a:t>
            </a:r>
            <a:r>
              <a:rPr lang="sv-SE" b="1" dirty="0" smtClean="0"/>
              <a:t>programs</a:t>
            </a:r>
            <a:r>
              <a:rPr lang="sv-SE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</a:t>
            </a:r>
            <a:r>
              <a:rPr lang="sv-SE" dirty="0" err="1" smtClean="0"/>
              <a:t>initiated</a:t>
            </a:r>
            <a:r>
              <a:rPr lang="sv-SE" dirty="0" smtClean="0"/>
              <a:t> and </a:t>
            </a:r>
            <a:r>
              <a:rPr lang="sv-SE" dirty="0" err="1" smtClean="0"/>
              <a:t>realized</a:t>
            </a:r>
            <a:r>
              <a:rPr lang="sv-SE" dirty="0" smtClean="0"/>
              <a:t>.</a:t>
            </a:r>
          </a:p>
          <a:p>
            <a:r>
              <a:rPr lang="sv-SE" b="1" dirty="0" err="1" smtClean="0"/>
              <a:t>Scientific</a:t>
            </a:r>
            <a:r>
              <a:rPr lang="sv-SE" b="1" dirty="0" smtClean="0"/>
              <a:t> </a:t>
            </a:r>
            <a:r>
              <a:rPr lang="sv-SE" b="1" dirty="0" err="1" smtClean="0"/>
              <a:t>libraries</a:t>
            </a:r>
            <a:r>
              <a:rPr lang="sv-SE" b="1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given a fundamental </a:t>
            </a:r>
            <a:r>
              <a:rPr lang="sv-SE" dirty="0" err="1" smtClean="0"/>
              <a:t>role</a:t>
            </a:r>
            <a:r>
              <a:rPr lang="sv-SE" dirty="0" smtClean="0"/>
              <a:t> for </a:t>
            </a:r>
            <a:r>
              <a:rPr lang="sv-SE" dirty="0" err="1" smtClean="0"/>
              <a:t>realizing</a:t>
            </a:r>
            <a:r>
              <a:rPr lang="sv-SE" dirty="0" smtClean="0"/>
              <a:t> the </a:t>
            </a:r>
            <a:r>
              <a:rPr lang="sv-SE" dirty="0" err="1" smtClean="0"/>
              <a:t>policies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 err="1" smtClean="0"/>
              <a:t>Typical</a:t>
            </a:r>
            <a:r>
              <a:rPr lang="sv-SE" dirty="0" smtClean="0"/>
              <a:t> STI service: </a:t>
            </a:r>
            <a:r>
              <a:rPr lang="sv-SE" dirty="0" err="1" smtClean="0"/>
              <a:t>Indexing</a:t>
            </a:r>
            <a:r>
              <a:rPr lang="sv-SE" dirty="0" smtClean="0"/>
              <a:t> and </a:t>
            </a:r>
            <a:r>
              <a:rPr lang="sv-SE" dirty="0" err="1" smtClean="0"/>
              <a:t>Abstracting</a:t>
            </a:r>
            <a:r>
              <a:rPr lang="sv-SE" dirty="0" smtClean="0"/>
              <a:t> Journals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690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1970’s: </a:t>
            </a:r>
            <a:r>
              <a:rPr lang="sv-SE" dirty="0" err="1" smtClean="0"/>
              <a:t>Technology</a:t>
            </a:r>
            <a:r>
              <a:rPr lang="sv-SE" dirty="0" smtClean="0"/>
              <a:t> </a:t>
            </a:r>
            <a:r>
              <a:rPr lang="sv-SE" dirty="0" err="1" smtClean="0"/>
              <a:t>grows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The </a:t>
            </a:r>
            <a:r>
              <a:rPr lang="sv-SE" sz="2800" dirty="0" err="1" smtClean="0"/>
              <a:t>decade</a:t>
            </a:r>
            <a:r>
              <a:rPr lang="sv-SE" sz="2800" dirty="0" smtClean="0"/>
              <a:t> </a:t>
            </a:r>
            <a:r>
              <a:rPr lang="sv-SE" sz="2800" dirty="0" err="1" smtClean="0"/>
              <a:t>was</a:t>
            </a:r>
            <a:r>
              <a:rPr lang="sv-SE" sz="2800" dirty="0" smtClean="0"/>
              <a:t> </a:t>
            </a:r>
            <a:r>
              <a:rPr lang="sv-SE" sz="2800" dirty="0" err="1" smtClean="0"/>
              <a:t>characterized</a:t>
            </a:r>
            <a:r>
              <a:rPr lang="sv-SE" sz="2800" dirty="0" smtClean="0"/>
              <a:t> by </a:t>
            </a:r>
            <a:r>
              <a:rPr lang="sv-SE" sz="2800" dirty="0" err="1" smtClean="0"/>
              <a:t>technological</a:t>
            </a:r>
            <a:r>
              <a:rPr lang="sv-SE" sz="2800" dirty="0" smtClean="0"/>
              <a:t> optimism.</a:t>
            </a:r>
          </a:p>
          <a:p>
            <a:r>
              <a:rPr lang="sv-SE" sz="2800" dirty="0" err="1" smtClean="0"/>
              <a:t>Computers</a:t>
            </a:r>
            <a:r>
              <a:rPr lang="sv-SE" sz="2800" dirty="0" smtClean="0"/>
              <a:t> </a:t>
            </a:r>
            <a:r>
              <a:rPr lang="sv-SE" sz="2800" dirty="0" err="1" smtClean="0"/>
              <a:t>became</a:t>
            </a:r>
            <a:r>
              <a:rPr lang="sv-SE" sz="2800" dirty="0" smtClean="0"/>
              <a:t> </a:t>
            </a:r>
            <a:r>
              <a:rPr lang="sv-SE" sz="2800" dirty="0" err="1" smtClean="0"/>
              <a:t>more</a:t>
            </a:r>
            <a:r>
              <a:rPr lang="sv-SE" sz="2800" dirty="0" smtClean="0"/>
              <a:t> and </a:t>
            </a:r>
            <a:r>
              <a:rPr lang="sv-SE" sz="2800" dirty="0" err="1" smtClean="0"/>
              <a:t>more</a:t>
            </a:r>
            <a:r>
              <a:rPr lang="sv-SE" sz="2800" dirty="0" smtClean="0"/>
              <a:t> </a:t>
            </a:r>
            <a:r>
              <a:rPr lang="sv-SE" sz="2800" dirty="0" err="1" smtClean="0"/>
              <a:t>powerful</a:t>
            </a:r>
            <a:r>
              <a:rPr lang="sv-SE" sz="2800" dirty="0" smtClean="0"/>
              <a:t>.</a:t>
            </a:r>
          </a:p>
          <a:p>
            <a:r>
              <a:rPr lang="sv-SE" sz="2800" dirty="0" smtClean="0"/>
              <a:t>Massive </a:t>
            </a:r>
            <a:r>
              <a:rPr lang="sv-SE" sz="2800" dirty="0" err="1"/>
              <a:t>amounts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smtClean="0"/>
              <a:t>data </a:t>
            </a:r>
            <a:r>
              <a:rPr lang="sv-SE" sz="2800" dirty="0" err="1" smtClean="0"/>
              <a:t>were</a:t>
            </a:r>
            <a:r>
              <a:rPr lang="sv-SE" sz="2800" dirty="0" smtClean="0"/>
              <a:t> </a:t>
            </a:r>
            <a:r>
              <a:rPr lang="sv-SE" sz="2800" dirty="0" err="1" smtClean="0"/>
              <a:t>stored</a:t>
            </a:r>
            <a:r>
              <a:rPr lang="sv-SE" sz="2800" dirty="0" smtClean="0"/>
              <a:t> on </a:t>
            </a:r>
            <a:r>
              <a:rPr lang="sv-SE" sz="2800" dirty="0" err="1" smtClean="0"/>
              <a:t>magnetic</a:t>
            </a:r>
            <a:r>
              <a:rPr lang="sv-SE" sz="2800" dirty="0" smtClean="0"/>
              <a:t> tape </a:t>
            </a:r>
            <a:r>
              <a:rPr lang="sv-SE" sz="2800" dirty="0"/>
              <a:t>-</a:t>
            </a:r>
            <a:r>
              <a:rPr lang="sv-SE" sz="2800" dirty="0" smtClean="0"/>
              <a:t> the dominant </a:t>
            </a:r>
            <a:r>
              <a:rPr lang="sv-SE" sz="2800" dirty="0" err="1" smtClean="0"/>
              <a:t>secondary</a:t>
            </a:r>
            <a:r>
              <a:rPr lang="sv-SE" sz="2800" dirty="0" smtClean="0"/>
              <a:t> </a:t>
            </a:r>
            <a:r>
              <a:rPr lang="sv-SE" sz="2800" dirty="0" err="1" smtClean="0"/>
              <a:t>storage</a:t>
            </a:r>
            <a:r>
              <a:rPr lang="sv-SE" sz="2800" dirty="0" smtClean="0"/>
              <a:t> medium.</a:t>
            </a:r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err="1" smtClean="0"/>
              <a:t>Typical</a:t>
            </a:r>
            <a:r>
              <a:rPr lang="sv-SE" sz="2800" dirty="0" smtClean="0"/>
              <a:t> STI service: </a:t>
            </a:r>
            <a:r>
              <a:rPr lang="sv-SE" sz="2800" dirty="0" err="1" smtClean="0"/>
              <a:t>Matching</a:t>
            </a:r>
            <a:r>
              <a:rPr lang="sv-SE" sz="2800" dirty="0" smtClean="0"/>
              <a:t> </a:t>
            </a:r>
            <a:r>
              <a:rPr lang="sv-SE" sz="2800" dirty="0" err="1" smtClean="0"/>
              <a:t>queries</a:t>
            </a:r>
            <a:r>
              <a:rPr lang="sv-SE" sz="2800" dirty="0" smtClean="0"/>
              <a:t> </a:t>
            </a:r>
            <a:r>
              <a:rPr lang="sv-SE" sz="2800" dirty="0" err="1" smtClean="0"/>
              <a:t>with</a:t>
            </a:r>
            <a:r>
              <a:rPr lang="sv-SE" sz="2800" dirty="0" smtClean="0"/>
              <a:t> </a:t>
            </a:r>
            <a:r>
              <a:rPr lang="sv-SE" sz="2800" dirty="0" err="1" smtClean="0"/>
              <a:t>references</a:t>
            </a:r>
            <a:r>
              <a:rPr lang="sv-SE" sz="2800" dirty="0" smtClean="0"/>
              <a:t> on </a:t>
            </a:r>
            <a:r>
              <a:rPr lang="sv-SE" sz="2800" dirty="0" err="1" smtClean="0"/>
              <a:t>magnetic</a:t>
            </a:r>
            <a:r>
              <a:rPr lang="sv-SE" sz="2800" dirty="0" smtClean="0"/>
              <a:t> tape. SDI – </a:t>
            </a:r>
            <a:r>
              <a:rPr lang="sv-SE" sz="2800" dirty="0" err="1" smtClean="0"/>
              <a:t>Selective</a:t>
            </a:r>
            <a:r>
              <a:rPr lang="sv-SE" sz="2800" dirty="0" smtClean="0"/>
              <a:t> Dissemination </a:t>
            </a:r>
            <a:r>
              <a:rPr lang="sv-SE" sz="2800" dirty="0" err="1" smtClean="0"/>
              <a:t>of</a:t>
            </a:r>
            <a:r>
              <a:rPr lang="sv-SE" sz="2800" dirty="0" smtClean="0"/>
              <a:t> Information.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25868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1980’s: </a:t>
            </a:r>
            <a:r>
              <a:rPr lang="sv-SE" dirty="0" err="1" smtClean="0"/>
              <a:t>Content</a:t>
            </a:r>
            <a:r>
              <a:rPr lang="sv-SE" dirty="0" smtClean="0"/>
              <a:t> </a:t>
            </a:r>
            <a:r>
              <a:rPr lang="sv-SE" dirty="0" err="1" smtClean="0"/>
              <a:t>grows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dirty="0" err="1" smtClean="0"/>
              <a:t>decade</a:t>
            </a:r>
            <a:r>
              <a:rPr lang="sv-SE" dirty="0" smtClean="0"/>
              <a:t> </a:t>
            </a:r>
            <a:r>
              <a:rPr lang="sv-SE" dirty="0" err="1" smtClean="0"/>
              <a:t>saw</a:t>
            </a:r>
            <a:r>
              <a:rPr lang="sv-SE" dirty="0" smtClean="0"/>
              <a:t> </a:t>
            </a:r>
            <a:r>
              <a:rPr lang="sv-SE" dirty="0" err="1" smtClean="0"/>
              <a:t>emerging</a:t>
            </a:r>
            <a:r>
              <a:rPr lang="sv-SE" dirty="0" smtClean="0"/>
              <a:t> </a:t>
            </a:r>
            <a:r>
              <a:rPr lang="sv-SE" dirty="0" err="1" smtClean="0"/>
              <a:t>telecommunication</a:t>
            </a:r>
            <a:r>
              <a:rPr lang="sv-SE" dirty="0" smtClean="0"/>
              <a:t> </a:t>
            </a:r>
            <a:r>
              <a:rPr lang="sv-SE" dirty="0" err="1" smtClean="0"/>
              <a:t>networks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Computers</a:t>
            </a:r>
            <a:r>
              <a:rPr lang="sv-SE" dirty="0" smtClean="0"/>
              <a:t> </a:t>
            </a:r>
            <a:r>
              <a:rPr lang="sv-SE" dirty="0" err="1" smtClean="0"/>
              <a:t>became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affordable</a:t>
            </a:r>
            <a:r>
              <a:rPr lang="sv-SE" dirty="0" smtClean="0"/>
              <a:t> so  </a:t>
            </a:r>
            <a:r>
              <a:rPr lang="sv-SE" dirty="0" err="1" smtClean="0"/>
              <a:t>many</a:t>
            </a:r>
            <a:r>
              <a:rPr lang="sv-SE" dirty="0" smtClean="0"/>
              <a:t> new </a:t>
            </a:r>
            <a:r>
              <a:rPr lang="sv-SE" dirty="0" err="1" smtClean="0"/>
              <a:t>applications</a:t>
            </a:r>
            <a:r>
              <a:rPr lang="sv-SE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</a:t>
            </a:r>
            <a:r>
              <a:rPr lang="sv-SE" dirty="0" err="1" smtClean="0"/>
              <a:t>computerized</a:t>
            </a:r>
            <a:r>
              <a:rPr lang="sv-SE" dirty="0" smtClean="0"/>
              <a:t>, for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office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(</a:t>
            </a:r>
            <a:r>
              <a:rPr lang="sv-SE" dirty="0" err="1" smtClean="0"/>
              <a:t>word</a:t>
            </a:r>
            <a:r>
              <a:rPr lang="sv-SE" dirty="0" smtClean="0"/>
              <a:t> </a:t>
            </a:r>
            <a:r>
              <a:rPr lang="sv-SE" dirty="0" err="1" smtClean="0"/>
              <a:t>processing</a:t>
            </a:r>
            <a:r>
              <a:rPr lang="sv-SE" dirty="0" smtClean="0"/>
              <a:t>).</a:t>
            </a:r>
          </a:p>
          <a:p>
            <a:r>
              <a:rPr lang="sv-SE" dirty="0" err="1" smtClean="0"/>
              <a:t>Large</a:t>
            </a:r>
            <a:r>
              <a:rPr lang="sv-SE" dirty="0" smtClean="0"/>
              <a:t> </a:t>
            </a:r>
            <a:r>
              <a:rPr lang="sv-SE" dirty="0" err="1" smtClean="0"/>
              <a:t>amounts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machine</a:t>
            </a:r>
            <a:r>
              <a:rPr lang="sv-SE" dirty="0" smtClean="0"/>
              <a:t> </a:t>
            </a:r>
            <a:r>
              <a:rPr lang="sv-SE" dirty="0" err="1" smtClean="0"/>
              <a:t>readable</a:t>
            </a:r>
            <a:r>
              <a:rPr lang="sv-SE" dirty="0" smtClean="0"/>
              <a:t> data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stored</a:t>
            </a:r>
            <a:r>
              <a:rPr lang="sv-SE" dirty="0" smtClean="0"/>
              <a:t> as </a:t>
            </a:r>
            <a:r>
              <a:rPr lang="sv-SE" dirty="0" err="1" smtClean="0"/>
              <a:t>databases</a:t>
            </a:r>
            <a:r>
              <a:rPr lang="sv-SE" dirty="0" smtClean="0"/>
              <a:t> on disk and tape.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err="1" smtClean="0"/>
              <a:t>Typical</a:t>
            </a:r>
            <a:r>
              <a:rPr lang="sv-SE" dirty="0" smtClean="0"/>
              <a:t> STI service: Online </a:t>
            </a:r>
            <a:r>
              <a:rPr lang="sv-SE" dirty="0" err="1" smtClean="0"/>
              <a:t>databases</a:t>
            </a:r>
            <a:r>
              <a:rPr lang="sv-SE" dirty="0" smtClean="0"/>
              <a:t> 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68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1990’s: </a:t>
            </a:r>
            <a:r>
              <a:rPr lang="sv-SE" dirty="0" err="1" smtClean="0"/>
              <a:t>Networks</a:t>
            </a:r>
            <a:r>
              <a:rPr lang="sv-SE" dirty="0" smtClean="0"/>
              <a:t> </a:t>
            </a:r>
            <a:r>
              <a:rPr lang="sv-SE" dirty="0" err="1" smtClean="0"/>
              <a:t>grow</a:t>
            </a:r>
            <a:r>
              <a:rPr lang="sv-SE" dirty="0" smtClean="0"/>
              <a:t> strong -</a:t>
            </a:r>
            <a:r>
              <a:rPr lang="sv-SE" dirty="0" err="1" smtClean="0"/>
              <a:t>Organization</a:t>
            </a:r>
            <a:r>
              <a:rPr lang="sv-SE" dirty="0" smtClean="0"/>
              <a:t> and Business </a:t>
            </a:r>
            <a:r>
              <a:rPr lang="sv-SE" dirty="0" err="1" smtClean="0"/>
              <a:t>develop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 smtClean="0"/>
              <a:t>The </a:t>
            </a:r>
            <a:r>
              <a:rPr lang="sv-SE" dirty="0" err="1" smtClean="0"/>
              <a:t>decade</a:t>
            </a:r>
            <a:r>
              <a:rPr lang="sv-SE" dirty="0" smtClean="0"/>
              <a:t> </a:t>
            </a:r>
            <a:r>
              <a:rPr lang="sv-SE" dirty="0" err="1" smtClean="0"/>
              <a:t>saw</a:t>
            </a:r>
            <a:r>
              <a:rPr lang="sv-SE" dirty="0" smtClean="0"/>
              <a:t> the </a:t>
            </a:r>
            <a:r>
              <a:rPr lang="sv-SE" dirty="0" err="1" smtClean="0"/>
              <a:t>birth</a:t>
            </a:r>
            <a:r>
              <a:rPr lang="sv-SE" dirty="0" smtClean="0"/>
              <a:t> and rapid </a:t>
            </a:r>
            <a:r>
              <a:rPr lang="sv-SE" dirty="0" err="1" smtClean="0"/>
              <a:t>growth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</a:p>
          <a:p>
            <a:pPr marL="0" indent="0">
              <a:buNone/>
            </a:pPr>
            <a:r>
              <a:rPr lang="sv-SE" dirty="0" smtClean="0"/>
              <a:t>World Wide Web.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Investments in </a:t>
            </a:r>
            <a:r>
              <a:rPr lang="sv-SE" dirty="0" err="1" smtClean="0"/>
              <a:t>telecommunication</a:t>
            </a:r>
            <a:r>
              <a:rPr lang="sv-SE" dirty="0" smtClean="0"/>
              <a:t> </a:t>
            </a:r>
            <a:r>
              <a:rPr lang="sv-SE" dirty="0" err="1" smtClean="0"/>
              <a:t>infrastructure</a:t>
            </a:r>
            <a:r>
              <a:rPr lang="sv-SE" dirty="0" smtClean="0"/>
              <a:t> .</a:t>
            </a:r>
          </a:p>
          <a:p>
            <a:r>
              <a:rPr lang="sv-SE" dirty="0" err="1" smtClean="0"/>
              <a:t>Developments</a:t>
            </a:r>
            <a:r>
              <a:rPr lang="sv-SE" dirty="0" smtClean="0"/>
              <a:t> in </a:t>
            </a:r>
            <a:r>
              <a:rPr lang="sv-SE" dirty="0" err="1" smtClean="0"/>
              <a:t>communication</a:t>
            </a:r>
            <a:r>
              <a:rPr lang="sv-SE" dirty="0" smtClean="0"/>
              <a:t> </a:t>
            </a:r>
            <a:r>
              <a:rPr lang="sv-SE" dirty="0" err="1" smtClean="0"/>
              <a:t>related</a:t>
            </a:r>
            <a:r>
              <a:rPr lang="sv-SE" dirty="0" smtClean="0"/>
              <a:t> software and </a:t>
            </a:r>
            <a:r>
              <a:rPr lang="sv-SE" dirty="0" err="1" smtClean="0"/>
              <a:t>equipment</a:t>
            </a:r>
            <a:r>
              <a:rPr lang="sv-SE" dirty="0" smtClean="0"/>
              <a:t> (for </a:t>
            </a:r>
            <a:r>
              <a:rPr lang="sv-SE" dirty="0" err="1" smtClean="0"/>
              <a:t>example</a:t>
            </a:r>
            <a:r>
              <a:rPr lang="sv-SE" dirty="0" smtClean="0"/>
              <a:t> browsers). Computer clusters.</a:t>
            </a:r>
            <a:endParaRPr lang="sv-SE" dirty="0"/>
          </a:p>
          <a:p>
            <a:r>
              <a:rPr lang="sv-SE" dirty="0" smtClean="0"/>
              <a:t>For STI business </a:t>
            </a:r>
            <a:r>
              <a:rPr lang="sv-SE" dirty="0" err="1" smtClean="0"/>
              <a:t>models</a:t>
            </a:r>
            <a:r>
              <a:rPr lang="sv-SE" dirty="0" smtClean="0"/>
              <a:t> </a:t>
            </a:r>
            <a:r>
              <a:rPr lang="sv-SE" dirty="0" err="1" smtClean="0"/>
              <a:t>did</a:t>
            </a:r>
            <a:r>
              <a:rPr lang="sv-SE" dirty="0" smtClean="0"/>
              <a:t> not </a:t>
            </a:r>
            <a:r>
              <a:rPr lang="sv-SE" dirty="0" err="1" smtClean="0"/>
              <a:t>develop</a:t>
            </a:r>
            <a:r>
              <a:rPr lang="sv-SE" dirty="0" smtClean="0"/>
              <a:t>, </a:t>
            </a:r>
            <a:r>
              <a:rPr lang="sv-SE" dirty="0" err="1" smtClean="0"/>
              <a:t>with</a:t>
            </a:r>
            <a:r>
              <a:rPr lang="sv-SE" dirty="0" smtClean="0"/>
              <a:t> the </a:t>
            </a:r>
            <a:r>
              <a:rPr lang="sv-SE" dirty="0" err="1" smtClean="0"/>
              <a:t>exception</a:t>
            </a:r>
            <a:r>
              <a:rPr lang="sv-SE" dirty="0" smtClean="0"/>
              <a:t> for the ”Big Deals”. 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err="1" smtClean="0"/>
              <a:t>Typical</a:t>
            </a:r>
            <a:r>
              <a:rPr lang="sv-SE" dirty="0" smtClean="0"/>
              <a:t> STI service: Electronic journals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19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decade</a:t>
            </a:r>
            <a:r>
              <a:rPr lang="sv-SE" dirty="0" smtClean="0"/>
              <a:t> 2000: second </a:t>
            </a:r>
            <a:r>
              <a:rPr lang="sv-SE" dirty="0" err="1" smtClean="0"/>
              <a:t>wave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r>
              <a:rPr lang="sv-SE" dirty="0" smtClean="0"/>
              <a:t>.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The </a:t>
            </a:r>
            <a:r>
              <a:rPr lang="sv-SE" sz="2800" dirty="0" err="1" smtClean="0"/>
              <a:t>decade</a:t>
            </a:r>
            <a:r>
              <a:rPr lang="sv-SE" sz="2800" dirty="0" smtClean="0"/>
              <a:t> </a:t>
            </a:r>
            <a:r>
              <a:rPr lang="sv-SE" sz="2800" dirty="0" err="1" smtClean="0"/>
              <a:t>saw</a:t>
            </a:r>
            <a:r>
              <a:rPr lang="sv-SE" sz="2800" dirty="0" smtClean="0"/>
              <a:t> </a:t>
            </a:r>
            <a:r>
              <a:rPr lang="sv-SE" sz="2800" dirty="0" err="1" smtClean="0"/>
              <a:t>enormous</a:t>
            </a:r>
            <a:r>
              <a:rPr lang="sv-SE" sz="2800" dirty="0" smtClean="0"/>
              <a:t> </a:t>
            </a:r>
            <a:r>
              <a:rPr lang="sv-SE" sz="2800" dirty="0" err="1" smtClean="0"/>
              <a:t>growth</a:t>
            </a:r>
            <a:r>
              <a:rPr lang="sv-SE" sz="2800" dirty="0" smtClean="0"/>
              <a:t> in </a:t>
            </a:r>
            <a:r>
              <a:rPr lang="sv-SE" sz="2800" dirty="0" err="1" smtClean="0"/>
              <a:t>capacity</a:t>
            </a:r>
            <a:r>
              <a:rPr lang="sv-SE" sz="2800" dirty="0" smtClean="0"/>
              <a:t> in all </a:t>
            </a:r>
            <a:r>
              <a:rPr lang="sv-SE" sz="2800" dirty="0" err="1" smtClean="0"/>
              <a:t>technical</a:t>
            </a:r>
            <a:r>
              <a:rPr lang="sv-SE" sz="2800" dirty="0" smtClean="0"/>
              <a:t> </a:t>
            </a:r>
            <a:r>
              <a:rPr lang="sv-SE" sz="2800" dirty="0" err="1" smtClean="0"/>
              <a:t>equipment</a:t>
            </a:r>
            <a:r>
              <a:rPr lang="sv-SE" sz="2800" dirty="0" smtClean="0"/>
              <a:t>.</a:t>
            </a:r>
            <a:endParaRPr lang="sv-SE" sz="2800" dirty="0"/>
          </a:p>
          <a:p>
            <a:r>
              <a:rPr lang="sv-SE" sz="2800" dirty="0" smtClean="0"/>
              <a:t>”</a:t>
            </a:r>
            <a:r>
              <a:rPr lang="sv-SE" sz="2800" dirty="0" err="1" smtClean="0"/>
              <a:t>Unlimited</a:t>
            </a:r>
            <a:r>
              <a:rPr lang="sv-SE" sz="2800" dirty="0" smtClean="0"/>
              <a:t> </a:t>
            </a:r>
            <a:r>
              <a:rPr lang="sv-SE" sz="2800" dirty="0" err="1" smtClean="0"/>
              <a:t>resources</a:t>
            </a:r>
            <a:r>
              <a:rPr lang="sv-SE" sz="2800" dirty="0" smtClean="0"/>
              <a:t>” </a:t>
            </a:r>
            <a:r>
              <a:rPr lang="sv-SE" sz="2800" dirty="0" err="1" smtClean="0"/>
              <a:t>were</a:t>
            </a:r>
            <a:r>
              <a:rPr lang="sv-SE" sz="2800" dirty="0" smtClean="0"/>
              <a:t> </a:t>
            </a:r>
            <a:r>
              <a:rPr lang="sv-SE" sz="2800" dirty="0" err="1" smtClean="0"/>
              <a:t>available</a:t>
            </a:r>
            <a:r>
              <a:rPr lang="sv-SE" sz="2800" dirty="0" smtClean="0"/>
              <a:t> for </a:t>
            </a:r>
            <a:r>
              <a:rPr lang="sv-SE" sz="2800" dirty="0" err="1" smtClean="0"/>
              <a:t>developers</a:t>
            </a:r>
            <a:r>
              <a:rPr lang="sv-SE" sz="2800" dirty="0" smtClean="0"/>
              <a:t> </a:t>
            </a:r>
            <a:r>
              <a:rPr lang="sv-SE" sz="2800" dirty="0" err="1" smtClean="0"/>
              <a:t>of</a:t>
            </a:r>
            <a:r>
              <a:rPr lang="sv-SE" sz="2800" dirty="0" smtClean="0"/>
              <a:t> systems and services.</a:t>
            </a:r>
          </a:p>
          <a:p>
            <a:r>
              <a:rPr lang="sv-SE" sz="2800" dirty="0" smtClean="0"/>
              <a:t>Mobile </a:t>
            </a:r>
            <a:r>
              <a:rPr lang="sv-SE" sz="2800" dirty="0" err="1" smtClean="0"/>
              <a:t>platforms</a:t>
            </a:r>
            <a:r>
              <a:rPr lang="sv-SE" sz="2800" dirty="0" smtClean="0"/>
              <a:t> (</a:t>
            </a:r>
            <a:r>
              <a:rPr lang="sv-SE" sz="2800" dirty="0" err="1" smtClean="0"/>
              <a:t>including</a:t>
            </a:r>
            <a:r>
              <a:rPr lang="sv-SE" sz="2800" dirty="0" smtClean="0"/>
              <a:t> </a:t>
            </a:r>
            <a:r>
              <a:rPr lang="sv-SE" sz="2800" dirty="0" err="1" smtClean="0"/>
              <a:t>phones</a:t>
            </a:r>
            <a:r>
              <a:rPr lang="sv-SE" sz="2800" dirty="0" smtClean="0"/>
              <a:t>) </a:t>
            </a:r>
            <a:r>
              <a:rPr lang="sv-SE" sz="2800" dirty="0" err="1" smtClean="0"/>
              <a:t>grew</a:t>
            </a:r>
            <a:r>
              <a:rPr lang="sv-SE" sz="2800" dirty="0" smtClean="0"/>
              <a:t> fast.</a:t>
            </a:r>
          </a:p>
          <a:p>
            <a:endParaRPr lang="sv-SE" sz="2800" dirty="0" smtClean="0"/>
          </a:p>
          <a:p>
            <a:endParaRPr lang="sv-SE" sz="2800" dirty="0" smtClean="0"/>
          </a:p>
          <a:p>
            <a:r>
              <a:rPr lang="sv-SE" sz="2800" dirty="0" err="1" smtClean="0"/>
              <a:t>Typical</a:t>
            </a:r>
            <a:r>
              <a:rPr lang="sv-SE" sz="2800" dirty="0" smtClean="0"/>
              <a:t> STI service: Cross-</a:t>
            </a:r>
            <a:r>
              <a:rPr lang="sv-SE" sz="2800" dirty="0" err="1" smtClean="0"/>
              <a:t>domain</a:t>
            </a:r>
            <a:r>
              <a:rPr lang="sv-SE" sz="2800" dirty="0" smtClean="0"/>
              <a:t> </a:t>
            </a:r>
            <a:r>
              <a:rPr lang="sv-SE" sz="2800" dirty="0" err="1" smtClean="0"/>
              <a:t>search</a:t>
            </a:r>
            <a:r>
              <a:rPr lang="sv-SE" sz="2800" dirty="0" smtClean="0"/>
              <a:t> </a:t>
            </a:r>
            <a:r>
              <a:rPr lang="sv-SE" sz="2800" dirty="0" err="1" smtClean="0"/>
              <a:t>combining</a:t>
            </a:r>
            <a:r>
              <a:rPr lang="sv-SE" sz="2800" dirty="0" smtClean="0"/>
              <a:t> </a:t>
            </a:r>
            <a:r>
              <a:rPr lang="sv-SE" sz="2800" dirty="0" err="1" smtClean="0"/>
              <a:t>libraries</a:t>
            </a:r>
            <a:r>
              <a:rPr lang="sv-SE" sz="2800" dirty="0" smtClean="0"/>
              <a:t>, archives and museums.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61979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beginning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2010’s: New </a:t>
            </a:r>
            <a:r>
              <a:rPr lang="sv-SE" dirty="0" err="1" smtClean="0"/>
              <a:t>connections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decade</a:t>
            </a:r>
            <a:r>
              <a:rPr lang="sv-SE" dirty="0" smtClean="0"/>
              <a:t> </a:t>
            </a:r>
            <a:r>
              <a:rPr lang="sv-SE" dirty="0" err="1" smtClean="0"/>
              <a:t>Organization</a:t>
            </a:r>
            <a:r>
              <a:rPr lang="sv-SE" dirty="0" smtClean="0"/>
              <a:t> and Business </a:t>
            </a:r>
            <a:r>
              <a:rPr lang="sv-SE" dirty="0" err="1" smtClean="0"/>
              <a:t>models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being</a:t>
            </a:r>
            <a:r>
              <a:rPr lang="sv-SE" dirty="0" smtClean="0"/>
              <a:t> </a:t>
            </a:r>
            <a:r>
              <a:rPr lang="sv-SE" dirty="0" err="1" smtClean="0"/>
              <a:t>questioned</a:t>
            </a:r>
            <a:r>
              <a:rPr lang="sv-SE" dirty="0" smtClean="0"/>
              <a:t>. 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Alternatives </a:t>
            </a:r>
            <a:r>
              <a:rPr lang="sv-SE" dirty="0" err="1"/>
              <a:t>emerge</a:t>
            </a:r>
            <a:r>
              <a:rPr lang="sv-SE" dirty="0"/>
              <a:t> as </a:t>
            </a:r>
            <a:r>
              <a:rPr lang="sv-SE" dirty="0" err="1"/>
              <a:t>Open</a:t>
            </a:r>
            <a:r>
              <a:rPr lang="sv-SE" dirty="0"/>
              <a:t> Access and </a:t>
            </a:r>
            <a:r>
              <a:rPr lang="sv-SE" dirty="0" err="1"/>
              <a:t>Open</a:t>
            </a:r>
            <a:r>
              <a:rPr lang="sv-SE" dirty="0"/>
              <a:t> </a:t>
            </a:r>
            <a:r>
              <a:rPr lang="sv-SE" dirty="0" err="1"/>
              <a:t>Archives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 err="1"/>
              <a:t>Open</a:t>
            </a:r>
            <a:r>
              <a:rPr lang="sv-SE" dirty="0"/>
              <a:t> Data and the </a:t>
            </a:r>
            <a:r>
              <a:rPr lang="sv-SE" dirty="0" err="1"/>
              <a:t>Semantic</a:t>
            </a:r>
            <a:r>
              <a:rPr lang="sv-SE" dirty="0"/>
              <a:t> Web </a:t>
            </a:r>
            <a:r>
              <a:rPr lang="sv-SE" dirty="0" err="1"/>
              <a:t>begin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find</a:t>
            </a:r>
            <a:r>
              <a:rPr lang="sv-SE" dirty="0"/>
              <a:t> </a:t>
            </a:r>
            <a:r>
              <a:rPr lang="sv-SE" dirty="0" err="1"/>
              <a:t>its</a:t>
            </a:r>
            <a:r>
              <a:rPr lang="sv-SE" dirty="0"/>
              <a:t> forms. </a:t>
            </a:r>
            <a:endParaRPr lang="sv-SE" dirty="0" smtClean="0"/>
          </a:p>
          <a:p>
            <a:r>
              <a:rPr lang="sv-SE" dirty="0" err="1" smtClean="0"/>
              <a:t>Creative</a:t>
            </a:r>
            <a:r>
              <a:rPr lang="sv-SE" dirty="0" smtClean="0"/>
              <a:t> </a:t>
            </a:r>
            <a:r>
              <a:rPr lang="sv-SE" dirty="0" err="1" smtClean="0"/>
              <a:t>Commons</a:t>
            </a:r>
            <a:r>
              <a:rPr lang="sv-SE" dirty="0" smtClean="0"/>
              <a:t> </a:t>
            </a:r>
            <a:r>
              <a:rPr lang="sv-SE" dirty="0" err="1" smtClean="0"/>
              <a:t>licensing</a:t>
            </a:r>
            <a:r>
              <a:rPr lang="sv-SE" dirty="0" smtClean="0"/>
              <a:t> as an alternative </a:t>
            </a:r>
            <a:r>
              <a:rPr lang="sv-SE" dirty="0" err="1" smtClean="0"/>
              <a:t>to</a:t>
            </a:r>
            <a:r>
              <a:rPr lang="sv-SE" dirty="0" smtClean="0"/>
              <a:t> ”all </a:t>
            </a:r>
            <a:r>
              <a:rPr lang="sv-SE" dirty="0" err="1" smtClean="0"/>
              <a:t>rights</a:t>
            </a:r>
            <a:r>
              <a:rPr lang="sv-SE" dirty="0" smtClean="0"/>
              <a:t> </a:t>
            </a:r>
            <a:r>
              <a:rPr lang="sv-SE" dirty="0" err="1" smtClean="0"/>
              <a:t>reserved</a:t>
            </a:r>
            <a:r>
              <a:rPr lang="sv-SE" dirty="0" smtClean="0"/>
              <a:t>” </a:t>
            </a:r>
            <a:r>
              <a:rPr lang="sv-SE" dirty="0" err="1" smtClean="0"/>
              <a:t>gain</a:t>
            </a:r>
            <a:r>
              <a:rPr lang="sv-SE" dirty="0" smtClean="0"/>
              <a:t> </a:t>
            </a:r>
            <a:r>
              <a:rPr lang="sv-SE" dirty="0" err="1" smtClean="0"/>
              <a:t>acceptance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Crowd</a:t>
            </a:r>
            <a:r>
              <a:rPr lang="sv-SE" dirty="0" smtClean="0"/>
              <a:t> </a:t>
            </a:r>
            <a:r>
              <a:rPr lang="sv-SE" dirty="0" err="1" smtClean="0"/>
              <a:t>sourcing</a:t>
            </a:r>
            <a:r>
              <a:rPr lang="sv-SE" dirty="0" smtClean="0"/>
              <a:t> for </a:t>
            </a:r>
            <a:r>
              <a:rPr lang="sv-SE" dirty="0" err="1" smtClean="0"/>
              <a:t>indexing</a:t>
            </a:r>
            <a:r>
              <a:rPr lang="sv-SE" dirty="0" smtClean="0"/>
              <a:t> and notations.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err="1"/>
              <a:t>Typical</a:t>
            </a:r>
            <a:r>
              <a:rPr lang="sv-SE" dirty="0"/>
              <a:t> STI service: </a:t>
            </a:r>
            <a:r>
              <a:rPr lang="sv-SE" dirty="0" err="1" smtClean="0"/>
              <a:t>Authors</a:t>
            </a:r>
            <a:r>
              <a:rPr lang="sv-SE" dirty="0" smtClean="0"/>
              <a:t>’ </a:t>
            </a:r>
            <a:r>
              <a:rPr lang="sv-SE" dirty="0" err="1" smtClean="0"/>
              <a:t>posting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articles on the </a:t>
            </a:r>
            <a:r>
              <a:rPr lang="sv-SE" dirty="0" err="1" smtClean="0"/>
              <a:t>home</a:t>
            </a:r>
            <a:r>
              <a:rPr lang="sv-SE" dirty="0" smtClean="0"/>
              <a:t> </a:t>
            </a:r>
            <a:r>
              <a:rPr lang="sv-SE" dirty="0" err="1" smtClean="0"/>
              <a:t>organization’s</a:t>
            </a:r>
            <a:r>
              <a:rPr lang="sv-SE" dirty="0" smtClean="0"/>
              <a:t> web site. </a:t>
            </a:r>
            <a:r>
              <a:rPr lang="sv-SE" dirty="0" err="1" smtClean="0"/>
              <a:t>Blogs</a:t>
            </a:r>
            <a:r>
              <a:rPr lang="sv-SE" dirty="0" smtClean="0"/>
              <a:t> for ”marketing”.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83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What</a:t>
            </a:r>
            <a:r>
              <a:rPr lang="sv-SE" dirty="0" smtClean="0"/>
              <a:t> do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see</a:t>
            </a:r>
            <a:r>
              <a:rPr lang="sv-SE" dirty="0" smtClean="0"/>
              <a:t> in the rear </a:t>
            </a:r>
            <a:r>
              <a:rPr lang="sv-SE" dirty="0" err="1" smtClean="0"/>
              <a:t>view</a:t>
            </a:r>
            <a:r>
              <a:rPr lang="sv-SE" dirty="0" smtClean="0"/>
              <a:t> </a:t>
            </a:r>
            <a:r>
              <a:rPr lang="sv-SE" dirty="0" err="1" smtClean="0"/>
              <a:t>mirror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STI </a:t>
            </a:r>
            <a:r>
              <a:rPr lang="sv-SE" dirty="0" err="1" smtClean="0"/>
              <a:t>applicatons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developed</a:t>
            </a:r>
            <a:r>
              <a:rPr lang="sv-SE" dirty="0" smtClean="0"/>
              <a:t> as new </a:t>
            </a:r>
            <a:r>
              <a:rPr lang="sv-SE" dirty="0" err="1" smtClean="0"/>
              <a:t>technology</a:t>
            </a:r>
            <a:r>
              <a:rPr lang="sv-SE" dirty="0" smtClean="0"/>
              <a:t> has </a:t>
            </a:r>
            <a:r>
              <a:rPr lang="sv-SE" dirty="0" err="1" smtClean="0"/>
              <a:t>become</a:t>
            </a:r>
            <a:r>
              <a:rPr lang="sv-SE" dirty="0" smtClean="0"/>
              <a:t> </a:t>
            </a:r>
            <a:r>
              <a:rPr lang="sv-SE" dirty="0" err="1" smtClean="0"/>
              <a:t>available</a:t>
            </a:r>
            <a:r>
              <a:rPr lang="sv-SE" dirty="0" smtClean="0"/>
              <a:t>, and </a:t>
            </a:r>
            <a:r>
              <a:rPr lang="sv-SE" dirty="0" err="1" smtClean="0"/>
              <a:t>have</a:t>
            </a:r>
            <a:r>
              <a:rPr lang="sv-SE" dirty="0" smtClean="0"/>
              <a:t> taken </a:t>
            </a:r>
            <a:r>
              <a:rPr lang="sv-SE" dirty="0" err="1" smtClean="0"/>
              <a:t>advantage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opportunities</a:t>
            </a:r>
            <a:r>
              <a:rPr lang="sv-SE" dirty="0" smtClean="0"/>
              <a:t>,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</a:t>
            </a:r>
            <a:r>
              <a:rPr lang="sv-SE" dirty="0" err="1" smtClean="0"/>
              <a:t>but</a:t>
            </a:r>
            <a:r>
              <a:rPr lang="sv-SE" dirty="0" smtClean="0"/>
              <a:t> the full potential is not </a:t>
            </a:r>
            <a:r>
              <a:rPr lang="sv-SE" dirty="0" err="1" smtClean="0"/>
              <a:t>reached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476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Phases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sv-SE" b="1" dirty="0" err="1" smtClean="0"/>
              <a:t>Paving</a:t>
            </a:r>
            <a:r>
              <a:rPr lang="sv-SE" b="1" dirty="0" smtClean="0"/>
              <a:t> the </a:t>
            </a:r>
            <a:r>
              <a:rPr lang="sv-SE" b="1" dirty="0" err="1" smtClean="0"/>
              <a:t>cow</a:t>
            </a:r>
            <a:r>
              <a:rPr lang="sv-SE" b="1" dirty="0" smtClean="0"/>
              <a:t> </a:t>
            </a:r>
            <a:r>
              <a:rPr lang="sv-SE" b="1" dirty="0" err="1" smtClean="0"/>
              <a:t>path</a:t>
            </a:r>
            <a:r>
              <a:rPr lang="sv-SE" b="1" dirty="0" smtClean="0"/>
              <a:t> </a:t>
            </a:r>
            <a:r>
              <a:rPr lang="sv-SE" dirty="0" smtClean="0"/>
              <a:t>(</a:t>
            </a:r>
            <a:r>
              <a:rPr lang="sv-SE" dirty="0" err="1" smtClean="0"/>
              <a:t>doing</a:t>
            </a:r>
            <a:r>
              <a:rPr lang="sv-SE" dirty="0" smtClean="0"/>
              <a:t> the same </a:t>
            </a:r>
            <a:r>
              <a:rPr lang="sv-SE" dirty="0" err="1" smtClean="0"/>
              <a:t>thing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new </a:t>
            </a:r>
            <a:r>
              <a:rPr lang="sv-SE" dirty="0" err="1" smtClean="0"/>
              <a:t>technology</a:t>
            </a:r>
            <a:r>
              <a:rPr lang="sv-SE" dirty="0" smtClean="0"/>
              <a:t>)</a:t>
            </a:r>
          </a:p>
          <a:p>
            <a:pPr marL="514350" indent="-514350">
              <a:buAutoNum type="alphaUcPeriod"/>
            </a:pPr>
            <a:r>
              <a:rPr lang="sv-SE" b="1" dirty="0" smtClean="0"/>
              <a:t>Skunk </a:t>
            </a:r>
            <a:r>
              <a:rPr lang="sv-SE" b="1" dirty="0" err="1" smtClean="0"/>
              <a:t>works</a:t>
            </a:r>
            <a:r>
              <a:rPr lang="sv-SE" b="1" dirty="0" smtClean="0"/>
              <a:t> </a:t>
            </a:r>
            <a:r>
              <a:rPr lang="sv-SE" dirty="0" smtClean="0"/>
              <a:t>(innovative experiments)</a:t>
            </a:r>
          </a:p>
          <a:p>
            <a:pPr marL="514350" indent="-514350">
              <a:buAutoNum type="alphaUcPeriod"/>
            </a:pPr>
            <a:r>
              <a:rPr lang="sv-SE" dirty="0" smtClean="0"/>
              <a:t>(New) </a:t>
            </a:r>
            <a:r>
              <a:rPr lang="sv-SE" b="1" dirty="0" err="1" smtClean="0"/>
              <a:t>industry</a:t>
            </a:r>
            <a:endParaRPr lang="sv-SE" b="1" dirty="0" smtClean="0"/>
          </a:p>
          <a:p>
            <a:pPr marL="514350" indent="-514350">
              <a:buAutoNum type="alphaUcPeriod"/>
            </a:pPr>
            <a:endParaRPr lang="sv-SE" dirty="0"/>
          </a:p>
          <a:p>
            <a:pPr marL="0" indent="0">
              <a:buNone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see</a:t>
            </a:r>
            <a:r>
              <a:rPr lang="sv-SE" dirty="0" smtClean="0"/>
              <a:t> </a:t>
            </a:r>
            <a:r>
              <a:rPr lang="sv-SE" dirty="0" err="1" smtClean="0"/>
              <a:t>much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A. </a:t>
            </a:r>
            <a:r>
              <a:rPr lang="sv-SE" dirty="0" err="1" smtClean="0"/>
              <a:t>Some</a:t>
            </a:r>
            <a:r>
              <a:rPr lang="sv-SE" dirty="0" smtClean="0"/>
              <a:t> B, </a:t>
            </a:r>
          </a:p>
          <a:p>
            <a:pPr marL="0" indent="0">
              <a:buNone/>
            </a:pPr>
            <a:r>
              <a:rPr lang="sv-SE" dirty="0" err="1" smtClean="0"/>
              <a:t>but</a:t>
            </a:r>
            <a:r>
              <a:rPr lang="sv-SE" dirty="0" smtClean="0"/>
              <a:t> not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much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C in the area </a:t>
            </a:r>
            <a:r>
              <a:rPr lang="sv-SE" dirty="0" err="1" smtClean="0"/>
              <a:t>of</a:t>
            </a:r>
            <a:r>
              <a:rPr lang="sv-SE" dirty="0" smtClean="0"/>
              <a:t> STI.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err="1" smtClean="0"/>
              <a:t>Organization</a:t>
            </a:r>
            <a:r>
              <a:rPr lang="sv-SE" dirty="0" smtClean="0"/>
              <a:t> and Business for STI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very</a:t>
            </a:r>
            <a:r>
              <a:rPr lang="sv-SE" dirty="0" smtClean="0"/>
              <a:t> </a:t>
            </a:r>
            <a:r>
              <a:rPr lang="sv-SE" dirty="0" err="1" smtClean="0"/>
              <a:t>conservative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117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569</Words>
  <Application>Microsoft Office PowerPoint</Application>
  <PresentationFormat>Bildspel på skärmen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Four decades of working with Scientific and Technical Information</vt:lpstr>
      <vt:lpstr>Preamble: the 1960’s</vt:lpstr>
      <vt:lpstr>The 1970’s: Technology grows</vt:lpstr>
      <vt:lpstr>The 1980’s: Content grows </vt:lpstr>
      <vt:lpstr>The 1990’s: Networks grow strong -Organization and Business develop</vt:lpstr>
      <vt:lpstr>The decade 2000: second wave of technical development. </vt:lpstr>
      <vt:lpstr>The beginning of the 2010’s: New connections</vt:lpstr>
      <vt:lpstr>What do we see in the rear view mirror?</vt:lpstr>
      <vt:lpstr>Phases of technical development</vt:lpstr>
      <vt:lpstr>Changes can be seen</vt:lpstr>
      <vt:lpstr>The research library in 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decades of working with Scientific and Technical Information</dc:title>
  <dc:creator>MATS</dc:creator>
  <cp:lastModifiedBy>MATS</cp:lastModifiedBy>
  <cp:revision>13</cp:revision>
  <dcterms:created xsi:type="dcterms:W3CDTF">2013-04-09T16:34:37Z</dcterms:created>
  <dcterms:modified xsi:type="dcterms:W3CDTF">2013-06-07T14:16:00Z</dcterms:modified>
</cp:coreProperties>
</file>