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55"/>
  </p:notesMasterIdLst>
  <p:sldIdLst>
    <p:sldId id="256" r:id="rId2"/>
    <p:sldId id="298" r:id="rId3"/>
    <p:sldId id="289" r:id="rId4"/>
    <p:sldId id="297" r:id="rId5"/>
    <p:sldId id="257" r:id="rId6"/>
    <p:sldId id="288" r:id="rId7"/>
    <p:sldId id="301" r:id="rId8"/>
    <p:sldId id="259" r:id="rId9"/>
    <p:sldId id="260" r:id="rId10"/>
    <p:sldId id="302" r:id="rId11"/>
    <p:sldId id="261" r:id="rId12"/>
    <p:sldId id="262" r:id="rId13"/>
    <p:sldId id="307" r:id="rId14"/>
    <p:sldId id="320" r:id="rId15"/>
    <p:sldId id="263" r:id="rId16"/>
    <p:sldId id="264" r:id="rId17"/>
    <p:sldId id="304" r:id="rId18"/>
    <p:sldId id="265" r:id="rId19"/>
    <p:sldId id="276" r:id="rId20"/>
    <p:sldId id="303" r:id="rId21"/>
    <p:sldId id="267" r:id="rId22"/>
    <p:sldId id="268" r:id="rId23"/>
    <p:sldId id="312" r:id="rId24"/>
    <p:sldId id="314" r:id="rId25"/>
    <p:sldId id="313" r:id="rId26"/>
    <p:sldId id="315" r:id="rId27"/>
    <p:sldId id="271" r:id="rId28"/>
    <p:sldId id="272" r:id="rId29"/>
    <p:sldId id="308" r:id="rId30"/>
    <p:sldId id="310" r:id="rId31"/>
    <p:sldId id="311" r:id="rId32"/>
    <p:sldId id="280" r:id="rId33"/>
    <p:sldId id="281" r:id="rId34"/>
    <p:sldId id="275" r:id="rId35"/>
    <p:sldId id="278" r:id="rId36"/>
    <p:sldId id="305" r:id="rId37"/>
    <p:sldId id="273" r:id="rId38"/>
    <p:sldId id="274" r:id="rId39"/>
    <p:sldId id="309" r:id="rId40"/>
    <p:sldId id="269" r:id="rId41"/>
    <p:sldId id="270" r:id="rId42"/>
    <p:sldId id="318" r:id="rId43"/>
    <p:sldId id="321" r:id="rId44"/>
    <p:sldId id="299" r:id="rId45"/>
    <p:sldId id="291" r:id="rId46"/>
    <p:sldId id="292" r:id="rId47"/>
    <p:sldId id="293" r:id="rId48"/>
    <p:sldId id="283" r:id="rId49"/>
    <p:sldId id="284" r:id="rId50"/>
    <p:sldId id="317" r:id="rId51"/>
    <p:sldId id="290" r:id="rId52"/>
    <p:sldId id="306" r:id="rId53"/>
    <p:sldId id="287"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26"/>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181B5-57AC-4492-895C-C5578214B682}"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ru-RU"/>
        </a:p>
      </dgm:t>
    </dgm:pt>
    <dgm:pt modelId="{17FC7B27-7400-4AE2-90F9-F8AF28A1D1FE}">
      <dgm:prSet phldrT="[Текст]"/>
      <dgm:spPr/>
      <dgm:t>
        <a:bodyPr/>
        <a:lstStyle/>
        <a:p>
          <a:r>
            <a:rPr lang="ru-RU" dirty="0" smtClean="0"/>
            <a:t>Библиотечно-информационный факультет </a:t>
          </a:r>
          <a:r>
            <a:rPr lang="ru-RU" dirty="0" err="1" smtClean="0"/>
            <a:t>СПбГУКИ</a:t>
          </a:r>
          <a:endParaRPr lang="ru-RU" dirty="0"/>
        </a:p>
      </dgm:t>
    </dgm:pt>
    <dgm:pt modelId="{0A164D33-DE9F-4E3D-9F69-73898D0B7E5E}" type="parTrans" cxnId="{69C060C8-0079-4BEC-8381-5AB74EAB9416}">
      <dgm:prSet/>
      <dgm:spPr/>
      <dgm:t>
        <a:bodyPr/>
        <a:lstStyle/>
        <a:p>
          <a:endParaRPr lang="ru-RU"/>
        </a:p>
      </dgm:t>
    </dgm:pt>
    <dgm:pt modelId="{D80D34A9-8C62-49F0-9D40-B35931B6B100}" type="sibTrans" cxnId="{69C060C8-0079-4BEC-8381-5AB74EAB9416}">
      <dgm:prSet/>
      <dgm:spPr/>
      <dgm:t>
        <a:bodyPr/>
        <a:lstStyle/>
        <a:p>
          <a:endParaRPr lang="ru-RU"/>
        </a:p>
      </dgm:t>
    </dgm:pt>
    <dgm:pt modelId="{A1E1E470-B585-453E-B5CF-7DAD1E524180}">
      <dgm:prSet phldrT="[Текст]"/>
      <dgm:spPr/>
      <dgm:t>
        <a:bodyPr/>
        <a:lstStyle/>
        <a:p>
          <a:r>
            <a:rPr lang="ru-RU" dirty="0" smtClean="0"/>
            <a:t>На заседании</a:t>
          </a:r>
          <a:endParaRPr lang="ru-RU" dirty="0"/>
        </a:p>
      </dgm:t>
    </dgm:pt>
    <dgm:pt modelId="{6D9AC739-3226-42C3-8F2A-F21F7074912A}" type="parTrans" cxnId="{ADF8F47F-A9D1-4DC8-ABD7-8ADA7F846952}">
      <dgm:prSet/>
      <dgm:spPr/>
      <dgm:t>
        <a:bodyPr/>
        <a:lstStyle/>
        <a:p>
          <a:endParaRPr lang="ru-RU"/>
        </a:p>
      </dgm:t>
    </dgm:pt>
    <dgm:pt modelId="{3398F4A0-1C8E-4F04-B70B-071331AA26CD}" type="sibTrans" cxnId="{ADF8F47F-A9D1-4DC8-ABD7-8ADA7F846952}">
      <dgm:prSet/>
      <dgm:spPr/>
      <dgm:t>
        <a:bodyPr/>
        <a:lstStyle/>
        <a:p>
          <a:endParaRPr lang="ru-RU"/>
        </a:p>
      </dgm:t>
    </dgm:pt>
    <dgm:pt modelId="{A12A8C50-83DE-40D8-95F3-7C1151985D04}" type="pres">
      <dgm:prSet presAssocID="{27A181B5-57AC-4492-895C-C5578214B682}" presName="diagram" presStyleCnt="0">
        <dgm:presLayoutVars>
          <dgm:dir/>
        </dgm:presLayoutVars>
      </dgm:prSet>
      <dgm:spPr/>
      <dgm:t>
        <a:bodyPr/>
        <a:lstStyle/>
        <a:p>
          <a:endParaRPr lang="ru-RU"/>
        </a:p>
      </dgm:t>
    </dgm:pt>
    <dgm:pt modelId="{DD978517-0738-4A2C-AC31-0BA107206973}" type="pres">
      <dgm:prSet presAssocID="{17FC7B27-7400-4AE2-90F9-F8AF28A1D1FE}" presName="composite" presStyleCnt="0"/>
      <dgm:spPr/>
    </dgm:pt>
    <dgm:pt modelId="{11A9D5F7-7114-4AF5-9EFC-651EEADE8824}" type="pres">
      <dgm:prSet presAssocID="{17FC7B27-7400-4AE2-90F9-F8AF28A1D1FE}" presName="Image" presStyleLbl="bgShp" presStyleIdx="0" presStyleCnt="2" custScaleX="94053" custScaleY="88107" custLinFactNeighborX="750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9525"/>
        <a:effectLst>
          <a:outerShdw blurRad="50800" dist="50800" dir="5400000" algn="ctr" rotWithShape="0">
            <a:schemeClr val="tx1">
              <a:lumMod val="50000"/>
              <a:lumOff val="50000"/>
            </a:schemeClr>
          </a:outerShdw>
        </a:effectLst>
      </dgm:spPr>
    </dgm:pt>
    <dgm:pt modelId="{D2D5880D-ECFD-4A07-B0C5-BDA3D6F9E661}" type="pres">
      <dgm:prSet presAssocID="{17FC7B27-7400-4AE2-90F9-F8AF28A1D1FE}" presName="Parent" presStyleLbl="node0" presStyleIdx="0" presStyleCnt="2" custScaleX="109470" custScaleY="83458" custLinFactNeighborX="-231" custLinFactNeighborY="6359">
        <dgm:presLayoutVars>
          <dgm:bulletEnabled val="1"/>
        </dgm:presLayoutVars>
      </dgm:prSet>
      <dgm:spPr/>
      <dgm:t>
        <a:bodyPr/>
        <a:lstStyle/>
        <a:p>
          <a:endParaRPr lang="ru-RU"/>
        </a:p>
      </dgm:t>
    </dgm:pt>
    <dgm:pt modelId="{B1F04AF7-1689-40C4-AF8A-2C7CB18A10F4}" type="pres">
      <dgm:prSet presAssocID="{D80D34A9-8C62-49F0-9D40-B35931B6B100}" presName="sibTrans" presStyleCnt="0"/>
      <dgm:spPr/>
    </dgm:pt>
    <dgm:pt modelId="{9E071B66-B9CF-40EC-B467-BE41CB1685FD}" type="pres">
      <dgm:prSet presAssocID="{A1E1E470-B585-453E-B5CF-7DAD1E524180}" presName="composite" presStyleCnt="0"/>
      <dgm:spPr/>
    </dgm:pt>
    <dgm:pt modelId="{4CB441C9-EE6D-4305-BD3E-48D55580A2D7}" type="pres">
      <dgm:prSet presAssocID="{A1E1E470-B585-453E-B5CF-7DAD1E524180}" presName="Image" presStyleLbl="bgShp" presStyleIdx="1" presStyleCnt="2" custScaleX="96463" custScaleY="7776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w="3175"/>
        <a:effectLst>
          <a:outerShdw blurRad="50800" dist="50800" dir="5400000" algn="ctr" rotWithShape="0">
            <a:schemeClr val="tx1">
              <a:lumMod val="50000"/>
              <a:lumOff val="50000"/>
            </a:schemeClr>
          </a:outerShdw>
        </a:effectLst>
      </dgm:spPr>
      <dgm:t>
        <a:bodyPr/>
        <a:lstStyle/>
        <a:p>
          <a:endParaRPr lang="ru-RU"/>
        </a:p>
      </dgm:t>
    </dgm:pt>
    <dgm:pt modelId="{493DE9B4-D51C-42A0-B71E-C1DCD5B90513}" type="pres">
      <dgm:prSet presAssocID="{A1E1E470-B585-453E-B5CF-7DAD1E524180}" presName="Parent" presStyleLbl="node0" presStyleIdx="1" presStyleCnt="2" custScaleX="54107" custScaleY="70181" custLinFactNeighborX="19654" custLinFactNeighborY="-23207">
        <dgm:presLayoutVars>
          <dgm:bulletEnabled val="1"/>
        </dgm:presLayoutVars>
      </dgm:prSet>
      <dgm:spPr/>
      <dgm:t>
        <a:bodyPr/>
        <a:lstStyle/>
        <a:p>
          <a:endParaRPr lang="ru-RU"/>
        </a:p>
      </dgm:t>
    </dgm:pt>
  </dgm:ptLst>
  <dgm:cxnLst>
    <dgm:cxn modelId="{126C087E-0C55-44C2-8B1C-CDEE61D35C14}" type="presOf" srcId="{17FC7B27-7400-4AE2-90F9-F8AF28A1D1FE}" destId="{D2D5880D-ECFD-4A07-B0C5-BDA3D6F9E661}" srcOrd="0" destOrd="0" presId="urn:microsoft.com/office/officeart/2008/layout/BendingPictureCaption"/>
    <dgm:cxn modelId="{ADF8F47F-A9D1-4DC8-ABD7-8ADA7F846952}" srcId="{27A181B5-57AC-4492-895C-C5578214B682}" destId="{A1E1E470-B585-453E-B5CF-7DAD1E524180}" srcOrd="1" destOrd="0" parTransId="{6D9AC739-3226-42C3-8F2A-F21F7074912A}" sibTransId="{3398F4A0-1C8E-4F04-B70B-071331AA26CD}"/>
    <dgm:cxn modelId="{69C060C8-0079-4BEC-8381-5AB74EAB9416}" srcId="{27A181B5-57AC-4492-895C-C5578214B682}" destId="{17FC7B27-7400-4AE2-90F9-F8AF28A1D1FE}" srcOrd="0" destOrd="0" parTransId="{0A164D33-DE9F-4E3D-9F69-73898D0B7E5E}" sibTransId="{D80D34A9-8C62-49F0-9D40-B35931B6B100}"/>
    <dgm:cxn modelId="{19083E69-498B-45A5-9AB8-3B1B56EC2C95}" type="presOf" srcId="{A1E1E470-B585-453E-B5CF-7DAD1E524180}" destId="{493DE9B4-D51C-42A0-B71E-C1DCD5B90513}" srcOrd="0" destOrd="0" presId="urn:microsoft.com/office/officeart/2008/layout/BendingPictureCaption"/>
    <dgm:cxn modelId="{F9FDD714-1E61-403F-A1E2-20B35707CCAA}" type="presOf" srcId="{27A181B5-57AC-4492-895C-C5578214B682}" destId="{A12A8C50-83DE-40D8-95F3-7C1151985D04}" srcOrd="0" destOrd="0" presId="urn:microsoft.com/office/officeart/2008/layout/BendingPictureCaption"/>
    <dgm:cxn modelId="{EB6EAE19-6689-4BAD-9BFF-D6467262C2E7}" type="presParOf" srcId="{A12A8C50-83DE-40D8-95F3-7C1151985D04}" destId="{DD978517-0738-4A2C-AC31-0BA107206973}" srcOrd="0" destOrd="0" presId="urn:microsoft.com/office/officeart/2008/layout/BendingPictureCaption"/>
    <dgm:cxn modelId="{EDAAABF3-0ECE-4A85-86AC-098F7076D133}" type="presParOf" srcId="{DD978517-0738-4A2C-AC31-0BA107206973}" destId="{11A9D5F7-7114-4AF5-9EFC-651EEADE8824}" srcOrd="0" destOrd="0" presId="urn:microsoft.com/office/officeart/2008/layout/BendingPictureCaption"/>
    <dgm:cxn modelId="{04FC090B-2F25-45EA-AE49-529ABCE76C19}" type="presParOf" srcId="{DD978517-0738-4A2C-AC31-0BA107206973}" destId="{D2D5880D-ECFD-4A07-B0C5-BDA3D6F9E661}" srcOrd="1" destOrd="0" presId="urn:microsoft.com/office/officeart/2008/layout/BendingPictureCaption"/>
    <dgm:cxn modelId="{1C24127D-FEA5-4206-8A28-D4C7BD277CC5}" type="presParOf" srcId="{A12A8C50-83DE-40D8-95F3-7C1151985D04}" destId="{B1F04AF7-1689-40C4-AF8A-2C7CB18A10F4}" srcOrd="1" destOrd="0" presId="urn:microsoft.com/office/officeart/2008/layout/BendingPictureCaption"/>
    <dgm:cxn modelId="{7DDA56C7-5335-4984-9DEB-49EBA6D318AE}" type="presParOf" srcId="{A12A8C50-83DE-40D8-95F3-7C1151985D04}" destId="{9E071B66-B9CF-40EC-B467-BE41CB1685FD}" srcOrd="2" destOrd="0" presId="urn:microsoft.com/office/officeart/2008/layout/BendingPictureCaption"/>
    <dgm:cxn modelId="{4DCD06C9-D544-4252-838B-3AE3CE8612D2}" type="presParOf" srcId="{9E071B66-B9CF-40EC-B467-BE41CB1685FD}" destId="{4CB441C9-EE6D-4305-BD3E-48D55580A2D7}" srcOrd="0" destOrd="0" presId="urn:microsoft.com/office/officeart/2008/layout/BendingPictureCaption"/>
    <dgm:cxn modelId="{E5CE86B9-63C7-4F1E-BA88-35794BC98C90}" type="presParOf" srcId="{9E071B66-B9CF-40EC-B467-BE41CB1685FD}" destId="{493DE9B4-D51C-42A0-B71E-C1DCD5B90513}"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3CF9A-C70B-42F6-AC23-BEA0D2FE1B05}" type="datetimeFigureOut">
              <a:rPr lang="ru-RU" smtClean="0"/>
              <a:t>11.06.2013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9A931-5A6C-4463-832B-ED580360C3AC}" type="slidenum">
              <a:rPr lang="ru-RU" smtClean="0"/>
              <a:t>‹#›</a:t>
            </a:fld>
            <a:endParaRPr lang="ru-RU"/>
          </a:p>
        </p:txBody>
      </p:sp>
    </p:spTree>
    <p:extLst>
      <p:ext uri="{BB962C8B-B14F-4D97-AF65-F5344CB8AC3E}">
        <p14:creationId xmlns:p14="http://schemas.microsoft.com/office/powerpoint/2010/main" val="354522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0A9A931-5A6C-4463-832B-ED580360C3AC}" type="slidenum">
              <a:rPr lang="ru-RU" smtClean="0"/>
              <a:t>33</a:t>
            </a:fld>
            <a:endParaRPr lang="ru-RU"/>
          </a:p>
        </p:txBody>
      </p:sp>
    </p:spTree>
    <p:extLst>
      <p:ext uri="{BB962C8B-B14F-4D97-AF65-F5344CB8AC3E}">
        <p14:creationId xmlns:p14="http://schemas.microsoft.com/office/powerpoint/2010/main" val="29314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Date Placeholder 29"/>
          <p:cNvSpPr>
            <a:spLocks noGrp="1"/>
          </p:cNvSpPr>
          <p:nvPr>
            <p:ph type="dt" sz="half" idx="10"/>
          </p:nvPr>
        </p:nvSpPr>
        <p:spPr/>
        <p:txBody>
          <a:bodyPr/>
          <a:lstStyle>
            <a:lvl1pPr>
              <a:defRPr/>
            </a:lvl1pPr>
          </a:lstStyle>
          <a:p>
            <a:pPr>
              <a:defRPr/>
            </a:pPr>
            <a:fld id="{012C1C97-03F1-46A0-945B-749EE204307C}" type="datetime1">
              <a:rPr lang="ru-RU" smtClean="0"/>
              <a:t>11.06.2013</a:t>
            </a:fld>
            <a:endParaRPr lang="ru-RU"/>
          </a:p>
        </p:txBody>
      </p:sp>
      <p:sp>
        <p:nvSpPr>
          <p:cNvPr id="5" name="Footer Placeholder 18"/>
          <p:cNvSpPr>
            <a:spLocks noGrp="1"/>
          </p:cNvSpPr>
          <p:nvPr>
            <p:ph type="ftr" sz="quarter" idx="11"/>
          </p:nvPr>
        </p:nvSpPr>
        <p:spPr/>
        <p:txBody>
          <a:bodyPr/>
          <a:lstStyle>
            <a:lvl1pPr>
              <a:defRPr/>
            </a:lvl1pPr>
          </a:lstStyle>
          <a:p>
            <a:pPr>
              <a:defRPr/>
            </a:pPr>
            <a:endParaRPr lang="ru-RU"/>
          </a:p>
        </p:txBody>
      </p:sp>
      <p:sp>
        <p:nvSpPr>
          <p:cNvPr id="6" name="Slide Number Placeholder 26"/>
          <p:cNvSpPr>
            <a:spLocks noGrp="1"/>
          </p:cNvSpPr>
          <p:nvPr>
            <p:ph type="sldNum" sz="quarter" idx="12"/>
          </p:nvPr>
        </p:nvSpPr>
        <p:spPr/>
        <p:txBody>
          <a:bodyPr/>
          <a:lstStyle>
            <a:lvl1pPr>
              <a:defRPr/>
            </a:lvl1pPr>
          </a:lstStyle>
          <a:p>
            <a:pPr>
              <a:defRPr/>
            </a:pPr>
            <a:fld id="{29E05149-F1B6-4AA4-9E9E-AB38B9136877}" type="slidenum">
              <a:rPr lang="ru-RU"/>
              <a:pPr>
                <a:defRPr/>
              </a:pPr>
              <a:t>‹#›</a:t>
            </a:fld>
            <a:endParaRPr lang="ru-RU"/>
          </a:p>
        </p:txBody>
      </p:sp>
    </p:spTree>
    <p:extLst>
      <p:ext uri="{BB962C8B-B14F-4D97-AF65-F5344CB8AC3E}">
        <p14:creationId xmlns:p14="http://schemas.microsoft.com/office/powerpoint/2010/main" val="3860061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4EF004A2-135E-40E6-9DA4-FF2673A21040}" type="datetime1">
              <a:rPr lang="ru-RU" smtClean="0"/>
              <a:t>11.06.2013</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D6685839-5ED3-49CB-8FA9-AA75733934E4}" type="slidenum">
              <a:rPr lang="ru-RU"/>
              <a:pPr>
                <a:defRPr/>
              </a:pPr>
              <a:t>‹#›</a:t>
            </a:fld>
            <a:endParaRPr lang="ru-RU"/>
          </a:p>
        </p:txBody>
      </p:sp>
    </p:spTree>
    <p:extLst>
      <p:ext uri="{BB962C8B-B14F-4D97-AF65-F5344CB8AC3E}">
        <p14:creationId xmlns:p14="http://schemas.microsoft.com/office/powerpoint/2010/main" val="330783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2456722D-1FD7-4974-BD63-92B90986B8DD}" type="datetime1">
              <a:rPr lang="ru-RU" smtClean="0"/>
              <a:t>11.06.2013</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F96DAB6A-7234-4A71-8F7C-6869D7B93560}" type="slidenum">
              <a:rPr lang="ru-RU"/>
              <a:pPr>
                <a:defRPr/>
              </a:pPr>
              <a:t>‹#›</a:t>
            </a:fld>
            <a:endParaRPr lang="ru-RU"/>
          </a:p>
        </p:txBody>
      </p:sp>
    </p:spTree>
    <p:extLst>
      <p:ext uri="{BB962C8B-B14F-4D97-AF65-F5344CB8AC3E}">
        <p14:creationId xmlns:p14="http://schemas.microsoft.com/office/powerpoint/2010/main" val="123729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7B3884D5-BCBC-43C9-98F7-8F0027AC4080}" type="datetime1">
              <a:rPr lang="ru-RU" smtClean="0"/>
              <a:t>11.06.2013</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9C47D2B4-C77C-4903-A551-9DDFC5C18F36}" type="slidenum">
              <a:rPr lang="ru-RU"/>
              <a:pPr>
                <a:defRPr/>
              </a:pPr>
              <a:t>‹#›</a:t>
            </a:fld>
            <a:endParaRPr lang="ru-RU"/>
          </a:p>
        </p:txBody>
      </p:sp>
    </p:spTree>
    <p:extLst>
      <p:ext uri="{BB962C8B-B14F-4D97-AF65-F5344CB8AC3E}">
        <p14:creationId xmlns:p14="http://schemas.microsoft.com/office/powerpoint/2010/main" val="281465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15A4C082-D120-4522-A58F-55A0DF272BB4}" type="datetime1">
              <a:rPr lang="ru-RU" smtClean="0"/>
              <a:t>11.06.2013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C7194E4-713E-4976-9288-F9300616FCB1}" type="slidenum">
              <a:rPr lang="ru-RU"/>
              <a:pPr>
                <a:defRPr/>
              </a:pPr>
              <a:t>‹#›</a:t>
            </a:fld>
            <a:endParaRPr lang="ru-RU"/>
          </a:p>
        </p:txBody>
      </p:sp>
    </p:spTree>
    <p:extLst>
      <p:ext uri="{BB962C8B-B14F-4D97-AF65-F5344CB8AC3E}">
        <p14:creationId xmlns:p14="http://schemas.microsoft.com/office/powerpoint/2010/main" val="34195887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841057C8-ACBC-4370-9E18-BD2E8C97E544}" type="datetime1">
              <a:rPr lang="ru-RU" smtClean="0"/>
              <a:t>11.06.2013</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C1EBDA4E-0F3D-41C4-A66A-B44ECDB0FE51}" type="slidenum">
              <a:rPr lang="ru-RU"/>
              <a:pPr>
                <a:defRPr/>
              </a:pPr>
              <a:t>‹#›</a:t>
            </a:fld>
            <a:endParaRPr lang="ru-RU"/>
          </a:p>
        </p:txBody>
      </p:sp>
    </p:spTree>
    <p:extLst>
      <p:ext uri="{BB962C8B-B14F-4D97-AF65-F5344CB8AC3E}">
        <p14:creationId xmlns:p14="http://schemas.microsoft.com/office/powerpoint/2010/main" val="227230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66E8BA48-05D2-48BC-88F2-20B246A04734}" type="datetime1">
              <a:rPr lang="ru-RU" smtClean="0"/>
              <a:t>11.06.2013</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D428DD0A-2623-4D6A-9F44-1E1ABD6801D0}" type="slidenum">
              <a:rPr lang="ru-RU"/>
              <a:pPr>
                <a:defRPr/>
              </a:pPr>
              <a:t>‹#›</a:t>
            </a:fld>
            <a:endParaRPr lang="ru-RU"/>
          </a:p>
        </p:txBody>
      </p:sp>
    </p:spTree>
    <p:extLst>
      <p:ext uri="{BB962C8B-B14F-4D97-AF65-F5344CB8AC3E}">
        <p14:creationId xmlns:p14="http://schemas.microsoft.com/office/powerpoint/2010/main" val="204993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293E7EF3-B31B-4A51-9E4B-D4723A42EBDB}" type="datetime1">
              <a:rPr lang="ru-RU" smtClean="0"/>
              <a:t>11.06.2013</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39185CAD-A39C-4E89-BB71-9551610C657F}" type="slidenum">
              <a:rPr lang="ru-RU"/>
              <a:pPr>
                <a:defRPr/>
              </a:pPr>
              <a:t>‹#›</a:t>
            </a:fld>
            <a:endParaRPr lang="ru-RU"/>
          </a:p>
        </p:txBody>
      </p:sp>
    </p:spTree>
    <p:extLst>
      <p:ext uri="{BB962C8B-B14F-4D97-AF65-F5344CB8AC3E}">
        <p14:creationId xmlns:p14="http://schemas.microsoft.com/office/powerpoint/2010/main" val="247343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B19503F-20CF-489A-91D9-94327EB2B787}" type="datetime1">
              <a:rPr lang="ru-RU" smtClean="0"/>
              <a:t>11.06.2013</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8ADB5592-F038-4BD0-BDBA-F1BBBD59A851}" type="slidenum">
              <a:rPr lang="ru-RU"/>
              <a:pPr>
                <a:defRPr/>
              </a:pPr>
              <a:t>‹#›</a:t>
            </a:fld>
            <a:endParaRPr lang="ru-RU"/>
          </a:p>
        </p:txBody>
      </p:sp>
    </p:spTree>
    <p:extLst>
      <p:ext uri="{BB962C8B-B14F-4D97-AF65-F5344CB8AC3E}">
        <p14:creationId xmlns:p14="http://schemas.microsoft.com/office/powerpoint/2010/main" val="414923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1FBC428F-6C75-4791-95EC-3AE59B04B1B3}" type="datetime1">
              <a:rPr lang="ru-RU" smtClean="0"/>
              <a:t>11.06.2013</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7DEFE1D4-EE2C-41B5-8C98-BAEF4B6B3E74}" type="slidenum">
              <a:rPr lang="ru-RU"/>
              <a:pPr>
                <a:defRPr/>
              </a:pPr>
              <a:t>‹#›</a:t>
            </a:fld>
            <a:endParaRPr lang="ru-RU"/>
          </a:p>
        </p:txBody>
      </p:sp>
    </p:spTree>
    <p:extLst>
      <p:ext uri="{BB962C8B-B14F-4D97-AF65-F5344CB8AC3E}">
        <p14:creationId xmlns:p14="http://schemas.microsoft.com/office/powerpoint/2010/main" val="261991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174689F8-3EAA-400D-9664-A963937473B7}" type="datetime1">
              <a:rPr lang="ru-RU" smtClean="0"/>
              <a:t>11.06.2013</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64B0E2E-5EC7-443B-A4DA-2B549C8A89A1}" type="slidenum">
              <a:rPr lang="ru-RU"/>
              <a:pPr>
                <a:defRPr/>
              </a:pPr>
              <a:t>‹#›</a:t>
            </a:fld>
            <a:endParaRPr lang="ru-RU"/>
          </a:p>
        </p:txBody>
      </p:sp>
    </p:spTree>
    <p:extLst>
      <p:ext uri="{BB962C8B-B14F-4D97-AF65-F5344CB8AC3E}">
        <p14:creationId xmlns:p14="http://schemas.microsoft.com/office/powerpoint/2010/main" val="54927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53C0592-9760-4935-B73E-9AB87DD7D3AA}" type="datetime1">
              <a:rPr lang="ru-RU" smtClean="0"/>
              <a:t>11.06.2013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472727C-AEF5-4F21-A0C0-14AD518716FD}"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39" r:id="rId1"/>
    <p:sldLayoutId id="2147484031" r:id="rId2"/>
    <p:sldLayoutId id="2147484040" r:id="rId3"/>
    <p:sldLayoutId id="2147484032" r:id="rId4"/>
    <p:sldLayoutId id="2147484033" r:id="rId5"/>
    <p:sldLayoutId id="2147484034" r:id="rId6"/>
    <p:sldLayoutId id="2147484035" r:id="rId7"/>
    <p:sldLayoutId id="2147484036" r:id="rId8"/>
    <p:sldLayoutId id="2147484041" r:id="rId9"/>
    <p:sldLayoutId id="2147484037" r:id="rId10"/>
    <p:sldLayoutId id="2147484038"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misit.ucoz.ru/blog/2009-01-15-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inion.ru/pers_about.html?id=1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ncfu.ru/2000/12/01/kashirina-olga-valerevna.html" TargetMode="External"/><Relationship Id="rId2" Type="http://schemas.openxmlformats.org/officeDocument/2006/relationships/hyperlink" Target="http://www.ncfu.ru/2000/12/01/kashirin-valeriy-ivanovic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yuri.chiorny@mail.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dic.academic.ru/dic.nsf/enc_biography/58180/%D0%9A%D0%BE%D0%BB%D0%B8%D0%B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dic.academic.ru/dic.nsf/enc_biography/58180/%D0%9A%D0%BE%D0%BB%D0%B8%D0%B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dic.academic.ru/dic.nsf/enc_biography/58180/%D0%9A%D0%BE%D0%BB%D0%B8%D0%B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dic.academic.ru/dic.nsf/enc_biography/58180/%D0%9A%D0%BE%D0%BB%D0%B8%D0%B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dic.academic.ru/dic.nsf/enc_biography/58180/%D0%9A%D0%BE%D0%BB%D0%B8%D0%BD"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ru.wikipedia.org/wiki/%D1%EE%EA%EE%EB%EE%E2,_%C0%F0%EA%E0%E4%E8%E9_%C2%E0%F1%E8%EB%FC%E5%E2%E8%F7_(%F3%F7%B8%ED%FB%E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inion.ru/index.php?page_id=428"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inion.ru/index.php?page_id=47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inion.ru/seminars.mpni" TargetMode="External"/><Relationship Id="rId2" Type="http://schemas.openxmlformats.org/officeDocument/2006/relationships/hyperlink" Target="http://www.inion.ru/index.php?page_id=47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inion.ru/files/File/MPNI_11_Sokolov_A_V_Doklad.pdf" TargetMode="External"/><Relationship Id="rId3" Type="http://schemas.openxmlformats.org/officeDocument/2006/relationships/diagramLayout" Target="../diagrams/layout1.xml"/><Relationship Id="rId7" Type="http://schemas.openxmlformats.org/officeDocument/2006/relationships/hyperlink" Target="http://www.inion.ru/index.php?page_id=477"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inion.ru/files/File/MPNI_11_Chernyy_Yu_Yu_Tez_dokl.pdf"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www.inion.ru/index.php?page_id=483"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80.utmn.ru/site/Sh_people_utoday.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hse.ru/org/persons/6874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3374"/>
            <a:ext cx="7772400" cy="1611610"/>
          </a:xfrm>
          <a:extLst/>
        </p:spPr>
        <p:txBody>
          <a:bodyPr>
            <a:noAutofit/>
          </a:bodyPr>
          <a:lstStyle/>
          <a:p>
            <a:pPr algn="ctr" eaLnBrk="1" fontAlgn="auto" hangingPunct="1">
              <a:spcAft>
                <a:spcPts val="0"/>
              </a:spcAft>
              <a:defRPr/>
            </a:pPr>
            <a:r>
              <a:rPr lang="ru-RU" sz="5400" dirty="0" smtClean="0"/>
              <a:t>Философия информации</a:t>
            </a:r>
            <a:br>
              <a:rPr lang="ru-RU" sz="5400" dirty="0" smtClean="0"/>
            </a:br>
            <a:r>
              <a:rPr lang="ru-RU" sz="5400" dirty="0" smtClean="0"/>
              <a:t>в России</a:t>
            </a:r>
            <a:endParaRPr lang="ru-RU" sz="5400" dirty="0"/>
          </a:p>
        </p:txBody>
      </p:sp>
      <p:sp>
        <p:nvSpPr>
          <p:cNvPr id="5123" name="Подзаголовок 2"/>
          <p:cNvSpPr>
            <a:spLocks noGrp="1"/>
          </p:cNvSpPr>
          <p:nvPr>
            <p:ph type="subTitle" idx="1"/>
          </p:nvPr>
        </p:nvSpPr>
        <p:spPr>
          <a:xfrm>
            <a:off x="1116013" y="3716338"/>
            <a:ext cx="7056437" cy="1800225"/>
          </a:xfrm>
        </p:spPr>
        <p:txBody>
          <a:bodyPr/>
          <a:lstStyle/>
          <a:p>
            <a:pPr marR="0" algn="ctr" eaLnBrk="1" hangingPunct="1">
              <a:lnSpc>
                <a:spcPct val="90000"/>
              </a:lnSpc>
            </a:pPr>
            <a:r>
              <a:rPr lang="ru-RU" sz="2400" dirty="0" smtClean="0"/>
              <a:t>Доклад на </a:t>
            </a:r>
            <a:r>
              <a:rPr lang="en-US" sz="2400" dirty="0" smtClean="0"/>
              <a:t>XX </a:t>
            </a:r>
            <a:r>
              <a:rPr lang="ru-RU" sz="2400" smtClean="0"/>
              <a:t>Международной</a:t>
            </a:r>
            <a:br>
              <a:rPr lang="ru-RU" sz="2400" smtClean="0"/>
            </a:br>
            <a:r>
              <a:rPr lang="ru-RU" sz="2400" smtClean="0"/>
              <a:t>научной </a:t>
            </a:r>
            <a:r>
              <a:rPr lang="ru-RU" sz="2400" dirty="0" smtClean="0"/>
              <a:t>конференции «Крым-2013»,</a:t>
            </a:r>
          </a:p>
          <a:p>
            <a:pPr marR="0" algn="ctr" eaLnBrk="1" hangingPunct="1">
              <a:lnSpc>
                <a:spcPct val="90000"/>
              </a:lnSpc>
            </a:pPr>
            <a:r>
              <a:rPr lang="ru-RU" sz="2400" dirty="0" smtClean="0"/>
              <a:t>г. Судак, Украина, 11 июня 2013 г.</a:t>
            </a:r>
          </a:p>
          <a:p>
            <a:pPr marR="0" algn="ctr" eaLnBrk="1" hangingPunct="1">
              <a:lnSpc>
                <a:spcPct val="90000"/>
              </a:lnSpc>
            </a:pPr>
            <a:endParaRPr lang="ru-RU" sz="800" dirty="0" smtClean="0"/>
          </a:p>
          <a:p>
            <a:pPr marR="0" algn="ctr" eaLnBrk="1" hangingPunct="1">
              <a:lnSpc>
                <a:spcPct val="90000"/>
              </a:lnSpc>
            </a:pPr>
            <a:r>
              <a:rPr lang="ru-RU" sz="2400" dirty="0" err="1" smtClean="0"/>
              <a:t>К.филос.н</a:t>
            </a:r>
            <a:r>
              <a:rPr lang="ru-RU" sz="2400" dirty="0" smtClean="0"/>
              <a:t>. Юрий Юрьевич Чёрный,</a:t>
            </a:r>
            <a:br>
              <a:rPr lang="ru-RU" sz="2400" dirty="0" smtClean="0"/>
            </a:br>
            <a:r>
              <a:rPr lang="ru-RU" sz="2400" dirty="0" smtClean="0"/>
              <a:t>зам. директора ИНИОН РАН, г. Москва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707926"/>
          </a:xfrm>
        </p:spPr>
        <p:txBody>
          <a:bodyPr/>
          <a:lstStyle/>
          <a:p>
            <a:pPr algn="ctr"/>
            <a:r>
              <a:rPr lang="ru-RU" sz="2400" dirty="0"/>
              <a:t>А.В. Нестеров.</a:t>
            </a:r>
            <a:br>
              <a:rPr lang="ru-RU" sz="2400" dirty="0"/>
            </a:br>
            <a:r>
              <a:rPr lang="ru-RU" sz="2400" dirty="0"/>
              <a:t>«Философия информации» (2000)</a:t>
            </a:r>
          </a:p>
        </p:txBody>
      </p:sp>
      <p:sp>
        <p:nvSpPr>
          <p:cNvPr id="3" name="Объект 2"/>
          <p:cNvSpPr>
            <a:spLocks noGrp="1"/>
          </p:cNvSpPr>
          <p:nvPr>
            <p:ph idx="1"/>
          </p:nvPr>
        </p:nvSpPr>
        <p:spPr>
          <a:xfrm>
            <a:off x="457200" y="1556792"/>
            <a:ext cx="8435280" cy="5040559"/>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a:t>
            </a:r>
            <a:r>
              <a:rPr lang="ru-RU" sz="1600" i="1" dirty="0" smtClean="0">
                <a:latin typeface="Arial" pitchFamily="34" charset="0"/>
                <a:cs typeface="Arial" pitchFamily="34" charset="0"/>
              </a:rPr>
              <a:t>Понятие «информация» из области профессионального знания специалистов по передаче данных стало общесистемным. В статье приведён тензорный (общесистемный) подход к данному термину.</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endParaRPr lang="ru-RU" sz="1600" dirty="0" smtClean="0">
              <a:latin typeface="Arial" pitchFamily="34" charset="0"/>
              <a:cs typeface="Arial" pitchFamily="34" charset="0"/>
            </a:endParaRPr>
          </a:p>
          <a:p>
            <a:pPr marL="0" indent="0">
              <a:buNone/>
            </a:pPr>
            <a:r>
              <a:rPr lang="ru-RU" sz="1600" dirty="0" smtClean="0">
                <a:latin typeface="Arial" pitchFamily="34" charset="0"/>
                <a:cs typeface="Arial" pitchFamily="34" charset="0"/>
              </a:rPr>
              <a:t>    …она </a:t>
            </a:r>
            <a:r>
              <a:rPr lang="en-US" sz="1600" dirty="0" smtClean="0">
                <a:latin typeface="Arial" pitchFamily="34" charset="0"/>
                <a:cs typeface="Arial" pitchFamily="34" charset="0"/>
              </a:rPr>
              <a:t>[</a:t>
            </a:r>
            <a:r>
              <a:rPr lang="ru-RU" sz="1600" dirty="0" smtClean="0">
                <a:latin typeface="Arial" pitchFamily="34" charset="0"/>
                <a:cs typeface="Arial" pitchFamily="34" charset="0"/>
              </a:rPr>
              <a:t>информация – </a:t>
            </a:r>
            <a:r>
              <a:rPr lang="ru-RU" sz="1600" i="1" dirty="0" smtClean="0">
                <a:latin typeface="Arial" pitchFamily="34" charset="0"/>
                <a:cs typeface="Arial" pitchFamily="34" charset="0"/>
              </a:rPr>
              <a:t>Ю.Ч.</a:t>
            </a:r>
            <a:r>
              <a:rPr lang="en-US" sz="1600" dirty="0" smtClean="0">
                <a:latin typeface="Arial" pitchFamily="34" charset="0"/>
                <a:cs typeface="Arial" pitchFamily="34" charset="0"/>
              </a:rPr>
              <a:t>]</a:t>
            </a:r>
            <a:r>
              <a:rPr lang="ru-RU" sz="1600" dirty="0" smtClean="0">
                <a:latin typeface="Arial" pitchFamily="34" charset="0"/>
                <a:cs typeface="Arial" pitchFamily="34" charset="0"/>
              </a:rPr>
              <a:t> связана с разнообразием, структурой, неоднородностью, неопределённостью, выбором, оригинальностью, новизной, неожиданностью, упорядоченностью, содержательностью, ценностью чего-либо и представляет собой в самой общей форме отражение. Отражение как продукт процесса отражения, как  правило, представляет собой нечто отличное от отражаемого, под которым будем понимать элементы </a:t>
            </a:r>
            <a:r>
              <a:rPr lang="ru-RU" sz="1600" dirty="0" err="1" smtClean="0">
                <a:latin typeface="Arial" pitchFamily="34" charset="0"/>
                <a:cs typeface="Arial" pitchFamily="34" charset="0"/>
              </a:rPr>
              <a:t>универса</a:t>
            </a:r>
            <a:r>
              <a:rPr lang="ru-RU" sz="1600" dirty="0" smtClean="0">
                <a:latin typeface="Arial" pitchFamily="34" charset="0"/>
                <a:cs typeface="Arial" pitchFamily="34" charset="0"/>
              </a:rPr>
              <a:t> Вселенной.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a:latin typeface="Arial" pitchFamily="34" charset="0"/>
                <a:cs typeface="Arial" pitchFamily="34" charset="0"/>
              </a:rPr>
              <a:t> </a:t>
            </a:r>
            <a:r>
              <a:rPr lang="ru-RU" sz="1600" dirty="0" smtClean="0">
                <a:latin typeface="Arial" pitchFamily="34" charset="0"/>
                <a:cs typeface="Arial" pitchFamily="34" charset="0"/>
              </a:rPr>
              <a:t>   В 1916 г. Эйнштейн ввёл тензорное представление, в рамках которого получили развитие ковариантные и контравариантные изменения. Если координата объекта меняется в том же направлении, как изменился базис, - объект </a:t>
            </a:r>
            <a:r>
              <a:rPr lang="ru-RU" sz="1600" dirty="0" err="1" smtClean="0">
                <a:latin typeface="Arial" pitchFamily="34" charset="0"/>
                <a:cs typeface="Arial" pitchFamily="34" charset="0"/>
              </a:rPr>
              <a:t>ковариантен</a:t>
            </a:r>
            <a:r>
              <a:rPr lang="ru-RU" sz="1600" dirty="0" smtClean="0">
                <a:latin typeface="Arial" pitchFamily="34" charset="0"/>
                <a:cs typeface="Arial" pitchFamily="34" charset="0"/>
              </a:rPr>
              <a:t> по этому базису. Если координата объекта меняется противоположным образом – объект </a:t>
            </a:r>
            <a:r>
              <a:rPr lang="ru-RU" sz="1600" dirty="0" err="1" smtClean="0">
                <a:latin typeface="Arial" pitchFamily="34" charset="0"/>
                <a:cs typeface="Arial" pitchFamily="34" charset="0"/>
              </a:rPr>
              <a:t>контравариантен</a:t>
            </a:r>
            <a:r>
              <a:rPr lang="ru-RU" sz="1600" dirty="0" smtClean="0">
                <a:latin typeface="Arial" pitchFamily="34" charset="0"/>
                <a:cs typeface="Arial" pitchFamily="34" charset="0"/>
              </a:rPr>
              <a:t>. Если же координата объекта не меняется, то он называется инвариантным относительно этих изменений.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Факт рождения элемента </a:t>
            </a:r>
            <a:r>
              <a:rPr lang="ru-RU" sz="1600" dirty="0" err="1" smtClean="0">
                <a:latin typeface="Arial" pitchFamily="34" charset="0"/>
                <a:cs typeface="Arial" pitchFamily="34" charset="0"/>
              </a:rPr>
              <a:t>универса</a:t>
            </a:r>
            <a:r>
              <a:rPr lang="ru-RU" sz="1600" dirty="0" smtClean="0">
                <a:latin typeface="Arial" pitchFamily="34" charset="0"/>
                <a:cs typeface="Arial" pitchFamily="34" charset="0"/>
              </a:rPr>
              <a:t> Вселенной характеризуется не только началом его движения во времени, но и началом движения потока отражения этого элемента в окружающей его среде или индивидуализации, что в конечном счёте приводит к информации как ещё одному свойству элементов </a:t>
            </a:r>
            <a:r>
              <a:rPr lang="ru-RU" sz="1600" dirty="0" err="1" smtClean="0">
                <a:latin typeface="Arial" pitchFamily="34" charset="0"/>
                <a:cs typeface="Arial" pitchFamily="34" charset="0"/>
              </a:rPr>
              <a:t>универса</a:t>
            </a:r>
            <a:r>
              <a:rPr lang="ru-RU" sz="1600" dirty="0" smtClean="0">
                <a:latin typeface="Arial" pitchFamily="34" charset="0"/>
                <a:cs typeface="Arial" pitchFamily="34" charset="0"/>
              </a:rPr>
              <a:t> Вселенной…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(C</a:t>
            </a:r>
            <a:r>
              <a:rPr lang="ru-RU" sz="1600" dirty="0" smtClean="0">
                <a:latin typeface="Arial" pitchFamily="34" charset="0"/>
                <a:cs typeface="Arial" pitchFamily="34" charset="0"/>
              </a:rPr>
              <a:t>. 1, 4, 6).</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br>
              <a:rPr lang="ru-RU" sz="1600" dirty="0" smtClean="0">
                <a:latin typeface="Arial" pitchFamily="34" charset="0"/>
                <a:cs typeface="Arial" pitchFamily="34" charset="0"/>
              </a:rPr>
            </a:br>
            <a:r>
              <a:rPr lang="en-US" sz="1600" dirty="0" smtClean="0">
                <a:solidFill>
                  <a:srgbClr val="FF0000"/>
                </a:solidFill>
                <a:latin typeface="Arial" pitchFamily="34" charset="0"/>
                <a:cs typeface="Arial" pitchFamily="34" charset="0"/>
              </a:rPr>
              <a:t/>
            </a:r>
            <a:br>
              <a:rPr lang="en-US" sz="1600" dirty="0" smtClean="0">
                <a:solidFill>
                  <a:srgbClr val="FF0000"/>
                </a:solidFill>
                <a:latin typeface="Arial" pitchFamily="34" charset="0"/>
                <a:cs typeface="Arial" pitchFamily="34" charset="0"/>
              </a:rPr>
            </a:b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10</a:t>
            </a:fld>
            <a:endParaRPr lang="ru-RU"/>
          </a:p>
        </p:txBody>
      </p:sp>
    </p:spTree>
    <p:extLst>
      <p:ext uri="{BB962C8B-B14F-4D97-AF65-F5344CB8AC3E}">
        <p14:creationId xmlns:p14="http://schemas.microsoft.com/office/powerpoint/2010/main" val="46996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765175"/>
            <a:ext cx="8229600" cy="1079500"/>
          </a:xfrm>
        </p:spPr>
        <p:txBody>
          <a:bodyPr/>
          <a:lstStyle/>
          <a:p>
            <a:pPr algn="ctr" eaLnBrk="1" hangingPunct="1"/>
            <a:r>
              <a:rPr lang="ru-RU" sz="2800" dirty="0" smtClean="0"/>
              <a:t>С.М. Оленев.</a:t>
            </a:r>
            <a:br>
              <a:rPr lang="ru-RU" sz="2800" dirty="0" smtClean="0"/>
            </a:br>
            <a:r>
              <a:rPr lang="ru-RU" sz="2800" dirty="0" smtClean="0"/>
              <a:t>«Философия информации.</a:t>
            </a:r>
            <a:br>
              <a:rPr lang="ru-RU" sz="2800" dirty="0" smtClean="0"/>
            </a:br>
            <a:r>
              <a:rPr lang="ru-RU" sz="2800" dirty="0" smtClean="0"/>
              <a:t>Проблемно-тематическая разработка» (2001)</a:t>
            </a:r>
          </a:p>
        </p:txBody>
      </p:sp>
      <p:pic>
        <p:nvPicPr>
          <p:cNvPr id="5" name="Объект 4"/>
          <p:cNvPicPr>
            <a:picLocks noGrp="1" noChangeAspect="1"/>
          </p:cNvPicPr>
          <p:nvPr>
            <p:ph sz="half" idx="1"/>
          </p:nvPr>
        </p:nvPicPr>
        <p:blipFill>
          <a:blip r:embed="rId2"/>
          <a:stretch>
            <a:fillRect/>
          </a:stretch>
        </p:blipFill>
        <p:spPr>
          <a:xfrm>
            <a:off x="1152525" y="1989138"/>
            <a:ext cx="2698750" cy="3743325"/>
          </a:xfrm>
          <a:ln w="3175">
            <a:solidFill>
              <a:schemeClr val="tx1"/>
            </a:solidFill>
          </a:ln>
          <a:effectLst>
            <a:outerShdw blurRad="50800" dist="50800" dir="5400000" algn="ctr" rotWithShape="0">
              <a:schemeClr val="tx1">
                <a:lumMod val="50000"/>
                <a:lumOff val="50000"/>
              </a:schemeClr>
            </a:outerShdw>
          </a:effectLst>
        </p:spPr>
      </p:pic>
      <p:pic>
        <p:nvPicPr>
          <p:cNvPr id="6" name="Объект 5"/>
          <p:cNvPicPr>
            <a:picLocks noGrp="1" noChangeAspect="1"/>
          </p:cNvPicPr>
          <p:nvPr>
            <p:ph sz="half" idx="2"/>
          </p:nvPr>
        </p:nvPicPr>
        <p:blipFill>
          <a:blip r:embed="rId3"/>
          <a:stretch>
            <a:fillRect/>
          </a:stretch>
        </p:blipFill>
        <p:spPr>
          <a:xfrm>
            <a:off x="5184775" y="1989138"/>
            <a:ext cx="2679700" cy="3743325"/>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11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764704"/>
            <a:ext cx="8229600" cy="1296144"/>
          </a:xfrm>
        </p:spPr>
        <p:txBody>
          <a:bodyPr/>
          <a:lstStyle/>
          <a:p>
            <a:pPr algn="ctr" eaLnBrk="1" hangingPunct="1"/>
            <a:r>
              <a:rPr lang="ru-RU" sz="2800" dirty="0" smtClean="0"/>
              <a:t>С.М. Оленев.</a:t>
            </a:r>
            <a:br>
              <a:rPr lang="ru-RU" sz="2800" dirty="0" smtClean="0"/>
            </a:br>
            <a:r>
              <a:rPr lang="ru-RU" sz="2800" dirty="0" smtClean="0"/>
              <a:t>«Философия информации.</a:t>
            </a:r>
            <a:br>
              <a:rPr lang="ru-RU" sz="2800" dirty="0" smtClean="0"/>
            </a:br>
            <a:r>
              <a:rPr lang="ru-RU" sz="2800" dirty="0" smtClean="0"/>
              <a:t>Проблемно-тематическая разработка» (2001)</a:t>
            </a:r>
          </a:p>
        </p:txBody>
      </p:sp>
      <p:sp>
        <p:nvSpPr>
          <p:cNvPr id="14339" name="Объект 4"/>
          <p:cNvSpPr>
            <a:spLocks noGrp="1"/>
          </p:cNvSpPr>
          <p:nvPr>
            <p:ph idx="1"/>
          </p:nvPr>
        </p:nvSpPr>
        <p:spPr>
          <a:xfrm>
            <a:off x="457200" y="2924944"/>
            <a:ext cx="8229600" cy="3399656"/>
          </a:xfrm>
        </p:spPr>
        <p:txBody>
          <a:bodyPr/>
          <a:lstStyle/>
          <a:p>
            <a:pPr eaLnBrk="1" hangingPunct="1"/>
            <a:r>
              <a:rPr lang="ru-RU" sz="2000" b="1" dirty="0" smtClean="0">
                <a:solidFill>
                  <a:srgbClr val="00B050"/>
                </a:solidFill>
              </a:rPr>
              <a:t>Оленев С.М. Философия информации. Проблемно-тематическая разработка.</a:t>
            </a:r>
            <a:r>
              <a:rPr lang="ru-RU" sz="2000" dirty="0" smtClean="0"/>
              <a:t> – М.: Компания Спутник+, 2001. – 47 с.</a:t>
            </a:r>
          </a:p>
          <a:p>
            <a:pPr eaLnBrk="1" hangingPunct="1"/>
            <a:endParaRPr lang="ru-RU" sz="2000" dirty="0" smtClean="0"/>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12</a:t>
            </a:fld>
            <a:endParaRPr lang="ru-RU"/>
          </a:p>
        </p:txBody>
      </p:sp>
      <p:sp>
        <p:nvSpPr>
          <p:cNvPr id="5" name="Скругленный прямоугольник 4"/>
          <p:cNvSpPr/>
          <p:nvPr/>
        </p:nvSpPr>
        <p:spPr>
          <a:xfrm>
            <a:off x="3779912" y="3861048"/>
            <a:ext cx="4752901" cy="18002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smtClean="0">
                <a:hlinkClick r:id="rId2"/>
              </a:rPr>
              <a:t>Оленев Святослав Михайлович </a:t>
            </a:r>
            <a:r>
              <a:rPr lang="ru-RU" sz="1600" dirty="0" smtClean="0"/>
              <a:t>– </a:t>
            </a:r>
            <a:br>
              <a:rPr lang="ru-RU" sz="1600" dirty="0" smtClean="0"/>
            </a:br>
            <a:r>
              <a:rPr lang="ru-RU" sz="1600" dirty="0" err="1" smtClean="0"/>
              <a:t>д.филос.н</a:t>
            </a:r>
            <a:r>
              <a:rPr lang="ru-RU" sz="1600" dirty="0" smtClean="0"/>
              <a:t>. </a:t>
            </a:r>
            <a:r>
              <a:rPr lang="ru-RU" sz="1600" dirty="0" smtClean="0">
                <a:solidFill>
                  <a:schemeClr val="bg1"/>
                </a:solidFill>
              </a:rPr>
              <a:t>(2004)</a:t>
            </a:r>
            <a:r>
              <a:rPr lang="ru-RU" sz="1600" dirty="0" smtClean="0"/>
              <a:t>, </a:t>
            </a:r>
            <a:r>
              <a:rPr lang="ru-RU" sz="1600" dirty="0"/>
              <a:t>проф</a:t>
            </a:r>
            <a:r>
              <a:rPr lang="ru-RU" sz="1600" dirty="0" smtClean="0"/>
              <a:t>. </a:t>
            </a:r>
            <a:br>
              <a:rPr lang="ru-RU" sz="1600" dirty="0" smtClean="0"/>
            </a:br>
            <a:r>
              <a:rPr lang="ru-RU" sz="1600" dirty="0" smtClean="0"/>
              <a:t>В настоящее  время – проф. кафедры прикладной информатики Института  информационных коммуникаций и библиотек Московского государственного университета культуры и искусств.</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080120"/>
          </a:xfrm>
        </p:spPr>
        <p:txBody>
          <a:bodyPr/>
          <a:lstStyle/>
          <a:p>
            <a:pPr algn="ctr"/>
            <a:r>
              <a:rPr lang="ru-RU" sz="2400" dirty="0"/>
              <a:t>С.М. Оленев.</a:t>
            </a:r>
            <a:br>
              <a:rPr lang="ru-RU" sz="2400" dirty="0"/>
            </a:br>
            <a:r>
              <a:rPr lang="ru-RU" sz="2400" dirty="0"/>
              <a:t>«Философия информации.</a:t>
            </a:r>
            <a:br>
              <a:rPr lang="ru-RU" sz="2400" dirty="0"/>
            </a:br>
            <a:r>
              <a:rPr lang="ru-RU" sz="2400" dirty="0"/>
              <a:t>Проблемно-тематическая разработка» (2001)</a:t>
            </a:r>
          </a:p>
        </p:txBody>
      </p:sp>
      <p:sp>
        <p:nvSpPr>
          <p:cNvPr id="3" name="Объект 2"/>
          <p:cNvSpPr>
            <a:spLocks noGrp="1"/>
          </p:cNvSpPr>
          <p:nvPr>
            <p:ph idx="1"/>
          </p:nvPr>
        </p:nvSpPr>
        <p:spPr>
          <a:xfrm>
            <a:off x="457200" y="1844824"/>
            <a:ext cx="8229600" cy="4752528"/>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«Понятие «информация» закономерно появилось в связи с переходом рядом научных дисциплин качественного рубежа, связанного с достижением определённого порогового уровня самоорганизации </a:t>
            </a:r>
            <a:r>
              <a:rPr lang="ru-RU" sz="1600" dirty="0" err="1" smtClean="0">
                <a:latin typeface="Arial" pitchFamily="34" charset="0"/>
                <a:cs typeface="Arial" pitchFamily="34" charset="0"/>
              </a:rPr>
              <a:t>социотехнологий</a:t>
            </a:r>
            <a:r>
              <a:rPr lang="ru-RU" sz="1600" dirty="0" smtClean="0">
                <a:latin typeface="Arial" pitchFamily="34" charset="0"/>
                <a:cs typeface="Arial" pitchFamily="34" charset="0"/>
              </a:rPr>
              <a:t>. Характерно, что впервые термин «информация» как научный был употреблён в рамках именно гуманитарной дисциплины, а точнее – в теории журналистики. А. Курсом и (как считается) вне зависимости от него Р. Хартли в 1928 году сформулированы первые определения информации как единства содержательного </a:t>
            </a:r>
            <a:r>
              <a:rPr lang="ru-RU" sz="1600" dirty="0" err="1" smtClean="0">
                <a:latin typeface="Arial" pitchFamily="34" charset="0"/>
                <a:cs typeface="Arial" pitchFamily="34" charset="0"/>
              </a:rPr>
              <a:t>самотождества</a:t>
            </a:r>
            <a:r>
              <a:rPr lang="ru-RU" sz="1600" dirty="0" smtClean="0">
                <a:latin typeface="Arial" pitchFamily="34" charset="0"/>
                <a:cs typeface="Arial" pitchFamily="34" charset="0"/>
              </a:rPr>
              <a:t> сведений, уникального содержания актуального сообщения – динамической коммуникативной формы существования прикладных данных. Единство универсальности содержания и распространённости прикладных аспектов предметной области способствовали тому, что понятие «информация» экспансивно внедрилось в многообразие социальных и семантических ниш, став достоянием бытовой вербальной коммуникации раньше, чем оно обрело квалифицированные трактовки дисциплинарной области.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К моменту первых попыток трактовки понятия оно имело настолько высокий потенциал полисемии, связанной также и с </a:t>
            </a:r>
            <a:r>
              <a:rPr lang="ru-RU" sz="1600" dirty="0" err="1" smtClean="0">
                <a:latin typeface="Arial" pitchFamily="34" charset="0"/>
                <a:cs typeface="Arial" pitchFamily="34" charset="0"/>
              </a:rPr>
              <a:t>полистратным</a:t>
            </a:r>
            <a:r>
              <a:rPr lang="ru-RU" sz="1600" dirty="0" smtClean="0">
                <a:latin typeface="Arial" pitchFamily="34" charset="0"/>
                <a:cs typeface="Arial" pitchFamily="34" charset="0"/>
              </a:rPr>
              <a:t> функционированием, что до сих пор в значительной части случаев категориального и семантического анализа понятия «информация», речь идёт о явлении, а не о сущности, что объяснимо прочным семантическим </a:t>
            </a:r>
            <a:r>
              <a:rPr lang="ru-RU" sz="1600" dirty="0" err="1" smtClean="0">
                <a:latin typeface="Arial" pitchFamily="34" charset="0"/>
                <a:cs typeface="Arial" pitchFamily="34" charset="0"/>
              </a:rPr>
              <a:t>комплексообразованием</a:t>
            </a:r>
            <a:r>
              <a:rPr lang="ru-RU" sz="1600" dirty="0" smtClean="0">
                <a:latin typeface="Arial" pitchFamily="34" charset="0"/>
                <a:cs typeface="Arial" pitchFamily="34" charset="0"/>
              </a:rPr>
              <a:t> в условиях </a:t>
            </a:r>
            <a:r>
              <a:rPr lang="ru-RU" sz="1600" dirty="0" err="1" smtClean="0">
                <a:latin typeface="Arial" pitchFamily="34" charset="0"/>
                <a:cs typeface="Arial" pitchFamily="34" charset="0"/>
              </a:rPr>
              <a:t>полидисциплинарного</a:t>
            </a:r>
            <a:r>
              <a:rPr lang="ru-RU" sz="1600" dirty="0" smtClean="0">
                <a:latin typeface="Arial" pitchFamily="34" charset="0"/>
                <a:cs typeface="Arial" pitchFamily="34" charset="0"/>
              </a:rPr>
              <a:t> функционирования» (С. 5-6).</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endParaRPr lang="ru-RU" dirty="0"/>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13</a:t>
            </a:fld>
            <a:endParaRPr lang="ru-RU"/>
          </a:p>
        </p:txBody>
      </p:sp>
    </p:spTree>
    <p:extLst>
      <p:ext uri="{BB962C8B-B14F-4D97-AF65-F5344CB8AC3E}">
        <p14:creationId xmlns:p14="http://schemas.microsoft.com/office/powerpoint/2010/main" val="4199244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a:t>С.М. Оленев.</a:t>
            </a:r>
            <a:br>
              <a:rPr lang="ru-RU" sz="2400" dirty="0"/>
            </a:br>
            <a:r>
              <a:rPr lang="ru-RU" sz="2400" dirty="0"/>
              <a:t>«Философия информации.</a:t>
            </a:r>
            <a:br>
              <a:rPr lang="ru-RU" sz="2400" dirty="0"/>
            </a:br>
            <a:r>
              <a:rPr lang="ru-RU" sz="2400" dirty="0"/>
              <a:t>Проблемно-тематическая разработка» (2001)</a:t>
            </a:r>
          </a:p>
        </p:txBody>
      </p:sp>
      <p:sp>
        <p:nvSpPr>
          <p:cNvPr id="3" name="Объект 2"/>
          <p:cNvSpPr>
            <a:spLocks noGrp="1"/>
          </p:cNvSpPr>
          <p:nvPr>
            <p:ph idx="1"/>
          </p:nvPr>
        </p:nvSpPr>
        <p:spPr>
          <a:xfrm>
            <a:off x="457200" y="1935163"/>
            <a:ext cx="8363272" cy="4518173"/>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«…Наиболее значительное направление исследований природы информации – атрибутивное.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Согласно этой концепции, информация представляет одно из базовых свойств объективной реальности, существующее в своеобразных инвариантах на уровнях неживой, живой и социальной природы. Таким образом, информация становится атрибутивной характеристикой материи наряду и в связи с взаимодействием, движением, отражением, энергией и т.д. Это перспективное направление дало и определили вектор развития теории информации диамата.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 </a:t>
            </a:r>
            <a:r>
              <a:rPr lang="ru-RU" sz="1600" dirty="0">
                <a:latin typeface="Arial" pitchFamily="34" charset="0"/>
                <a:cs typeface="Arial" pitchFamily="34" charset="0"/>
              </a:rPr>
              <a:t>…объективная эволюция базовой рефлексирующей </a:t>
            </a:r>
            <a:r>
              <a:rPr lang="ru-RU" sz="1600" dirty="0" err="1">
                <a:latin typeface="Arial" pitchFamily="34" charset="0"/>
                <a:cs typeface="Arial" pitchFamily="34" charset="0"/>
              </a:rPr>
              <a:t>подотрасли</a:t>
            </a:r>
            <a:r>
              <a:rPr lang="ru-RU" sz="1600" dirty="0">
                <a:latin typeface="Arial" pitchFamily="34" charset="0"/>
                <a:cs typeface="Arial" pitchFamily="34" charset="0"/>
              </a:rPr>
              <a:t> системы «знание» – философии – подошла к рубежу качественного изменения парадигматических основ, связанному с построением фундаментального теоретического основания гуманитарного знания на базе понятия информации – концептуального интегратора, характеризующегося особыми глубиной абстрагирования и эвристическим потенциалом. Закономерно, что такое основание появилось в рамках именно материалистического философского направления – в диалектическом материализме, оформившись в информационную парадигму диамата. Данная концепция представляет широчайшие возможности для построения как общенаучных методологических, так и прикладных теоретических систем, выводя гуманитарное знание на пути интенсивного прогресса» (С</a:t>
            </a:r>
            <a:r>
              <a:rPr lang="ru-RU" sz="1600" dirty="0" smtClean="0">
                <a:latin typeface="Arial" pitchFamily="34" charset="0"/>
                <a:cs typeface="Arial" pitchFamily="34" charset="0"/>
              </a:rPr>
              <a:t>.</a:t>
            </a:r>
            <a:r>
              <a:rPr lang="en-US" sz="1600" dirty="0" smtClean="0">
                <a:latin typeface="Arial" pitchFamily="34" charset="0"/>
                <a:cs typeface="Arial" pitchFamily="34" charset="0"/>
              </a:rPr>
              <a:t> 9-10</a:t>
            </a:r>
            <a:r>
              <a:rPr lang="ru-RU" sz="1600" dirty="0" smtClean="0">
                <a:latin typeface="Arial" pitchFamily="34" charset="0"/>
                <a:cs typeface="Arial" pitchFamily="34" charset="0"/>
              </a:rPr>
              <a:t>, </a:t>
            </a:r>
            <a:r>
              <a:rPr lang="ru-RU" sz="1600" dirty="0">
                <a:latin typeface="Arial" pitchFamily="34" charset="0"/>
                <a:cs typeface="Arial" pitchFamily="34" charset="0"/>
              </a:rPr>
              <a:t>44).</a:t>
            </a:r>
          </a:p>
          <a:p>
            <a:endParaRPr lang="ru-RU" dirty="0"/>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14</a:t>
            </a:fld>
            <a:endParaRPr lang="ru-RU"/>
          </a:p>
        </p:txBody>
      </p:sp>
    </p:spTree>
    <p:extLst>
      <p:ext uri="{BB962C8B-B14F-4D97-AF65-F5344CB8AC3E}">
        <p14:creationId xmlns:p14="http://schemas.microsoft.com/office/powerpoint/2010/main" val="3076839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765175"/>
            <a:ext cx="8229600" cy="1150938"/>
          </a:xfrm>
        </p:spPr>
        <p:txBody>
          <a:bodyPr/>
          <a:lstStyle/>
          <a:p>
            <a:pPr algn="ctr" eaLnBrk="1" hangingPunct="1"/>
            <a:r>
              <a:rPr lang="ru-RU" sz="2800" smtClean="0"/>
              <a:t>Л.В. Скворцов. </a:t>
            </a:r>
            <a:br>
              <a:rPr lang="ru-RU" sz="2800" smtClean="0"/>
            </a:br>
            <a:r>
              <a:rPr lang="ru-RU" sz="2800" smtClean="0"/>
              <a:t>«Философия информации</a:t>
            </a:r>
            <a:br>
              <a:rPr lang="ru-RU" sz="2800" smtClean="0"/>
            </a:br>
            <a:r>
              <a:rPr lang="ru-RU" sz="2800" smtClean="0"/>
              <a:t>или информационная культура» (2003)</a:t>
            </a:r>
          </a:p>
        </p:txBody>
      </p:sp>
      <p:pic>
        <p:nvPicPr>
          <p:cNvPr id="7" name="Объект 6"/>
          <p:cNvPicPr>
            <a:picLocks noGrp="1" noChangeAspect="1"/>
          </p:cNvPicPr>
          <p:nvPr>
            <p:ph sz="half" idx="1"/>
          </p:nvPr>
        </p:nvPicPr>
        <p:blipFill>
          <a:blip r:embed="rId2"/>
          <a:stretch>
            <a:fillRect/>
          </a:stretch>
        </p:blipFill>
        <p:spPr>
          <a:xfrm>
            <a:off x="1116013" y="2060575"/>
            <a:ext cx="2663825" cy="3779838"/>
          </a:xfrm>
          <a:ln w="3175">
            <a:solidFill>
              <a:schemeClr val="tx1"/>
            </a:solidFill>
          </a:ln>
          <a:effectLst>
            <a:outerShdw blurRad="50800" dist="50800" dir="5400000" algn="ctr" rotWithShape="0">
              <a:schemeClr val="tx1">
                <a:lumMod val="50000"/>
                <a:lumOff val="50000"/>
              </a:schemeClr>
            </a:outerShdw>
          </a:effectLst>
        </p:spPr>
      </p:pic>
      <p:pic>
        <p:nvPicPr>
          <p:cNvPr id="8" name="Объект 7"/>
          <p:cNvPicPr>
            <a:picLocks noGrp="1" noChangeAspect="1"/>
          </p:cNvPicPr>
          <p:nvPr>
            <p:ph sz="half" idx="2"/>
          </p:nvPr>
        </p:nvPicPr>
        <p:blipFill>
          <a:blip r:embed="rId3"/>
          <a:stretch>
            <a:fillRect/>
          </a:stretch>
        </p:blipFill>
        <p:spPr>
          <a:xfrm>
            <a:off x="5076825" y="2060575"/>
            <a:ext cx="2589213" cy="3779838"/>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15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765174"/>
            <a:ext cx="8229600" cy="1367681"/>
          </a:xfrm>
        </p:spPr>
        <p:txBody>
          <a:bodyPr/>
          <a:lstStyle/>
          <a:p>
            <a:pPr algn="ctr" eaLnBrk="1" hangingPunct="1"/>
            <a:r>
              <a:rPr lang="ru-RU" sz="2800" dirty="0" smtClean="0"/>
              <a:t>Л.В. Скворцов. </a:t>
            </a:r>
            <a:br>
              <a:rPr lang="ru-RU" sz="2800" dirty="0" smtClean="0"/>
            </a:br>
            <a:r>
              <a:rPr lang="ru-RU" sz="2800" dirty="0" smtClean="0"/>
              <a:t>«Философия информации</a:t>
            </a:r>
            <a:br>
              <a:rPr lang="ru-RU" sz="2800" dirty="0" smtClean="0"/>
            </a:br>
            <a:r>
              <a:rPr lang="ru-RU" sz="2800" dirty="0" smtClean="0"/>
              <a:t>или информационная культура» (2003)</a:t>
            </a:r>
          </a:p>
        </p:txBody>
      </p:sp>
      <p:sp>
        <p:nvSpPr>
          <p:cNvPr id="16387" name="Объект 4"/>
          <p:cNvSpPr>
            <a:spLocks noGrp="1"/>
          </p:cNvSpPr>
          <p:nvPr>
            <p:ph idx="1"/>
          </p:nvPr>
        </p:nvSpPr>
        <p:spPr>
          <a:xfrm>
            <a:off x="457200" y="2564904"/>
            <a:ext cx="8229600" cy="3759696"/>
          </a:xfrm>
        </p:spPr>
        <p:txBody>
          <a:bodyPr/>
          <a:lstStyle/>
          <a:p>
            <a:pPr eaLnBrk="1" hangingPunct="1"/>
            <a:r>
              <a:rPr lang="ru-RU" sz="2000" b="1" dirty="0" smtClean="0">
                <a:solidFill>
                  <a:srgbClr val="00B050"/>
                </a:solidFill>
              </a:rPr>
              <a:t>Скворцов Л.В. Философия информации или информационная культура</a:t>
            </a:r>
            <a:r>
              <a:rPr lang="ru-RU" sz="2000" b="1" dirty="0" smtClean="0"/>
              <a:t> </a:t>
            </a:r>
            <a:r>
              <a:rPr lang="en-US" sz="2000" dirty="0" smtClean="0"/>
              <a:t>// </a:t>
            </a:r>
            <a:r>
              <a:rPr lang="ru-RU" sz="2000" dirty="0" smtClean="0"/>
              <a:t>Человек: образ и сущность. Слово и культура. Ежегодник </a:t>
            </a:r>
            <a:r>
              <a:rPr lang="en-US" sz="2000" dirty="0" smtClean="0"/>
              <a:t>/ </a:t>
            </a:r>
            <a:r>
              <a:rPr lang="ru-RU" sz="2000" dirty="0" smtClean="0"/>
              <a:t>РАН. ИНИОН. Центр </a:t>
            </a:r>
            <a:r>
              <a:rPr lang="ru-RU" sz="2000" dirty="0" err="1" smtClean="0"/>
              <a:t>гуманит</a:t>
            </a:r>
            <a:r>
              <a:rPr lang="ru-RU" sz="2000" dirty="0" smtClean="0"/>
              <a:t>. науч.-</a:t>
            </a:r>
            <a:r>
              <a:rPr lang="ru-RU" sz="2000" dirty="0" err="1" smtClean="0"/>
              <a:t>информ</a:t>
            </a:r>
            <a:r>
              <a:rPr lang="ru-RU" sz="2000" dirty="0" smtClean="0"/>
              <a:t>. </a:t>
            </a:r>
            <a:r>
              <a:rPr lang="ru-RU" sz="2000" dirty="0" err="1" smtClean="0"/>
              <a:t>исслед</a:t>
            </a:r>
            <a:r>
              <a:rPr lang="ru-RU" sz="2000" dirty="0" smtClean="0"/>
              <a:t>.; </a:t>
            </a:r>
            <a:r>
              <a:rPr lang="ru-RU" sz="2000" dirty="0" err="1" smtClean="0"/>
              <a:t>Редкол</a:t>
            </a:r>
            <a:r>
              <a:rPr lang="ru-RU" sz="2000" dirty="0" smtClean="0"/>
              <a:t>.:  Скворцов Л.В., Галинская И.Л., сост. и др. – М., 2003. – С. 53-80.</a:t>
            </a:r>
            <a:r>
              <a:rPr lang="ru-RU" dirty="0" smtClean="0"/>
              <a:t> </a:t>
            </a:r>
          </a:p>
          <a:p>
            <a:pPr eaLnBrk="1" hangingPunct="1"/>
            <a:endParaRPr lang="ru-RU" sz="2000" dirty="0" smtClean="0">
              <a:solidFill>
                <a:srgbClr val="7030A0"/>
              </a:solidFill>
            </a:endParaRPr>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16</a:t>
            </a:fld>
            <a:endParaRPr lang="ru-RU"/>
          </a:p>
        </p:txBody>
      </p:sp>
      <p:sp>
        <p:nvSpPr>
          <p:cNvPr id="5" name="Скругленный прямоугольник 4"/>
          <p:cNvSpPr/>
          <p:nvPr/>
        </p:nvSpPr>
        <p:spPr>
          <a:xfrm>
            <a:off x="4211960" y="4293096"/>
            <a:ext cx="4320854" cy="201622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smtClean="0">
                <a:hlinkClick r:id="rId2"/>
              </a:rPr>
              <a:t>Скворцов Лев Владимирович</a:t>
            </a:r>
            <a:r>
              <a:rPr lang="ru-RU" sz="1600" dirty="0" smtClean="0"/>
              <a:t> – </a:t>
            </a:r>
            <a:br>
              <a:rPr lang="ru-RU" sz="1600" dirty="0" smtClean="0"/>
            </a:br>
            <a:r>
              <a:rPr lang="ru-RU" sz="1600" dirty="0" err="1" smtClean="0"/>
              <a:t>д.филос.н</a:t>
            </a:r>
            <a:r>
              <a:rPr lang="ru-RU" sz="1600" dirty="0" smtClean="0"/>
              <a:t>. (1968), проф. </a:t>
            </a:r>
            <a:br>
              <a:rPr lang="ru-RU" sz="1600" dirty="0" smtClean="0"/>
            </a:br>
            <a:r>
              <a:rPr lang="ru-RU" sz="1600" dirty="0" smtClean="0"/>
              <a:t>Зам. директора по научной работе Института научной информации</a:t>
            </a:r>
            <a:br>
              <a:rPr lang="ru-RU" sz="1600" dirty="0" smtClean="0"/>
            </a:br>
            <a:r>
              <a:rPr lang="ru-RU" sz="1600" dirty="0" smtClean="0"/>
              <a:t>по общественным наукам  РАН. </a:t>
            </a:r>
            <a:br>
              <a:rPr lang="ru-RU" sz="1600" dirty="0" smtClean="0"/>
            </a:br>
            <a:r>
              <a:rPr lang="ru-RU" sz="1600" dirty="0" smtClean="0"/>
              <a:t>Руководитель Центра гуманитарных научно-информационных исследований ИНИОН РАН.</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936104"/>
          </a:xfrm>
        </p:spPr>
        <p:txBody>
          <a:bodyPr/>
          <a:lstStyle/>
          <a:p>
            <a:pPr algn="ctr"/>
            <a:r>
              <a:rPr lang="ru-RU" sz="2400" dirty="0"/>
              <a:t>Л.В. Скворцов. </a:t>
            </a:r>
            <a:br>
              <a:rPr lang="ru-RU" sz="2400" dirty="0"/>
            </a:br>
            <a:r>
              <a:rPr lang="ru-RU" sz="2400" dirty="0"/>
              <a:t>«Философия информации</a:t>
            </a:r>
            <a:br>
              <a:rPr lang="ru-RU" sz="2400" dirty="0"/>
            </a:br>
            <a:r>
              <a:rPr lang="ru-RU" sz="2400" dirty="0"/>
              <a:t>или информационная культура» (2003)</a:t>
            </a:r>
          </a:p>
        </p:txBody>
      </p:sp>
      <p:sp>
        <p:nvSpPr>
          <p:cNvPr id="3" name="Объект 2"/>
          <p:cNvSpPr>
            <a:spLocks noGrp="1"/>
          </p:cNvSpPr>
          <p:nvPr>
            <p:ph idx="1"/>
          </p:nvPr>
        </p:nvSpPr>
        <p:spPr>
          <a:xfrm>
            <a:off x="179512" y="1772816"/>
            <a:ext cx="8784976" cy="4608512"/>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«Хотя понятие «философия информации», казалось бы, уже имеет сегодня легитимный статус, однако определение его содержания остаётся нерешённой до конца проблемой. Среди них следует, прежде всего, выделить понятие </a:t>
            </a:r>
            <a:r>
              <a:rPr lang="ru-RU" sz="1600" i="1" dirty="0" smtClean="0">
                <a:latin typeface="Arial" pitchFamily="34" charset="0"/>
                <a:cs typeface="Arial" pitchFamily="34" charset="0"/>
              </a:rPr>
              <a:t>«</a:t>
            </a:r>
            <a:r>
              <a:rPr lang="ru-RU" sz="1600" i="1" dirty="0" err="1" smtClean="0">
                <a:latin typeface="Arial" pitchFamily="34" charset="0"/>
                <a:cs typeface="Arial" pitchFamily="34" charset="0"/>
              </a:rPr>
              <a:t>киберфилософия</a:t>
            </a:r>
            <a:r>
              <a:rPr lang="ru-RU" sz="1600" i="1" dirty="0" smtClean="0">
                <a:latin typeface="Arial" pitchFamily="34" charset="0"/>
                <a:cs typeface="Arial" pitchFamily="34" charset="0"/>
              </a:rPr>
              <a:t>»</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endParaRPr lang="ru-RU" sz="1600" dirty="0" smtClean="0">
              <a:latin typeface="Arial" pitchFamily="34" charset="0"/>
              <a:cs typeface="Arial" pitchFamily="34" charset="0"/>
            </a:endParaRPr>
          </a:p>
          <a:p>
            <a:pPr marL="0" indent="0">
              <a:buNone/>
            </a:pPr>
            <a:r>
              <a:rPr lang="en-US" sz="1600" dirty="0" smtClean="0">
                <a:latin typeface="Arial" pitchFamily="34" charset="0"/>
                <a:cs typeface="Arial" pitchFamily="34" charset="0"/>
              </a:rPr>
              <a:t>    </a:t>
            </a:r>
            <a:r>
              <a:rPr lang="ru-RU" sz="1600" dirty="0" smtClean="0">
                <a:latin typeface="Arial" pitchFamily="34" charset="0"/>
                <a:cs typeface="Arial" pitchFamily="34" charset="0"/>
              </a:rPr>
              <a:t>Понимающий подход – это сфера культурологии как науки, хотя зарождается он в сфере философии. Понимание – это знание истины жизни конкретного субъекта. Истина жизни данного субъекта может и не быть истиной жизни для другого субъекта. Именно через понимание и достигается комфортная </a:t>
            </a:r>
            <a:r>
              <a:rPr lang="ru-RU" sz="1600" dirty="0" err="1" smtClean="0">
                <a:latin typeface="Arial" pitchFamily="34" charset="0"/>
                <a:cs typeface="Arial" pitchFamily="34" charset="0"/>
              </a:rPr>
              <a:t>межцивилизационная</a:t>
            </a:r>
            <a:r>
              <a:rPr lang="ru-RU" sz="1600" dirty="0" smtClean="0">
                <a:latin typeface="Arial" pitchFamily="34" charset="0"/>
                <a:cs typeface="Arial" pitchFamily="34" charset="0"/>
              </a:rPr>
              <a:t> среда и то дружественное взаимодействие, которое </a:t>
            </a:r>
            <a:r>
              <a:rPr lang="ru-RU" sz="1600" dirty="0" err="1" smtClean="0">
                <a:latin typeface="Arial" pitchFamily="34" charset="0"/>
                <a:cs typeface="Arial" pitchFamily="34" charset="0"/>
              </a:rPr>
              <a:t>Флориди</a:t>
            </a:r>
            <a:r>
              <a:rPr lang="ru-RU" sz="1600" dirty="0" smtClean="0">
                <a:latin typeface="Arial" pitchFamily="34" charset="0"/>
                <a:cs typeface="Arial" pitchFamily="34" charset="0"/>
              </a:rPr>
              <a:t> рассматривает лишь как следствие </a:t>
            </a:r>
            <a:r>
              <a:rPr lang="ru-RU" sz="1600" dirty="0" err="1" smtClean="0">
                <a:latin typeface="Arial" pitchFamily="34" charset="0"/>
                <a:cs typeface="Arial" pitchFamily="34" charset="0"/>
              </a:rPr>
              <a:t>делимитизации</a:t>
            </a:r>
            <a:r>
              <a:rPr lang="ru-RU" sz="1600" dirty="0" smtClean="0">
                <a:latin typeface="Arial" pitchFamily="34" charset="0"/>
                <a:cs typeface="Arial" pitchFamily="34" charset="0"/>
              </a:rPr>
              <a:t> культуры, экспансии имеющего смысл опыта и создание общего семантического пространства. Но общее семантическое пространство, в</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действительности не однородно: оно возникает как диалог культур, как своеобразная «сотовая» реальность. Всякая попытка представить одну ячейку этих сот в качестве универсального образца для всех ячеек имеет своим неизбежным следствием конфликт культур и распад общего семантического пространства. В этом смысле методологическое первенство философии информации, рассматриваемое в контексте картезианско-кантианского понимания эмпирического субъекта, как создающего и утверждающего универсальную и только универсальную истину и отрицающего возможность истины конкретного субъекта, представляется весьма сомнительным» (С. 54, 80).</a:t>
            </a: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17</a:t>
            </a:fld>
            <a:endParaRPr lang="ru-RU"/>
          </a:p>
        </p:txBody>
      </p:sp>
    </p:spTree>
    <p:extLst>
      <p:ext uri="{BB962C8B-B14F-4D97-AF65-F5344CB8AC3E}">
        <p14:creationId xmlns:p14="http://schemas.microsoft.com/office/powerpoint/2010/main" val="2428656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765175"/>
            <a:ext cx="8229600" cy="1150938"/>
          </a:xfrm>
        </p:spPr>
        <p:txBody>
          <a:bodyPr/>
          <a:lstStyle/>
          <a:p>
            <a:pPr algn="ctr" eaLnBrk="1" hangingPunct="1"/>
            <a:r>
              <a:rPr lang="ru-RU" sz="2800" smtClean="0"/>
              <a:t>В.И. Каширин, О.В. Каширина. </a:t>
            </a:r>
            <a:br>
              <a:rPr lang="ru-RU" sz="2800" smtClean="0"/>
            </a:br>
            <a:r>
              <a:rPr lang="ru-RU" sz="2800" smtClean="0"/>
              <a:t>«Философия информации: союз философии</a:t>
            </a:r>
            <a:br>
              <a:rPr lang="ru-RU" sz="2800" smtClean="0"/>
            </a:br>
            <a:r>
              <a:rPr lang="ru-RU" sz="2800" smtClean="0"/>
              <a:t>и компьютерной культуры» (2006)</a:t>
            </a:r>
          </a:p>
        </p:txBody>
      </p:sp>
      <p:pic>
        <p:nvPicPr>
          <p:cNvPr id="5" name="Объект 4"/>
          <p:cNvPicPr>
            <a:picLocks noGrp="1" noChangeAspect="1"/>
          </p:cNvPicPr>
          <p:nvPr>
            <p:ph sz="half" idx="1"/>
          </p:nvPr>
        </p:nvPicPr>
        <p:blipFill>
          <a:blip r:embed="rId2"/>
          <a:stretch>
            <a:fillRect/>
          </a:stretch>
        </p:blipFill>
        <p:spPr>
          <a:xfrm>
            <a:off x="1079500" y="2060575"/>
            <a:ext cx="2700338" cy="3744913"/>
          </a:xfrm>
          <a:ln w="3175">
            <a:solidFill>
              <a:schemeClr val="tx1"/>
            </a:solidFill>
          </a:ln>
          <a:effectLst>
            <a:outerShdw blurRad="50800" dist="50800" dir="5400000" algn="ctr" rotWithShape="0">
              <a:schemeClr val="tx1">
                <a:lumMod val="50000"/>
                <a:lumOff val="50000"/>
              </a:schemeClr>
            </a:outerShdw>
          </a:effectLst>
        </p:spPr>
      </p:pic>
      <p:pic>
        <p:nvPicPr>
          <p:cNvPr id="6" name="Объект 5"/>
          <p:cNvPicPr>
            <a:picLocks noGrp="1" noChangeAspect="1"/>
          </p:cNvPicPr>
          <p:nvPr>
            <p:ph sz="half" idx="2"/>
          </p:nvPr>
        </p:nvPicPr>
        <p:blipFill>
          <a:blip r:embed="rId3"/>
          <a:stretch>
            <a:fillRect/>
          </a:stretch>
        </p:blipFill>
        <p:spPr>
          <a:xfrm>
            <a:off x="5145088" y="2060575"/>
            <a:ext cx="2700337" cy="3744913"/>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18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67544" y="836712"/>
            <a:ext cx="8229600" cy="1224136"/>
          </a:xfrm>
        </p:spPr>
        <p:txBody>
          <a:bodyPr/>
          <a:lstStyle/>
          <a:p>
            <a:pPr algn="ctr" eaLnBrk="1" hangingPunct="1"/>
            <a:r>
              <a:rPr lang="ru-RU" sz="2800" dirty="0" smtClean="0"/>
              <a:t>В.И. Каширин, О.В. Каширина. </a:t>
            </a:r>
            <a:br>
              <a:rPr lang="ru-RU" sz="2800" dirty="0" smtClean="0"/>
            </a:br>
            <a:r>
              <a:rPr lang="ru-RU" sz="2800" dirty="0" smtClean="0"/>
              <a:t>«Философия информации: союз философии</a:t>
            </a:r>
            <a:br>
              <a:rPr lang="ru-RU" sz="2800" dirty="0" smtClean="0"/>
            </a:br>
            <a:r>
              <a:rPr lang="ru-RU" sz="2800" dirty="0" smtClean="0"/>
              <a:t>и компьютерной культуры» (2006)</a:t>
            </a:r>
          </a:p>
        </p:txBody>
      </p:sp>
      <p:sp>
        <p:nvSpPr>
          <p:cNvPr id="18435" name="Объект 4"/>
          <p:cNvSpPr>
            <a:spLocks noGrp="1"/>
          </p:cNvSpPr>
          <p:nvPr>
            <p:ph idx="1"/>
          </p:nvPr>
        </p:nvSpPr>
        <p:spPr>
          <a:xfrm>
            <a:off x="457200" y="2132856"/>
            <a:ext cx="8229600" cy="4191744"/>
          </a:xfrm>
        </p:spPr>
        <p:txBody>
          <a:bodyPr/>
          <a:lstStyle/>
          <a:p>
            <a:pPr eaLnBrk="1" hangingPunct="1"/>
            <a:r>
              <a:rPr lang="ru-RU" sz="2000" b="1" dirty="0" smtClean="0">
                <a:solidFill>
                  <a:srgbClr val="00B050"/>
                </a:solidFill>
              </a:rPr>
              <a:t>Каширин В.И., Каширина О.В. Философия информации: союз философии и компьютерной культуры</a:t>
            </a:r>
            <a:r>
              <a:rPr lang="ru-RU" sz="2000" b="1" dirty="0" smtClean="0"/>
              <a:t> </a:t>
            </a:r>
            <a:r>
              <a:rPr lang="en-US" sz="2000" dirty="0" smtClean="0"/>
              <a:t>// </a:t>
            </a:r>
            <a:r>
              <a:rPr lang="ru-RU" sz="2000" dirty="0" smtClean="0"/>
              <a:t>Вестник </a:t>
            </a:r>
            <a:r>
              <a:rPr lang="ru-RU" sz="2000" dirty="0" err="1" smtClean="0"/>
              <a:t>Ставроп</a:t>
            </a:r>
            <a:r>
              <a:rPr lang="ru-RU" sz="2000" dirty="0" smtClean="0"/>
              <a:t>. гос. ун-та: Науч. журн. – Ставрополь, 2006. – </a:t>
            </a:r>
            <a:r>
              <a:rPr lang="ru-RU" sz="2000" dirty="0" err="1" smtClean="0"/>
              <a:t>Вып</a:t>
            </a:r>
            <a:r>
              <a:rPr lang="ru-RU" sz="2000" dirty="0" smtClean="0"/>
              <a:t>. 44. – С. 157-161.</a:t>
            </a:r>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19</a:t>
            </a:fld>
            <a:endParaRPr lang="ru-RU"/>
          </a:p>
        </p:txBody>
      </p:sp>
      <p:sp>
        <p:nvSpPr>
          <p:cNvPr id="5" name="Скругленный прямоугольник 4"/>
          <p:cNvSpPr/>
          <p:nvPr/>
        </p:nvSpPr>
        <p:spPr>
          <a:xfrm>
            <a:off x="3203848" y="3284984"/>
            <a:ext cx="5328965" cy="302433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smtClean="0">
                <a:hlinkClick r:id="rId2"/>
              </a:rPr>
              <a:t>Каширин Валерий Иванович</a:t>
            </a:r>
            <a:r>
              <a:rPr lang="ru-RU" sz="1600" dirty="0" smtClean="0"/>
              <a:t> – </a:t>
            </a:r>
            <a:r>
              <a:rPr lang="ru-RU" sz="1600" dirty="0" err="1"/>
              <a:t>д.филос.н</a:t>
            </a:r>
            <a:r>
              <a:rPr lang="ru-RU" sz="1600" dirty="0" smtClean="0"/>
              <a:t>.</a:t>
            </a:r>
            <a:r>
              <a:rPr lang="ru-RU" sz="1600" dirty="0" smtClean="0">
                <a:solidFill>
                  <a:schemeClr val="bg1"/>
                </a:solidFill>
              </a:rPr>
              <a:t>(1999)</a:t>
            </a:r>
            <a:r>
              <a:rPr lang="ru-RU" sz="1600" dirty="0" smtClean="0"/>
              <a:t>, </a:t>
            </a:r>
            <a:br>
              <a:rPr lang="ru-RU" sz="1600" dirty="0" smtClean="0"/>
            </a:br>
            <a:r>
              <a:rPr lang="ru-RU" sz="1600" dirty="0" smtClean="0"/>
              <a:t>проф. Проф. кафедры социальной философии </a:t>
            </a:r>
            <a:r>
              <a:rPr lang="ru-RU" sz="1600" dirty="0"/>
              <a:t>и этнологии Северо-Кавказского федерального </a:t>
            </a:r>
            <a:r>
              <a:rPr lang="ru-RU" sz="1600" dirty="0" smtClean="0"/>
              <a:t>университета (г</a:t>
            </a:r>
            <a:r>
              <a:rPr lang="ru-RU" sz="1600" dirty="0"/>
              <a:t>. Ставрополь</a:t>
            </a:r>
            <a:r>
              <a:rPr lang="ru-RU" sz="1600" dirty="0" smtClean="0"/>
              <a:t>). </a:t>
            </a:r>
            <a:br>
              <a:rPr lang="ru-RU" sz="1600" dirty="0" smtClean="0"/>
            </a:br>
            <a:r>
              <a:rPr lang="ru-RU" sz="1600" dirty="0" smtClean="0">
                <a:hlinkClick r:id="rId3"/>
              </a:rPr>
              <a:t>Каширина Ольга Валерьевна</a:t>
            </a:r>
            <a:r>
              <a:rPr lang="ru-RU" sz="1600" dirty="0" smtClean="0"/>
              <a:t> – </a:t>
            </a:r>
            <a:r>
              <a:rPr lang="ru-RU" sz="1600" dirty="0" err="1" smtClean="0"/>
              <a:t>д.филос.н</a:t>
            </a:r>
            <a:r>
              <a:rPr lang="ru-RU" sz="1600" dirty="0" smtClean="0"/>
              <a:t>. (2007), </a:t>
            </a:r>
            <a:br>
              <a:rPr lang="ru-RU" sz="1600" dirty="0" smtClean="0"/>
            </a:br>
            <a:r>
              <a:rPr lang="ru-RU" sz="1600" dirty="0" smtClean="0"/>
              <a:t>проф. На момент публикации статьи – </a:t>
            </a:r>
            <a:r>
              <a:rPr lang="ru-RU" sz="1600" dirty="0" err="1" smtClean="0"/>
              <a:t>к.филос.н</a:t>
            </a:r>
            <a:r>
              <a:rPr lang="ru-RU" sz="1600" dirty="0" smtClean="0"/>
              <a:t>., </a:t>
            </a:r>
            <a:br>
              <a:rPr lang="ru-RU" sz="1600" dirty="0" smtClean="0"/>
            </a:br>
            <a:r>
              <a:rPr lang="ru-RU" sz="1600" dirty="0" smtClean="0"/>
              <a:t>доц. кафедры социальной философии и этнологии, докторант Ставропольского государственного университета. В настоящее время – проф. кафедры социальной философии и этнологии и кафедры философии Северо-Кавказского федерального университета (г. Ставрополь).</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24744"/>
            <a:ext cx="8229600" cy="5184576"/>
          </a:xfrm>
        </p:spPr>
        <p:txBody>
          <a:bodyPr/>
          <a:lstStyle/>
          <a:p>
            <a:r>
              <a:rPr lang="ru-RU" sz="2400" dirty="0" smtClean="0"/>
              <a:t>В докладе в хронологическом порядке представлен предварительный анализ </a:t>
            </a:r>
            <a:r>
              <a:rPr lang="ru-RU" sz="2400" i="1" dirty="0" smtClean="0"/>
              <a:t>документального потока российской научной литературы</a:t>
            </a:r>
            <a:r>
              <a:rPr lang="ru-RU" sz="2400" dirty="0" smtClean="0"/>
              <a:t>, в которой употребляется термин «философия информации». </a:t>
            </a:r>
          </a:p>
          <a:p>
            <a:endParaRPr lang="ru-RU" sz="800" dirty="0" smtClean="0"/>
          </a:p>
          <a:p>
            <a:r>
              <a:rPr lang="ru-RU" sz="2400" dirty="0" smtClean="0"/>
              <a:t>Ввиду  сложности и многосторонности темы</a:t>
            </a:r>
            <a:r>
              <a:rPr lang="en-US" sz="2400" dirty="0" smtClean="0"/>
              <a:t> </a:t>
            </a:r>
            <a:r>
              <a:rPr lang="ru-RU" sz="2400" dirty="0" smtClean="0"/>
              <a:t>автор</a:t>
            </a:r>
            <a:br>
              <a:rPr lang="ru-RU" sz="2400" dirty="0" smtClean="0"/>
            </a:br>
            <a:r>
              <a:rPr lang="ru-RU" sz="2400" dirty="0" smtClean="0"/>
              <a:t>не претендует на развёрнутый анализ и синтез рассмотренных публикаций и приглашает коллег</a:t>
            </a:r>
            <a:r>
              <a:rPr lang="en-US" sz="2400" dirty="0" smtClean="0"/>
              <a:t> </a:t>
            </a:r>
            <a:r>
              <a:rPr lang="ru-RU" sz="2400" dirty="0" smtClean="0"/>
              <a:t>присоединиться к начатой работе. </a:t>
            </a:r>
          </a:p>
          <a:p>
            <a:endParaRPr lang="ru-RU" sz="800" dirty="0" smtClean="0"/>
          </a:p>
          <a:p>
            <a:r>
              <a:rPr lang="ru-RU" sz="2400" dirty="0" smtClean="0"/>
              <a:t>Автор будет благодарен за указание на другие источники, в которых присутствует термин «философия информации».</a:t>
            </a:r>
          </a:p>
          <a:p>
            <a:endParaRPr lang="en-US" sz="800" dirty="0" smtClean="0"/>
          </a:p>
          <a:p>
            <a:r>
              <a:rPr lang="en-US" sz="2400" dirty="0" smtClean="0"/>
              <a:t>E-mail:</a:t>
            </a:r>
            <a:r>
              <a:rPr lang="ru-RU" sz="2400" dirty="0"/>
              <a:t> </a:t>
            </a:r>
            <a:r>
              <a:rPr lang="en-US" sz="2400" dirty="0" smtClean="0">
                <a:hlinkClick r:id="rId2"/>
              </a:rPr>
              <a:t>yuri.chiorny@mail.ru</a:t>
            </a:r>
            <a:endParaRPr lang="en-US" sz="2400" dirty="0" smtClean="0"/>
          </a:p>
          <a:p>
            <a:endParaRPr lang="ru-RU" sz="2000" dirty="0" smtClean="0"/>
          </a:p>
          <a:p>
            <a:endParaRPr lang="ru-RU" dirty="0"/>
          </a:p>
          <a:p>
            <a:endParaRPr lang="ru-RU" dirty="0"/>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2</a:t>
            </a:fld>
            <a:endParaRPr lang="ru-RU"/>
          </a:p>
        </p:txBody>
      </p:sp>
    </p:spTree>
    <p:extLst>
      <p:ext uri="{BB962C8B-B14F-4D97-AF65-F5344CB8AC3E}">
        <p14:creationId xmlns:p14="http://schemas.microsoft.com/office/powerpoint/2010/main" val="4029808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1008112"/>
          </a:xfrm>
        </p:spPr>
        <p:txBody>
          <a:bodyPr/>
          <a:lstStyle/>
          <a:p>
            <a:pPr algn="ctr"/>
            <a:r>
              <a:rPr lang="ru-RU" sz="2400" dirty="0"/>
              <a:t>В.И. Каширин, О.В. Каширина. </a:t>
            </a:r>
            <a:br>
              <a:rPr lang="ru-RU" sz="2400" dirty="0"/>
            </a:br>
            <a:r>
              <a:rPr lang="ru-RU" sz="2400" dirty="0"/>
              <a:t>«Философия информации: союз философии</a:t>
            </a:r>
            <a:br>
              <a:rPr lang="ru-RU" sz="2400" dirty="0"/>
            </a:br>
            <a:r>
              <a:rPr lang="ru-RU" sz="2400" dirty="0"/>
              <a:t>и компьютерной культуры» (2006)</a:t>
            </a:r>
          </a:p>
        </p:txBody>
      </p:sp>
      <p:sp>
        <p:nvSpPr>
          <p:cNvPr id="3" name="Объект 2"/>
          <p:cNvSpPr>
            <a:spLocks noGrp="1"/>
          </p:cNvSpPr>
          <p:nvPr>
            <p:ph idx="1"/>
          </p:nvPr>
        </p:nvSpPr>
        <p:spPr>
          <a:xfrm>
            <a:off x="457200" y="1988840"/>
            <a:ext cx="8435280" cy="4464496"/>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«Активно разрабатываемая на Западе «философия информации», якобы обнимающая всё достигнутое человечеством знание, на самом деле есть лишь частная научная дисциплина. Только союз философии и компьютерной культуры создаёт истинное философское знание, отражающее процесс виртуализации социального пространства-времени.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Компьютерная культура, как и всякая другая, изучается философией культуры. Однако всё больше и больше она выделяется в отдельную область самодостаточного знания, которая превращается в философию информации и становится составной частью современной </a:t>
            </a:r>
            <a:r>
              <a:rPr lang="ru-RU" sz="1600" dirty="0" err="1" smtClean="0">
                <a:latin typeface="Arial" pitchFamily="34" charset="0"/>
                <a:cs typeface="Arial" pitchFamily="34" charset="0"/>
              </a:rPr>
              <a:t>глобалистики</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В современной отечественной </a:t>
            </a:r>
            <a:r>
              <a:rPr lang="ru-RU" sz="1600" dirty="0" err="1" smtClean="0">
                <a:latin typeface="Arial" pitchFamily="34" charset="0"/>
                <a:cs typeface="Arial" pitchFamily="34" charset="0"/>
              </a:rPr>
              <a:t>глобалистике</a:t>
            </a:r>
            <a:r>
              <a:rPr lang="ru-RU" sz="1600" dirty="0" smtClean="0">
                <a:latin typeface="Arial" pitchFamily="34" charset="0"/>
                <a:cs typeface="Arial" pitchFamily="34" charset="0"/>
              </a:rPr>
              <a:t> социальное пространство рассматривается в качестве составного элемента </a:t>
            </a:r>
            <a:r>
              <a:rPr lang="ru-RU" sz="1600" dirty="0" err="1" smtClean="0">
                <a:latin typeface="Arial" pitchFamily="34" charset="0"/>
                <a:cs typeface="Arial" pitchFamily="34" charset="0"/>
              </a:rPr>
              <a:t>монодуального</a:t>
            </a:r>
            <a:r>
              <a:rPr lang="ru-RU" sz="1600" dirty="0" smtClean="0">
                <a:latin typeface="Arial" pitchFamily="34" charset="0"/>
                <a:cs typeface="Arial" pitchFamily="34" charset="0"/>
              </a:rPr>
              <a:t> социального времени, в котором выделяется коллективно-пространственная горизонталь и индивидуально-временная вертикаль.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Такая постановка проблемы социального времени в современной отечественной </a:t>
            </a:r>
            <a:r>
              <a:rPr lang="ru-RU" sz="1600" dirty="0" err="1" smtClean="0">
                <a:latin typeface="Arial" pitchFamily="34" charset="0"/>
                <a:cs typeface="Arial" pitchFamily="34" charset="0"/>
              </a:rPr>
              <a:t>глобалистике</a:t>
            </a:r>
            <a:r>
              <a:rPr lang="ru-RU" sz="1600" dirty="0" smtClean="0">
                <a:latin typeface="Arial" pitchFamily="34" charset="0"/>
                <a:cs typeface="Arial" pitchFamily="34" charset="0"/>
              </a:rPr>
              <a:t> удивительным образом отвечает реальностям компьютерной культуры.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Требуется союз философии и компьютерной культуры, на основе которого возможно развитие новой отрасли философского знания – философии информации» (С. 157, 160, 161).</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 </a:t>
            </a: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20</a:t>
            </a:fld>
            <a:endParaRPr lang="ru-RU"/>
          </a:p>
        </p:txBody>
      </p:sp>
    </p:spTree>
    <p:extLst>
      <p:ext uri="{BB962C8B-B14F-4D97-AF65-F5344CB8AC3E}">
        <p14:creationId xmlns:p14="http://schemas.microsoft.com/office/powerpoint/2010/main" val="1984064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457200" y="692697"/>
            <a:ext cx="8229600" cy="1224135"/>
          </a:xfrm>
        </p:spPr>
        <p:txBody>
          <a:bodyPr/>
          <a:lstStyle/>
          <a:p>
            <a:pPr algn="ctr" eaLnBrk="1" hangingPunct="1"/>
            <a:r>
              <a:rPr lang="ru-RU" sz="2800" dirty="0" smtClean="0"/>
              <a:t>Секция «Философия информации и коммуникации»</a:t>
            </a:r>
            <a:br>
              <a:rPr lang="ru-RU" sz="2800" dirty="0" smtClean="0"/>
            </a:br>
            <a:r>
              <a:rPr lang="en-US" sz="2800" dirty="0" smtClean="0"/>
              <a:t>V </a:t>
            </a:r>
            <a:r>
              <a:rPr lang="ru-RU" sz="2800" dirty="0" smtClean="0"/>
              <a:t>Российского философского конгресса</a:t>
            </a:r>
            <a:br>
              <a:rPr lang="ru-RU" sz="2800" dirty="0" smtClean="0"/>
            </a:br>
            <a:r>
              <a:rPr lang="ru-RU" sz="2800" dirty="0" smtClean="0"/>
              <a:t>«Наука. Философия. Общество» (2009)</a:t>
            </a:r>
          </a:p>
        </p:txBody>
      </p:sp>
      <p:pic>
        <p:nvPicPr>
          <p:cNvPr id="11" name="Объект 10"/>
          <p:cNvPicPr>
            <a:picLocks noGrp="1" noChangeAspect="1"/>
          </p:cNvPicPr>
          <p:nvPr>
            <p:ph sz="half" idx="1"/>
          </p:nvPr>
        </p:nvPicPr>
        <p:blipFill>
          <a:blip r:embed="rId2"/>
          <a:stretch>
            <a:fillRect/>
          </a:stretch>
        </p:blipFill>
        <p:spPr>
          <a:xfrm>
            <a:off x="1187624" y="2060848"/>
            <a:ext cx="2663825" cy="3779838"/>
          </a:xfrm>
          <a:ln w="3175">
            <a:solidFill>
              <a:schemeClr val="tx1"/>
            </a:solidFill>
          </a:ln>
          <a:effectLst>
            <a:outerShdw blurRad="50800" dist="50800" dir="5400000" algn="ctr" rotWithShape="0">
              <a:schemeClr val="tx1">
                <a:lumMod val="50000"/>
                <a:lumOff val="50000"/>
              </a:schemeClr>
            </a:outerShdw>
          </a:effectLst>
        </p:spPr>
      </p:pic>
      <p:pic>
        <p:nvPicPr>
          <p:cNvPr id="12" name="Объект 11"/>
          <p:cNvPicPr>
            <a:picLocks noGrp="1" noChangeAspect="1"/>
          </p:cNvPicPr>
          <p:nvPr>
            <p:ph sz="half" idx="2"/>
          </p:nvPr>
        </p:nvPicPr>
        <p:blipFill>
          <a:blip r:embed="rId3"/>
          <a:stretch>
            <a:fillRect/>
          </a:stretch>
        </p:blipFill>
        <p:spPr>
          <a:xfrm>
            <a:off x="5230638" y="2060848"/>
            <a:ext cx="2725738" cy="3779838"/>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21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704850"/>
            <a:ext cx="8229600" cy="1067966"/>
          </a:xfrm>
        </p:spPr>
        <p:txBody>
          <a:bodyPr/>
          <a:lstStyle/>
          <a:p>
            <a:pPr algn="ctr" eaLnBrk="1" hangingPunct="1"/>
            <a:r>
              <a:rPr lang="ru-RU" sz="2400" dirty="0" smtClean="0"/>
              <a:t>Секция «Философия информации и коммуникации»</a:t>
            </a:r>
            <a:br>
              <a:rPr lang="ru-RU" sz="2400" dirty="0" smtClean="0"/>
            </a:br>
            <a:r>
              <a:rPr lang="en-US" sz="2400" dirty="0" smtClean="0"/>
              <a:t>V </a:t>
            </a:r>
            <a:r>
              <a:rPr lang="ru-RU" sz="2400" dirty="0" smtClean="0"/>
              <a:t>Российского философского конгресса</a:t>
            </a:r>
            <a:br>
              <a:rPr lang="ru-RU" sz="2400" dirty="0" smtClean="0"/>
            </a:br>
            <a:r>
              <a:rPr lang="ru-RU" sz="2400" dirty="0" smtClean="0"/>
              <a:t>«Наука. Философия. Общество» (2009)</a:t>
            </a:r>
          </a:p>
        </p:txBody>
      </p:sp>
      <p:sp>
        <p:nvSpPr>
          <p:cNvPr id="20483" name="Объект 4"/>
          <p:cNvSpPr>
            <a:spLocks noGrp="1"/>
          </p:cNvSpPr>
          <p:nvPr>
            <p:ph idx="1"/>
          </p:nvPr>
        </p:nvSpPr>
        <p:spPr>
          <a:xfrm>
            <a:off x="457200" y="1772816"/>
            <a:ext cx="8229600" cy="4680520"/>
          </a:xfrm>
        </p:spPr>
        <p:txBody>
          <a:bodyPr/>
          <a:lstStyle/>
          <a:p>
            <a:pPr eaLnBrk="1" hangingPunct="1"/>
            <a:r>
              <a:rPr lang="ru-RU" sz="1800" b="1" dirty="0" smtClean="0">
                <a:solidFill>
                  <a:srgbClr val="00B050"/>
                </a:solidFill>
              </a:rPr>
              <a:t>Секция «Философия информации и коммуникации»</a:t>
            </a:r>
            <a:r>
              <a:rPr lang="en-US" sz="1800" b="1" dirty="0" smtClean="0">
                <a:solidFill>
                  <a:srgbClr val="00B050"/>
                </a:solidFill>
              </a:rPr>
              <a:t> V </a:t>
            </a:r>
            <a:r>
              <a:rPr lang="ru-RU" sz="1800" b="1" dirty="0" smtClean="0">
                <a:solidFill>
                  <a:srgbClr val="00B050"/>
                </a:solidFill>
              </a:rPr>
              <a:t>Российского философского конгресса «Наука. Философия. Общество» (Новосибирск, НГУ, 25-28 августа 2009 г.)</a:t>
            </a:r>
            <a:r>
              <a:rPr lang="ru-RU" sz="1800" dirty="0" smtClean="0">
                <a:solidFill>
                  <a:srgbClr val="00B050"/>
                </a:solidFill>
              </a:rPr>
              <a:t> </a:t>
            </a:r>
            <a:r>
              <a:rPr lang="en-US" sz="1800" dirty="0" smtClean="0"/>
              <a:t>// </a:t>
            </a:r>
            <a:r>
              <a:rPr lang="ru-RU" sz="1800" dirty="0" smtClean="0"/>
              <a:t>Наука. Философия. Общество. Материалы</a:t>
            </a:r>
            <a:r>
              <a:rPr lang="en-US" sz="1800" dirty="0" smtClean="0"/>
              <a:t> V </a:t>
            </a:r>
            <a:r>
              <a:rPr lang="ru-RU" sz="1800" dirty="0" smtClean="0"/>
              <a:t>Российского философского конгресса. Т. 1 – Новосибирск: Параллель, 2009. – С. 323-358.</a:t>
            </a:r>
          </a:p>
          <a:p>
            <a:pPr eaLnBrk="1" hangingPunct="1"/>
            <a:r>
              <a:rPr lang="ru-RU" sz="1800" dirty="0" smtClean="0"/>
              <a:t>В материалы секции вошли тезисы 37 учёных из России и одного учёного из Республики Беларусь. В то же время термин «философия информации» ни в одном из тезисов не встречается.</a:t>
            </a:r>
          </a:p>
          <a:p>
            <a:pPr eaLnBrk="1" hangingPunct="1"/>
            <a:r>
              <a:rPr lang="ru-RU" sz="1800" dirty="0" smtClean="0"/>
              <a:t>На предыдущем </a:t>
            </a:r>
            <a:r>
              <a:rPr lang="en-US" sz="1800" dirty="0" smtClean="0"/>
              <a:t>IV </a:t>
            </a:r>
            <a:r>
              <a:rPr lang="ru-RU" sz="1800" dirty="0" smtClean="0"/>
              <a:t>Российском философском конгрессе (г. Москва, МГУ, 24-28 мая 2005 г.) обсуждение данного круга проблем велось в рамках круглого стола «Информация и развитие».</a:t>
            </a:r>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22</a:t>
            </a:fld>
            <a:endParaRPr lang="ru-RU"/>
          </a:p>
        </p:txBody>
      </p:sp>
      <p:sp>
        <p:nvSpPr>
          <p:cNvPr id="5" name="Скругленный прямоугольник 4"/>
          <p:cNvSpPr/>
          <p:nvPr/>
        </p:nvSpPr>
        <p:spPr>
          <a:xfrm>
            <a:off x="2339752" y="5085184"/>
            <a:ext cx="6193061" cy="136815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smtClean="0"/>
              <a:t>Географически материалы представлены следующим образом: Москва - 6 , Санкт-Петербург - 3, Барнаул – 1, Бийск – 1, </a:t>
            </a:r>
            <a:br>
              <a:rPr lang="ru-RU" sz="1600" dirty="0" smtClean="0"/>
            </a:br>
            <a:r>
              <a:rPr lang="ru-RU" sz="1600" dirty="0" smtClean="0"/>
              <a:t>Брянск – 1, Ижевск – 1,  Йошкар-Ола – 1, Казань – 1, Миасс – 1, Новосибирск – 1, Омск – 3, Ростов-на-Дону - 4, Самара – 1, Ставрополь – 1, Томск – 8, Уфа – 2, Чита – 1, Минск – 1.</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68728"/>
          </a:xfrm>
        </p:spPr>
        <p:txBody>
          <a:bodyPr/>
          <a:lstStyle/>
          <a:p>
            <a:pPr algn="ctr"/>
            <a:r>
              <a:rPr lang="ru-RU" sz="2400" dirty="0"/>
              <a:t>К.К. Колин.</a:t>
            </a:r>
            <a:br>
              <a:rPr lang="ru-RU" sz="2400" dirty="0"/>
            </a:br>
            <a:r>
              <a:rPr lang="ru-RU" sz="2400" dirty="0" smtClean="0"/>
              <a:t>«Теоретические проблемы информатики. Том 1.</a:t>
            </a:r>
            <a:br>
              <a:rPr lang="ru-RU" sz="2400" dirty="0" smtClean="0"/>
            </a:br>
            <a:r>
              <a:rPr lang="ru-RU" sz="2400" dirty="0" smtClean="0"/>
              <a:t> Актуальные философские проблемы </a:t>
            </a:r>
            <a:r>
              <a:rPr lang="ru-RU" sz="2400" dirty="0"/>
              <a:t>информатики» (</a:t>
            </a:r>
            <a:r>
              <a:rPr lang="ru-RU" sz="2400" dirty="0" smtClean="0"/>
              <a:t>2009)</a:t>
            </a:r>
            <a:endParaRPr lang="ru-RU" sz="2400" dirty="0"/>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5936" y="1988840"/>
            <a:ext cx="2700000" cy="3744416"/>
          </a:xfrm>
          <a:ln w="6350">
            <a:solidFill>
              <a:schemeClr val="tx1"/>
            </a:solidFill>
          </a:ln>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080" y="1988840"/>
            <a:ext cx="2520280" cy="3744416"/>
          </a:xfrm>
          <a:ln>
            <a:solidFill>
              <a:schemeClr val="tx1"/>
            </a:solidFill>
          </a:ln>
        </p:spPr>
      </p:pic>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23</a:t>
            </a:fld>
            <a:endParaRPr lang="ru-RU"/>
          </a:p>
        </p:txBody>
      </p:sp>
    </p:spTree>
    <p:extLst>
      <p:ext uri="{BB962C8B-B14F-4D97-AF65-F5344CB8AC3E}">
        <p14:creationId xmlns:p14="http://schemas.microsoft.com/office/powerpoint/2010/main" val="182147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a:t>К.К. Колин.</a:t>
            </a:r>
            <a:br>
              <a:rPr lang="ru-RU" sz="2400" dirty="0"/>
            </a:br>
            <a:r>
              <a:rPr lang="ru-RU" sz="2400" dirty="0"/>
              <a:t>«Теоретические проблемы информатики. Том 1.</a:t>
            </a:r>
            <a:br>
              <a:rPr lang="ru-RU" sz="2400" dirty="0"/>
            </a:br>
            <a:r>
              <a:rPr lang="ru-RU" sz="2400" dirty="0"/>
              <a:t> Актуальные философские проблемы информатики» (2009)</a:t>
            </a:r>
          </a:p>
        </p:txBody>
      </p:sp>
      <p:sp>
        <p:nvSpPr>
          <p:cNvPr id="6" name="Объект 5"/>
          <p:cNvSpPr>
            <a:spLocks noGrp="1"/>
          </p:cNvSpPr>
          <p:nvPr>
            <p:ph idx="1"/>
          </p:nvPr>
        </p:nvSpPr>
        <p:spPr>
          <a:xfrm>
            <a:off x="457200" y="2924944"/>
            <a:ext cx="8229600" cy="3399656"/>
          </a:xfrm>
        </p:spPr>
        <p:txBody>
          <a:bodyPr/>
          <a:lstStyle/>
          <a:p>
            <a:r>
              <a:rPr lang="ru-RU" sz="2000" b="1" dirty="0">
                <a:solidFill>
                  <a:srgbClr val="00B050"/>
                </a:solidFill>
              </a:rPr>
              <a:t>Колин К.К. </a:t>
            </a:r>
            <a:r>
              <a:rPr lang="ru-RU" sz="2000" b="1" dirty="0" smtClean="0">
                <a:solidFill>
                  <a:srgbClr val="00B050"/>
                </a:solidFill>
              </a:rPr>
              <a:t>Теоретические проблемы информатики. – Том</a:t>
            </a:r>
            <a:r>
              <a:rPr lang="en-US" sz="2000" b="1" dirty="0" smtClean="0">
                <a:solidFill>
                  <a:srgbClr val="00B050"/>
                </a:solidFill>
              </a:rPr>
              <a:t> 1.</a:t>
            </a:r>
            <a:r>
              <a:rPr lang="ru-RU" sz="2000" b="1" dirty="0" smtClean="0">
                <a:solidFill>
                  <a:srgbClr val="00B050"/>
                </a:solidFill>
              </a:rPr>
              <a:t> Актуальные философские </a:t>
            </a:r>
            <a:r>
              <a:rPr lang="ru-RU" sz="2000" b="1" dirty="0">
                <a:solidFill>
                  <a:srgbClr val="00B050"/>
                </a:solidFill>
              </a:rPr>
              <a:t>проблемы </a:t>
            </a:r>
            <a:r>
              <a:rPr lang="ru-RU" sz="2000" b="1" dirty="0" smtClean="0">
                <a:solidFill>
                  <a:srgbClr val="00B050"/>
                </a:solidFill>
              </a:rPr>
              <a:t>информатики.</a:t>
            </a:r>
            <a:r>
              <a:rPr lang="en-US" sz="2000" dirty="0" smtClean="0"/>
              <a:t>/ </a:t>
            </a:r>
            <a:r>
              <a:rPr lang="ru-RU" sz="2000" dirty="0" smtClean="0"/>
              <a:t>Под общ. </a:t>
            </a:r>
            <a:r>
              <a:rPr lang="ru-RU" sz="2000" dirty="0"/>
              <a:t>р</a:t>
            </a:r>
            <a:r>
              <a:rPr lang="ru-RU" sz="2000" dirty="0" smtClean="0"/>
              <a:t>ед. К.И. </a:t>
            </a:r>
            <a:r>
              <a:rPr lang="ru-RU" sz="2000" dirty="0" err="1" smtClean="0"/>
              <a:t>Курбакова</a:t>
            </a:r>
            <a:r>
              <a:rPr lang="ru-RU" sz="2000" dirty="0" smtClean="0"/>
              <a:t>. – </a:t>
            </a:r>
            <a:r>
              <a:rPr lang="ru-RU" sz="2000" dirty="0"/>
              <a:t>М.: </a:t>
            </a:r>
            <a:r>
              <a:rPr lang="ru-RU" sz="2000" dirty="0" smtClean="0"/>
              <a:t>КОС-ИНФ, 2009. – 222 с.</a:t>
            </a:r>
          </a:p>
          <a:p>
            <a:endParaRPr lang="ru-RU" sz="2000" dirty="0"/>
          </a:p>
          <a:p>
            <a:endParaRPr lang="ru-RU" dirty="0"/>
          </a:p>
        </p:txBody>
      </p:sp>
      <p:sp>
        <p:nvSpPr>
          <p:cNvPr id="5" name="Номер слайда 4"/>
          <p:cNvSpPr>
            <a:spLocks noGrp="1"/>
          </p:cNvSpPr>
          <p:nvPr>
            <p:ph type="sldNum" sz="quarter" idx="12"/>
          </p:nvPr>
        </p:nvSpPr>
        <p:spPr/>
        <p:txBody>
          <a:bodyPr/>
          <a:lstStyle/>
          <a:p>
            <a:pPr>
              <a:defRPr/>
            </a:pPr>
            <a:fld id="{C1EBDA4E-0F3D-41C4-A66A-B44ECDB0FE51}" type="slidenum">
              <a:rPr lang="ru-RU" smtClean="0"/>
              <a:pPr>
                <a:defRPr/>
              </a:pPr>
              <a:t>24</a:t>
            </a:fld>
            <a:endParaRPr lang="ru-RU"/>
          </a:p>
        </p:txBody>
      </p:sp>
      <p:sp>
        <p:nvSpPr>
          <p:cNvPr id="7" name="Скругленный прямоугольник 6"/>
          <p:cNvSpPr/>
          <p:nvPr/>
        </p:nvSpPr>
        <p:spPr>
          <a:xfrm>
            <a:off x="4499992" y="4221088"/>
            <a:ext cx="4032820" cy="108012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hlinkClick r:id="rId2"/>
              </a:rPr>
              <a:t>Колин Константин Константинович</a:t>
            </a:r>
            <a:r>
              <a:rPr lang="ru-RU" sz="1600" dirty="0"/>
              <a:t> – </a:t>
            </a:r>
            <a:r>
              <a:rPr lang="ru-RU" sz="1600" dirty="0" smtClean="0"/>
              <a:t/>
            </a:r>
            <a:br>
              <a:rPr lang="ru-RU" sz="1600" dirty="0" smtClean="0"/>
            </a:br>
            <a:r>
              <a:rPr lang="ru-RU" sz="1600" dirty="0" smtClean="0"/>
              <a:t>д.т.н. (1978), </a:t>
            </a:r>
            <a:r>
              <a:rPr lang="ru-RU" sz="1600" dirty="0"/>
              <a:t>проф. , гл. науч. </a:t>
            </a:r>
            <a:r>
              <a:rPr lang="ru-RU" sz="1600" dirty="0" err="1"/>
              <a:t>сотр</a:t>
            </a:r>
            <a:r>
              <a:rPr lang="ru-RU" sz="1600" dirty="0"/>
              <a:t>. Института проблем информатики </a:t>
            </a:r>
            <a:r>
              <a:rPr lang="ru-RU" sz="1600" dirty="0" smtClean="0"/>
              <a:t>РАН (г. Москва).</a:t>
            </a:r>
            <a:endParaRPr lang="ru-RU" sz="1600" dirty="0"/>
          </a:p>
        </p:txBody>
      </p:sp>
    </p:spTree>
    <p:extLst>
      <p:ext uri="{BB962C8B-B14F-4D97-AF65-F5344CB8AC3E}">
        <p14:creationId xmlns:p14="http://schemas.microsoft.com/office/powerpoint/2010/main" val="172114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620688"/>
            <a:ext cx="8229600" cy="1152128"/>
          </a:xfrm>
        </p:spPr>
        <p:txBody>
          <a:bodyPr/>
          <a:lstStyle/>
          <a:p>
            <a:pPr algn="ctr"/>
            <a:r>
              <a:rPr lang="ru-RU" sz="2400" dirty="0"/>
              <a:t>К.К. Колин.</a:t>
            </a:r>
            <a:br>
              <a:rPr lang="ru-RU" sz="2400" dirty="0"/>
            </a:br>
            <a:r>
              <a:rPr lang="ru-RU" sz="2400" dirty="0"/>
              <a:t>«Теоретические проблемы информатики. Том 1.</a:t>
            </a:r>
            <a:br>
              <a:rPr lang="ru-RU" sz="2400" dirty="0"/>
            </a:br>
            <a:r>
              <a:rPr lang="ru-RU" sz="2400" dirty="0"/>
              <a:t> Актуальные философские проблемы информатики» (2009)</a:t>
            </a:r>
          </a:p>
        </p:txBody>
      </p:sp>
      <p:sp>
        <p:nvSpPr>
          <p:cNvPr id="7" name="Объект 6"/>
          <p:cNvSpPr>
            <a:spLocks noGrp="1"/>
          </p:cNvSpPr>
          <p:nvPr>
            <p:ph idx="1"/>
          </p:nvPr>
        </p:nvSpPr>
        <p:spPr>
          <a:xfrm>
            <a:off x="251520" y="1844825"/>
            <a:ext cx="8784976" cy="4479776"/>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a:t>
            </a:r>
            <a:r>
              <a:rPr lang="ru-RU" sz="1600" i="1" dirty="0">
                <a:latin typeface="Arial" pitchFamily="34" charset="0"/>
                <a:cs typeface="Arial" pitchFamily="34" charset="0"/>
              </a:rPr>
              <a:t>Философия информации</a:t>
            </a:r>
            <a:r>
              <a:rPr lang="ru-RU" sz="1600" dirty="0">
                <a:latin typeface="Arial" pitchFamily="34" charset="0"/>
                <a:cs typeface="Arial" pitchFamily="34" charset="0"/>
              </a:rPr>
              <a:t> развивается в России уже более 40 лет, и в последнее время её проблемы всё более активно обсуждаются и на страницах научных </a:t>
            </a:r>
            <a:r>
              <a:rPr lang="ru-RU" sz="1600" dirty="0" smtClean="0">
                <a:latin typeface="Arial" pitchFamily="34" charset="0"/>
                <a:cs typeface="Arial" pitchFamily="34" charset="0"/>
              </a:rPr>
              <a:t>журналов, </a:t>
            </a:r>
            <a:r>
              <a:rPr lang="ru-RU" sz="1600" dirty="0">
                <a:latin typeface="Arial" pitchFamily="34" charset="0"/>
                <a:cs typeface="Arial" pitchFamily="34" charset="0"/>
              </a:rPr>
              <a:t>и на научных </a:t>
            </a:r>
            <a:r>
              <a:rPr lang="ru-RU" sz="1600" dirty="0" smtClean="0">
                <a:latin typeface="Arial" pitchFamily="34" charset="0"/>
                <a:cs typeface="Arial" pitchFamily="34" charset="0"/>
              </a:rPr>
              <a:t>конференциях… </a:t>
            </a:r>
            <a:r>
              <a:rPr lang="en-US" sz="1600" dirty="0">
                <a:latin typeface="Arial" pitchFamily="34" charset="0"/>
                <a:cs typeface="Arial" pitchFamily="34" charset="0"/>
              </a:rPr>
              <a:t>/…/</a:t>
            </a:r>
            <a:br>
              <a:rPr lang="en-US" sz="1600" dirty="0">
                <a:latin typeface="Arial" pitchFamily="34" charset="0"/>
                <a:cs typeface="Arial" pitchFamily="34" charset="0"/>
              </a:rPr>
            </a:br>
            <a:r>
              <a:rPr lang="en-US" sz="1600" dirty="0">
                <a:latin typeface="Arial" pitchFamily="34" charset="0"/>
                <a:cs typeface="Arial" pitchFamily="34" charset="0"/>
              </a:rPr>
              <a:t>    </a:t>
            </a:r>
            <a:r>
              <a:rPr lang="ru-RU" sz="1600" dirty="0">
                <a:latin typeface="Arial" pitchFamily="34" charset="0"/>
                <a:cs typeface="Arial" pitchFamily="34" charset="0"/>
              </a:rPr>
              <a:t>Наиболее актуальными фундаментальными проблемами </a:t>
            </a:r>
            <a:r>
              <a:rPr lang="ru-RU" sz="1600" dirty="0" smtClean="0">
                <a:latin typeface="Arial" pitchFamily="34" charset="0"/>
                <a:cs typeface="Arial" pitchFamily="34" charset="0"/>
              </a:rPr>
              <a:t>здесь являются </a:t>
            </a:r>
            <a:r>
              <a:rPr lang="ru-RU" sz="1600" dirty="0">
                <a:latin typeface="Arial" pitchFamily="34" charset="0"/>
                <a:cs typeface="Arial" pitchFamily="34" charset="0"/>
              </a:rPr>
              <a:t>следующие:</a:t>
            </a:r>
            <a:br>
              <a:rPr lang="ru-RU" sz="1600" dirty="0">
                <a:latin typeface="Arial" pitchFamily="34" charset="0"/>
                <a:cs typeface="Arial" pitchFamily="34" charset="0"/>
              </a:rPr>
            </a:br>
            <a:r>
              <a:rPr lang="ru-RU" sz="1600" dirty="0">
                <a:latin typeface="Arial" pitchFamily="34" charset="0"/>
                <a:cs typeface="Arial" pitchFamily="34" charset="0"/>
              </a:rPr>
              <a:t>    1. </a:t>
            </a:r>
            <a:r>
              <a:rPr lang="ru-RU" sz="1600" i="1" dirty="0">
                <a:latin typeface="Arial" pitchFamily="34" charset="0"/>
                <a:cs typeface="Arial" pitchFamily="34" charset="0"/>
              </a:rPr>
              <a:t>Исследование концептуальной природы информации</a:t>
            </a:r>
            <a:r>
              <a:rPr lang="ru-RU" sz="1600" dirty="0">
                <a:latin typeface="Arial" pitchFamily="34" charset="0"/>
                <a:cs typeface="Arial" pitchFamily="34" charset="0"/>
              </a:rPr>
              <a:t> как одного из </a:t>
            </a:r>
            <a:br>
              <a:rPr lang="ru-RU" sz="1600" dirty="0">
                <a:latin typeface="Arial" pitchFamily="34" charset="0"/>
                <a:cs typeface="Arial" pitchFamily="34" charset="0"/>
              </a:rPr>
            </a:br>
            <a:r>
              <a:rPr lang="ru-RU" sz="1600" dirty="0">
                <a:latin typeface="Arial" pitchFamily="34" charset="0"/>
                <a:cs typeface="Arial" pitchFamily="34" charset="0"/>
              </a:rPr>
              <a:t>        фундаментальных проявлений реальности окружающего нас мира. </a:t>
            </a:r>
            <a:r>
              <a:rPr lang="en-US" sz="1600" dirty="0">
                <a:latin typeface="Arial" pitchFamily="34" charset="0"/>
                <a:cs typeface="Arial" pitchFamily="34" charset="0"/>
              </a:rPr>
              <a:t>/…/</a:t>
            </a:r>
            <a:br>
              <a:rPr lang="en-US" sz="1600" dirty="0">
                <a:latin typeface="Arial" pitchFamily="34" charset="0"/>
                <a:cs typeface="Arial" pitchFamily="34" charset="0"/>
              </a:rPr>
            </a:br>
            <a:r>
              <a:rPr lang="en-US" sz="1600" dirty="0">
                <a:latin typeface="Arial" pitchFamily="34" charset="0"/>
                <a:cs typeface="Arial" pitchFamily="34" charset="0"/>
              </a:rPr>
              <a:t>    2. </a:t>
            </a:r>
            <a:r>
              <a:rPr lang="ru-RU" sz="1600" dirty="0" smtClean="0">
                <a:latin typeface="Arial" pitchFamily="34" charset="0"/>
                <a:cs typeface="Arial" pitchFamily="34" charset="0"/>
              </a:rPr>
              <a:t>Фундаментальная проблема…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заключается в необходимости </a:t>
            </a:r>
            <a:r>
              <a:rPr lang="ru-RU" sz="1600" dirty="0">
                <a:latin typeface="Arial" pitchFamily="34" charset="0"/>
                <a:cs typeface="Arial" pitchFamily="34" charset="0"/>
              </a:rPr>
              <a:t>более полного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осмысления </a:t>
            </a:r>
            <a:r>
              <a:rPr lang="ru-RU" sz="1600" i="1" dirty="0">
                <a:latin typeface="Arial" pitchFamily="34" charset="0"/>
                <a:cs typeface="Arial" pitchFamily="34" charset="0"/>
              </a:rPr>
              <a:t>роли информации в эволюционных </a:t>
            </a:r>
            <a:r>
              <a:rPr lang="ru-RU" sz="1600" i="1" dirty="0" smtClean="0">
                <a:latin typeface="Arial" pitchFamily="34" charset="0"/>
                <a:cs typeface="Arial" pitchFamily="34" charset="0"/>
              </a:rPr>
              <a:t>процессах</a:t>
            </a:r>
            <a:r>
              <a:rPr lang="ru-RU" sz="1600" dirty="0">
                <a:latin typeface="Arial" pitchFamily="34" charset="0"/>
                <a:cs typeface="Arial" pitchFamily="34" charset="0"/>
              </a:rPr>
              <a:t>… </a:t>
            </a:r>
            <a:r>
              <a:rPr lang="en-US" sz="1600" dirty="0">
                <a:latin typeface="Arial" pitchFamily="34" charset="0"/>
                <a:cs typeface="Arial" pitchFamily="34" charset="0"/>
              </a:rPr>
              <a:t>/…/</a:t>
            </a:r>
            <a:r>
              <a:rPr lang="ru-RU" sz="1600" dirty="0">
                <a:latin typeface="Arial" pitchFamily="34" charset="0"/>
                <a:cs typeface="Arial" pitchFamily="34" charset="0"/>
              </a:rPr>
              <a:t/>
            </a:r>
            <a:br>
              <a:rPr lang="ru-RU" sz="1600" dirty="0">
                <a:latin typeface="Arial" pitchFamily="34" charset="0"/>
                <a:cs typeface="Arial" pitchFamily="34" charset="0"/>
              </a:rPr>
            </a:br>
            <a:r>
              <a:rPr lang="ru-RU" sz="1600" dirty="0">
                <a:latin typeface="Arial" pitchFamily="34" charset="0"/>
                <a:cs typeface="Arial" pitchFamily="34" charset="0"/>
              </a:rPr>
              <a:t>    3. </a:t>
            </a:r>
            <a:r>
              <a:rPr lang="ru-RU" sz="1600" dirty="0" smtClean="0">
                <a:latin typeface="Arial" pitchFamily="34" charset="0"/>
                <a:cs typeface="Arial" pitchFamily="34" charset="0"/>
              </a:rPr>
              <a:t>…выявить </a:t>
            </a:r>
            <a:r>
              <a:rPr lang="ru-RU" sz="1600" dirty="0">
                <a:latin typeface="Arial" pitchFamily="34" charset="0"/>
                <a:cs typeface="Arial" pitchFamily="34" charset="0"/>
              </a:rPr>
              <a:t>и </a:t>
            </a:r>
            <a:r>
              <a:rPr lang="ru-RU" sz="1600" dirty="0" smtClean="0">
                <a:latin typeface="Arial" pitchFamily="34" charset="0"/>
                <a:cs typeface="Arial" pitchFamily="34" charset="0"/>
              </a:rPr>
              <a:t>сформулировать </a:t>
            </a:r>
            <a:r>
              <a:rPr lang="ru-RU" sz="1600" i="1" dirty="0" smtClean="0">
                <a:latin typeface="Arial" pitchFamily="34" charset="0"/>
                <a:cs typeface="Arial" pitchFamily="34" charset="0"/>
              </a:rPr>
              <a:t>общие законы информатики…</a:t>
            </a:r>
            <a:r>
              <a:rPr lang="ru-RU" sz="1600" dirty="0" smtClean="0">
                <a:latin typeface="Arial" pitchFamily="34" charset="0"/>
                <a:cs typeface="Arial" pitchFamily="34" charset="0"/>
              </a:rPr>
              <a:t> </a:t>
            </a:r>
            <a:r>
              <a:rPr lang="en-US" sz="1600" dirty="0">
                <a:latin typeface="Arial" pitchFamily="34" charset="0"/>
                <a:cs typeface="Arial" pitchFamily="34" charset="0"/>
              </a:rPr>
              <a:t>/…/</a:t>
            </a:r>
            <a:r>
              <a:rPr lang="ru-RU" sz="1600" dirty="0">
                <a:latin typeface="Arial" pitchFamily="34" charset="0"/>
                <a:cs typeface="Arial" pitchFamily="34" charset="0"/>
              </a:rPr>
              <a:t/>
            </a:r>
            <a:br>
              <a:rPr lang="ru-RU" sz="1600" dirty="0">
                <a:latin typeface="Arial" pitchFamily="34" charset="0"/>
                <a:cs typeface="Arial" pitchFamily="34" charset="0"/>
              </a:rPr>
            </a:br>
            <a:r>
              <a:rPr lang="ru-RU" sz="1600" dirty="0">
                <a:latin typeface="Arial" pitchFamily="34" charset="0"/>
                <a:cs typeface="Arial" pitchFamily="34" charset="0"/>
              </a:rPr>
              <a:t>    4. </a:t>
            </a:r>
            <a:r>
              <a:rPr lang="ru-RU" sz="1600" dirty="0" smtClean="0">
                <a:latin typeface="Arial" pitchFamily="34" charset="0"/>
                <a:cs typeface="Arial" pitchFamily="34" charset="0"/>
              </a:rPr>
              <a:t>…проблема изучения её</a:t>
            </a:r>
            <a:r>
              <a:rPr lang="en-US" sz="1600" dirty="0" smtClean="0">
                <a:latin typeface="Arial" pitchFamily="34" charset="0"/>
                <a:cs typeface="Arial" pitchFamily="34" charset="0"/>
              </a:rPr>
              <a:t> </a:t>
            </a:r>
            <a:r>
              <a:rPr lang="ru-RU" sz="1600" dirty="0" smtClean="0">
                <a:latin typeface="Arial" pitchFamily="34" charset="0"/>
                <a:cs typeface="Arial" pitchFamily="34" charset="0"/>
              </a:rPr>
              <a:t> методами </a:t>
            </a:r>
            <a:r>
              <a:rPr lang="ru-RU" sz="1600" dirty="0">
                <a:latin typeface="Arial" pitchFamily="34" charset="0"/>
                <a:cs typeface="Arial" pitchFamily="34" charset="0"/>
              </a:rPr>
              <a:t>той </a:t>
            </a:r>
            <a:r>
              <a:rPr lang="ru-RU" sz="1600" i="1" dirty="0">
                <a:latin typeface="Arial" pitchFamily="34" charset="0"/>
                <a:cs typeface="Arial" pitchFamily="34" charset="0"/>
              </a:rPr>
              <a:t>новой информационной реальности,</a:t>
            </a:r>
            <a:r>
              <a:rPr lang="ru-RU" sz="1600" dirty="0">
                <a:latin typeface="Arial" pitchFamily="34" charset="0"/>
                <a:cs typeface="Arial" pitchFamily="34" charset="0"/>
              </a:rPr>
              <a:t>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которая формируется</a:t>
            </a:r>
            <a:r>
              <a:rPr lang="ru-RU" sz="1600" i="1" dirty="0" smtClean="0">
                <a:latin typeface="Arial" pitchFamily="34" charset="0"/>
                <a:cs typeface="Arial" pitchFamily="34" charset="0"/>
              </a:rPr>
              <a:t> </a:t>
            </a:r>
            <a:r>
              <a:rPr lang="ru-RU" sz="1600" dirty="0">
                <a:latin typeface="Arial" pitchFamily="34" charset="0"/>
                <a:cs typeface="Arial" pitchFamily="34" charset="0"/>
              </a:rPr>
              <a:t>на нашей планете в последние годы… </a:t>
            </a:r>
            <a:r>
              <a:rPr lang="en-US" sz="1600" dirty="0">
                <a:latin typeface="Arial" pitchFamily="34" charset="0"/>
                <a:cs typeface="Arial" pitchFamily="34" charset="0"/>
              </a:rPr>
              <a:t>/…/</a:t>
            </a:r>
            <a:br>
              <a:rPr lang="en-US" sz="1600" dirty="0">
                <a:latin typeface="Arial" pitchFamily="34" charset="0"/>
                <a:cs typeface="Arial" pitchFamily="34" charset="0"/>
              </a:rPr>
            </a:br>
            <a:r>
              <a:rPr lang="en-US" sz="1600" dirty="0">
                <a:latin typeface="Arial" pitchFamily="34" charset="0"/>
                <a:cs typeface="Arial" pitchFamily="34" charset="0"/>
              </a:rPr>
              <a:t>    5. </a:t>
            </a:r>
            <a:r>
              <a:rPr lang="ru-RU" sz="1600" dirty="0" smtClean="0">
                <a:latin typeface="Arial" pitchFamily="34" charset="0"/>
                <a:cs typeface="Arial" pitchFamily="34" charset="0"/>
              </a:rPr>
              <a:t>…</a:t>
            </a:r>
            <a:r>
              <a:rPr lang="ru-RU" sz="1600" dirty="0">
                <a:latin typeface="Arial" pitchFamily="34" charset="0"/>
                <a:cs typeface="Arial" pitchFamily="34" charset="0"/>
              </a:rPr>
              <a:t>д</a:t>
            </a:r>
            <a:r>
              <a:rPr lang="ru-RU" sz="1600" dirty="0" smtClean="0">
                <a:latin typeface="Arial" pitchFamily="34" charset="0"/>
                <a:cs typeface="Arial" pitchFamily="34" charset="0"/>
              </a:rPr>
              <a:t>альнейшее</a:t>
            </a:r>
            <a:r>
              <a:rPr lang="ru-RU" sz="1600" i="1" dirty="0" smtClean="0">
                <a:latin typeface="Arial" pitchFamily="34" charset="0"/>
                <a:cs typeface="Arial" pitchFamily="34" charset="0"/>
              </a:rPr>
              <a:t> </a:t>
            </a:r>
            <a:r>
              <a:rPr lang="ru-RU" sz="1600" i="1" dirty="0">
                <a:latin typeface="Arial" pitchFamily="34" charset="0"/>
                <a:cs typeface="Arial" pitchFamily="34" charset="0"/>
              </a:rPr>
              <a:t>развитие основных научных методов информатики</a:t>
            </a:r>
            <a:r>
              <a:rPr lang="ru-RU" sz="1600" dirty="0">
                <a:latin typeface="Arial" pitchFamily="34" charset="0"/>
                <a:cs typeface="Arial" pitchFamily="34" charset="0"/>
              </a:rPr>
              <a:t>… </a:t>
            </a:r>
            <a:r>
              <a:rPr lang="en-US" sz="1600" dirty="0">
                <a:latin typeface="Arial" pitchFamily="34" charset="0"/>
                <a:cs typeface="Arial" pitchFamily="34" charset="0"/>
              </a:rPr>
              <a:t>/…/</a:t>
            </a:r>
            <a:br>
              <a:rPr lang="en-US" sz="1600" dirty="0">
                <a:latin typeface="Arial" pitchFamily="34" charset="0"/>
                <a:cs typeface="Arial" pitchFamily="34" charset="0"/>
              </a:rPr>
            </a:br>
            <a:r>
              <a:rPr lang="en-US" sz="1600" dirty="0">
                <a:latin typeface="Arial" pitchFamily="34" charset="0"/>
                <a:cs typeface="Arial" pitchFamily="34" charset="0"/>
              </a:rPr>
              <a:t>    6.</a:t>
            </a:r>
            <a:r>
              <a:rPr lang="ru-RU" sz="1600" dirty="0">
                <a:latin typeface="Arial" pitchFamily="34" charset="0"/>
                <a:cs typeface="Arial" pitchFamily="34" charset="0"/>
              </a:rPr>
              <a:t> </a:t>
            </a:r>
            <a:r>
              <a:rPr lang="ru-RU" sz="1600" dirty="0" smtClean="0">
                <a:latin typeface="Arial" pitchFamily="34" charset="0"/>
                <a:cs typeface="Arial" pitchFamily="34" charset="0"/>
              </a:rPr>
              <a:t>Актуальная методологическая проблема заключается в </a:t>
            </a:r>
            <a:r>
              <a:rPr lang="ru-RU" sz="1600" i="1" dirty="0" smtClean="0">
                <a:latin typeface="Arial" pitchFamily="34" charset="0"/>
                <a:cs typeface="Arial" pitchFamily="34" charset="0"/>
              </a:rPr>
              <a:t>адекватном </a:t>
            </a:r>
            <a:br>
              <a:rPr lang="ru-RU" sz="1600" i="1" dirty="0" smtClean="0">
                <a:latin typeface="Arial" pitchFamily="34" charset="0"/>
                <a:cs typeface="Arial" pitchFamily="34" charset="0"/>
              </a:rPr>
            </a:br>
            <a:r>
              <a:rPr lang="ru-RU" sz="1600" i="1" dirty="0" smtClean="0">
                <a:latin typeface="Arial" pitchFamily="34" charset="0"/>
                <a:cs typeface="Arial" pitchFamily="34" charset="0"/>
              </a:rPr>
              <a:t>        позиционировании </a:t>
            </a:r>
            <a:r>
              <a:rPr lang="ru-RU" sz="1600" i="1" dirty="0">
                <a:latin typeface="Arial" pitchFamily="34" charset="0"/>
                <a:cs typeface="Arial" pitchFamily="34" charset="0"/>
              </a:rPr>
              <a:t>информатики в системе современной науки</a:t>
            </a:r>
            <a:r>
              <a:rPr lang="en-US" sz="1600" i="1" dirty="0" smtClean="0">
                <a:latin typeface="Arial" pitchFamily="34" charset="0"/>
                <a:cs typeface="Arial" pitchFamily="34" charset="0"/>
              </a:rPr>
              <a:t>.</a:t>
            </a:r>
            <a:r>
              <a:rPr lang="ru-RU" sz="1600" i="1" dirty="0" smtClean="0">
                <a:latin typeface="Arial" pitchFamily="34" charset="0"/>
                <a:cs typeface="Arial" pitchFamily="34" charset="0"/>
              </a:rPr>
              <a:t> </a:t>
            </a:r>
            <a:r>
              <a:rPr lang="en-US" sz="1600" dirty="0" smtClean="0">
                <a:latin typeface="Arial" pitchFamily="34" charset="0"/>
                <a:cs typeface="Arial" pitchFamily="34" charset="0"/>
              </a:rPr>
              <a:t>/…/</a:t>
            </a: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a:latin typeface="Arial" pitchFamily="34" charset="0"/>
                <a:cs typeface="Arial" pitchFamily="34" charset="0"/>
              </a:rPr>
              <a:t>    7. </a:t>
            </a:r>
            <a:r>
              <a:rPr lang="ru-RU" sz="1600" dirty="0" smtClean="0">
                <a:latin typeface="Arial" pitchFamily="34" charset="0"/>
                <a:cs typeface="Arial" pitchFamily="34" charset="0"/>
              </a:rPr>
              <a:t>…научно-методологическая проблема заключается в необходимости </a:t>
            </a:r>
            <a:r>
              <a:rPr lang="ru-RU" sz="1600" i="1" dirty="0" smtClean="0">
                <a:latin typeface="Arial" pitchFamily="34" charset="0"/>
                <a:cs typeface="Arial" pitchFamily="34" charset="0"/>
              </a:rPr>
              <a:t>сформировать </a:t>
            </a:r>
            <a:br>
              <a:rPr lang="ru-RU" sz="1600" i="1" dirty="0" smtClean="0">
                <a:latin typeface="Arial" pitchFamily="34" charset="0"/>
                <a:cs typeface="Arial" pitchFamily="34" charset="0"/>
              </a:rPr>
            </a:br>
            <a:r>
              <a:rPr lang="ru-RU" sz="1600" i="1" dirty="0" smtClean="0">
                <a:latin typeface="Arial" pitchFamily="34" charset="0"/>
                <a:cs typeface="Arial" pitchFamily="34" charset="0"/>
              </a:rPr>
              <a:t>        новую</a:t>
            </a:r>
            <a:r>
              <a:rPr lang="ru-RU" sz="1600" i="1" dirty="0">
                <a:latin typeface="Arial" pitchFamily="34" charset="0"/>
                <a:cs typeface="Arial" pitchFamily="34" charset="0"/>
              </a:rPr>
              <a:t>, перспективную </a:t>
            </a:r>
            <a:r>
              <a:rPr lang="ru-RU" sz="1600" i="1" dirty="0" smtClean="0">
                <a:latin typeface="Arial" pitchFamily="34" charset="0"/>
                <a:cs typeface="Arial" pitchFamily="34" charset="0"/>
              </a:rPr>
              <a:t>структуру предметной </a:t>
            </a:r>
            <a:r>
              <a:rPr lang="ru-RU" sz="1600" i="1" dirty="0">
                <a:latin typeface="Arial" pitchFamily="34" charset="0"/>
                <a:cs typeface="Arial" pitchFamily="34" charset="0"/>
              </a:rPr>
              <a:t>области информатики…</a:t>
            </a:r>
            <a:r>
              <a:rPr lang="ru-RU" sz="1600" dirty="0">
                <a:latin typeface="Arial" pitchFamily="34" charset="0"/>
                <a:cs typeface="Arial" pitchFamily="34" charset="0"/>
              </a:rPr>
              <a:t> </a:t>
            </a:r>
            <a:r>
              <a:rPr lang="en-US" sz="1600" dirty="0">
                <a:latin typeface="Arial" pitchFamily="34" charset="0"/>
                <a:cs typeface="Arial" pitchFamily="34" charset="0"/>
              </a:rPr>
              <a:t>/…/</a:t>
            </a:r>
            <a:br>
              <a:rPr lang="en-US" sz="1600" dirty="0">
                <a:latin typeface="Arial" pitchFamily="34" charset="0"/>
                <a:cs typeface="Arial" pitchFamily="34" charset="0"/>
              </a:rPr>
            </a:br>
            <a:r>
              <a:rPr lang="en-US" sz="1600" dirty="0">
                <a:latin typeface="Arial" pitchFamily="34" charset="0"/>
                <a:cs typeface="Arial" pitchFamily="34" charset="0"/>
              </a:rPr>
              <a:t>    8.</a:t>
            </a:r>
            <a:r>
              <a:rPr lang="ru-RU" sz="1600" dirty="0">
                <a:latin typeface="Arial" pitchFamily="34" charset="0"/>
                <a:cs typeface="Arial" pitchFamily="34" charset="0"/>
              </a:rPr>
              <a:t> </a:t>
            </a:r>
            <a:r>
              <a:rPr lang="ru-RU" sz="1600" dirty="0" smtClean="0">
                <a:latin typeface="Arial" pitchFamily="34" charset="0"/>
                <a:cs typeface="Arial" pitchFamily="34" charset="0"/>
              </a:rPr>
              <a:t>…необходимо кардинальным образом </a:t>
            </a:r>
            <a:r>
              <a:rPr lang="ru-RU" sz="1600" i="1" dirty="0" smtClean="0">
                <a:latin typeface="Arial" pitchFamily="34" charset="0"/>
                <a:cs typeface="Arial" pitchFamily="34" charset="0"/>
              </a:rPr>
              <a:t>изменить существующий концептуальный </a:t>
            </a:r>
            <a:br>
              <a:rPr lang="ru-RU" sz="1600" i="1" dirty="0" smtClean="0">
                <a:latin typeface="Arial" pitchFamily="34" charset="0"/>
                <a:cs typeface="Arial" pitchFamily="34" charset="0"/>
              </a:rPr>
            </a:br>
            <a:r>
              <a:rPr lang="ru-RU" sz="1600" i="1" dirty="0" smtClean="0">
                <a:latin typeface="Arial" pitchFamily="34" charset="0"/>
                <a:cs typeface="Arial" pitchFamily="34" charset="0"/>
              </a:rPr>
              <a:t>        подход к изучению </a:t>
            </a:r>
            <a:r>
              <a:rPr lang="ru-RU" sz="1600" i="1" dirty="0">
                <a:latin typeface="Arial" pitchFamily="34" charset="0"/>
                <a:cs typeface="Arial" pitchFamily="34" charset="0"/>
              </a:rPr>
              <a:t>проблем информатики в системе образования… </a:t>
            </a:r>
            <a:r>
              <a:rPr lang="en-US" sz="1600" dirty="0">
                <a:latin typeface="Arial" pitchFamily="34" charset="0"/>
                <a:cs typeface="Arial" pitchFamily="34" charset="0"/>
              </a:rPr>
              <a:t>/…/</a:t>
            </a:r>
            <a:r>
              <a:rPr lang="ru-RU" sz="1600" dirty="0">
                <a:latin typeface="Arial" pitchFamily="34" charset="0"/>
                <a:cs typeface="Arial" pitchFamily="34" charset="0"/>
              </a:rPr>
              <a:t> </a:t>
            </a:r>
            <a:r>
              <a:rPr lang="en-US" sz="1600" dirty="0">
                <a:latin typeface="Arial" pitchFamily="34" charset="0"/>
                <a:cs typeface="Arial" pitchFamily="34" charset="0"/>
              </a:rPr>
              <a:t> </a:t>
            </a:r>
            <a:r>
              <a:rPr lang="ru-RU" sz="1600" dirty="0">
                <a:latin typeface="Arial" pitchFamily="34" charset="0"/>
                <a:cs typeface="Arial" pitchFamily="34" charset="0"/>
              </a:rPr>
              <a:t>(С. </a:t>
            </a:r>
            <a:r>
              <a:rPr lang="ru-RU" sz="1600" dirty="0" smtClean="0">
                <a:latin typeface="Arial" pitchFamily="34" charset="0"/>
                <a:cs typeface="Arial" pitchFamily="34" charset="0"/>
              </a:rPr>
              <a:t>54-55).</a:t>
            </a:r>
            <a:endParaRPr lang="ru-RU" sz="1600" dirty="0"/>
          </a:p>
        </p:txBody>
      </p:sp>
      <p:sp>
        <p:nvSpPr>
          <p:cNvPr id="5" name="Номер слайда 4"/>
          <p:cNvSpPr>
            <a:spLocks noGrp="1"/>
          </p:cNvSpPr>
          <p:nvPr>
            <p:ph type="sldNum" sz="quarter" idx="12"/>
          </p:nvPr>
        </p:nvSpPr>
        <p:spPr/>
        <p:txBody>
          <a:bodyPr/>
          <a:lstStyle/>
          <a:p>
            <a:pPr>
              <a:defRPr/>
            </a:pPr>
            <a:fld id="{C1EBDA4E-0F3D-41C4-A66A-B44ECDB0FE51}" type="slidenum">
              <a:rPr lang="ru-RU" smtClean="0"/>
              <a:pPr>
                <a:defRPr/>
              </a:pPr>
              <a:t>25</a:t>
            </a:fld>
            <a:endParaRPr lang="ru-RU"/>
          </a:p>
        </p:txBody>
      </p:sp>
    </p:spTree>
    <p:extLst>
      <p:ext uri="{BB962C8B-B14F-4D97-AF65-F5344CB8AC3E}">
        <p14:creationId xmlns:p14="http://schemas.microsoft.com/office/powerpoint/2010/main" val="1701717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864096"/>
          </a:xfrm>
        </p:spPr>
        <p:txBody>
          <a:bodyPr/>
          <a:lstStyle/>
          <a:p>
            <a:pPr algn="ctr"/>
            <a:r>
              <a:rPr lang="ru-RU" sz="2000" dirty="0"/>
              <a:t>К.К. Колин.</a:t>
            </a:r>
            <a:br>
              <a:rPr lang="ru-RU" sz="2000" dirty="0"/>
            </a:br>
            <a:r>
              <a:rPr lang="ru-RU" sz="2000" dirty="0"/>
              <a:t>«Теоретические проблемы информатики. Том 1.</a:t>
            </a:r>
            <a:br>
              <a:rPr lang="ru-RU" sz="2000" dirty="0"/>
            </a:br>
            <a:r>
              <a:rPr lang="ru-RU" sz="2000" dirty="0"/>
              <a:t> Актуальные философские проблемы информатики» (2009)</a:t>
            </a:r>
          </a:p>
        </p:txBody>
      </p:sp>
      <p:sp>
        <p:nvSpPr>
          <p:cNvPr id="3" name="Объект 2"/>
          <p:cNvSpPr>
            <a:spLocks noGrp="1"/>
          </p:cNvSpPr>
          <p:nvPr>
            <p:ph idx="1"/>
          </p:nvPr>
        </p:nvSpPr>
        <p:spPr>
          <a:xfrm>
            <a:off x="457200" y="1628800"/>
            <a:ext cx="8435280" cy="4968552"/>
          </a:xfrm>
          <a:blipFill>
            <a:blip r:embed="rId2"/>
            <a:tile tx="0" ty="0" sx="100000" sy="100000" flip="none" algn="tl"/>
          </a:blipFill>
        </p:spPr>
        <p:txBody>
          <a:bodyPr/>
          <a:lstStyle/>
          <a:p>
            <a:pPr marL="0" indent="0">
              <a:buNone/>
            </a:pPr>
            <a:r>
              <a:rPr lang="ru-RU" sz="1600" dirty="0">
                <a:latin typeface="Arial" pitchFamily="34" charset="0"/>
                <a:cs typeface="Arial" pitchFamily="34" charset="0"/>
              </a:rPr>
              <a:t> </a:t>
            </a:r>
            <a:r>
              <a:rPr lang="ru-RU" sz="1600" dirty="0" smtClean="0">
                <a:latin typeface="Arial" pitchFamily="34" charset="0"/>
                <a:cs typeface="Arial" pitchFamily="34" charset="0"/>
              </a:rPr>
              <a:t> </a:t>
            </a:r>
            <a:r>
              <a:rPr lang="ru-RU" sz="1400" dirty="0" smtClean="0">
                <a:latin typeface="Arial" pitchFamily="34" charset="0"/>
                <a:cs typeface="Arial" pitchFamily="34" charset="0"/>
              </a:rPr>
              <a:t>«</a:t>
            </a:r>
            <a:r>
              <a:rPr lang="en-US" sz="1600" dirty="0" smtClean="0">
                <a:latin typeface="Arial" pitchFamily="34" charset="0"/>
                <a:cs typeface="Arial" pitchFamily="34" charset="0"/>
              </a:rPr>
              <a:t>1</a:t>
            </a:r>
            <a:r>
              <a:rPr lang="ru-RU" sz="1600" dirty="0" smtClean="0">
                <a:latin typeface="Arial" pitchFamily="34" charset="0"/>
                <a:cs typeface="Arial" pitchFamily="34" charset="0"/>
              </a:rPr>
              <a:t>. </a:t>
            </a:r>
            <a:r>
              <a:rPr lang="ru-RU" sz="1600" i="1" dirty="0" smtClean="0">
                <a:latin typeface="Arial" pitchFamily="34" charset="0"/>
                <a:cs typeface="Arial" pitchFamily="34" charset="0"/>
              </a:rPr>
              <a:t>Информация,</a:t>
            </a:r>
            <a:r>
              <a:rPr lang="ru-RU" sz="1600" dirty="0" smtClean="0">
                <a:latin typeface="Arial" pitchFamily="34" charset="0"/>
                <a:cs typeface="Arial" pitchFamily="34" charset="0"/>
              </a:rPr>
              <a:t> в широком понимании этого термина, представляет собой </a:t>
            </a:r>
            <a:br>
              <a:rPr lang="ru-RU" sz="1600" dirty="0" smtClean="0">
                <a:latin typeface="Arial" pitchFamily="34" charset="0"/>
                <a:cs typeface="Arial" pitchFamily="34" charset="0"/>
              </a:rPr>
            </a:br>
            <a:r>
              <a:rPr lang="ru-RU" sz="1600" dirty="0" smtClean="0">
                <a:latin typeface="Arial" pitchFamily="34" charset="0"/>
                <a:cs typeface="Arial" pitchFamily="34" charset="0"/>
              </a:rPr>
              <a:t>        объективное свойство реальности…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2. </a:t>
            </a:r>
            <a:r>
              <a:rPr lang="ru-RU" sz="1600" i="1" dirty="0" smtClean="0">
                <a:latin typeface="Arial" pitchFamily="34" charset="0"/>
                <a:cs typeface="Arial" pitchFamily="34" charset="0"/>
              </a:rPr>
              <a:t>Физическая информация</a:t>
            </a:r>
            <a:r>
              <a:rPr lang="ru-RU" sz="1600" dirty="0" smtClean="0">
                <a:latin typeface="Arial" pitchFamily="34" charset="0"/>
                <a:cs typeface="Arial" pitchFamily="34" charset="0"/>
              </a:rPr>
              <a:t> представляет собой объективное свойство </a:t>
            </a:r>
            <a:br>
              <a:rPr lang="ru-RU" sz="1600" dirty="0" smtClean="0">
                <a:latin typeface="Arial" pitchFamily="34" charset="0"/>
                <a:cs typeface="Arial" pitchFamily="34" charset="0"/>
              </a:rPr>
            </a:br>
            <a:r>
              <a:rPr lang="ru-RU" sz="1600" dirty="0" smtClean="0">
                <a:latin typeface="Arial" pitchFamily="34" charset="0"/>
                <a:cs typeface="Arial" pitchFamily="34" charset="0"/>
              </a:rPr>
              <a:t>        реальности…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3. </a:t>
            </a:r>
            <a:r>
              <a:rPr lang="ru-RU" sz="1600" i="1" dirty="0" smtClean="0">
                <a:latin typeface="Arial" pitchFamily="34" charset="0"/>
                <a:cs typeface="Arial" pitchFamily="34" charset="0"/>
              </a:rPr>
              <a:t>Количество информации</a:t>
            </a:r>
            <a:r>
              <a:rPr lang="ru-RU" sz="1600" dirty="0" smtClean="0">
                <a:latin typeface="Arial" pitchFamily="34" charset="0"/>
                <a:cs typeface="Arial" pitchFamily="34" charset="0"/>
              </a:rPr>
              <a:t> является мерой сложности организованных систем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любой природы…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4.</a:t>
            </a:r>
            <a:r>
              <a:rPr lang="ru-RU" sz="1600" dirty="0" smtClean="0">
                <a:latin typeface="Arial" pitchFamily="34" charset="0"/>
                <a:cs typeface="Arial" pitchFamily="34" charset="0"/>
              </a:rPr>
              <a:t> </a:t>
            </a:r>
            <a:r>
              <a:rPr lang="ru-RU" sz="1600" i="1" dirty="0" smtClean="0">
                <a:latin typeface="Arial" pitchFamily="34" charset="0"/>
                <a:cs typeface="Arial" pitchFamily="34" charset="0"/>
              </a:rPr>
              <a:t>Информация</a:t>
            </a:r>
            <a:r>
              <a:rPr lang="ru-RU" sz="1600" dirty="0" smtClean="0">
                <a:latin typeface="Arial" pitchFamily="34" charset="0"/>
                <a:cs typeface="Arial" pitchFamily="34" charset="0"/>
              </a:rPr>
              <a:t> пронизывает все уровни организации материи и энергии в </a:t>
            </a:r>
            <a:br>
              <a:rPr lang="ru-RU" sz="1600" dirty="0" smtClean="0">
                <a:latin typeface="Arial" pitchFamily="34" charset="0"/>
                <a:cs typeface="Arial" pitchFamily="34" charset="0"/>
              </a:rPr>
            </a:br>
            <a:r>
              <a:rPr lang="ru-RU" sz="1600" dirty="0" smtClean="0">
                <a:latin typeface="Arial" pitchFamily="34" charset="0"/>
                <a:cs typeface="Arial" pitchFamily="34" charset="0"/>
              </a:rPr>
              <a:t>        окружающем нас мире…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r>
              <a:rPr lang="en-US" sz="1600" dirty="0" smtClean="0">
                <a:latin typeface="Arial" pitchFamily="34" charset="0"/>
                <a:cs typeface="Arial" pitchFamily="34" charset="0"/>
              </a:rPr>
              <a:t>5. </a:t>
            </a:r>
            <a:r>
              <a:rPr lang="ru-RU" sz="1600" i="1" dirty="0" smtClean="0">
                <a:latin typeface="Arial" pitchFamily="34" charset="0"/>
                <a:cs typeface="Arial" pitchFamily="34" charset="0"/>
              </a:rPr>
              <a:t>Информация является решающим фактором эволюции…</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6.</a:t>
            </a:r>
            <a:r>
              <a:rPr lang="ru-RU" sz="1600" dirty="0" smtClean="0">
                <a:latin typeface="Arial" pitchFamily="34" charset="0"/>
                <a:cs typeface="Arial" pitchFamily="34" charset="0"/>
              </a:rPr>
              <a:t> </a:t>
            </a:r>
            <a:r>
              <a:rPr lang="ru-RU" sz="1600" i="1" dirty="0" smtClean="0">
                <a:latin typeface="Arial" pitchFamily="34" charset="0"/>
                <a:cs typeface="Arial" pitchFamily="34" charset="0"/>
              </a:rPr>
              <a:t>Понятия «материя», «энергия» и «информация» являются равнозначными по </a:t>
            </a:r>
            <a:br>
              <a:rPr lang="ru-RU" sz="1600" i="1" dirty="0" smtClean="0">
                <a:latin typeface="Arial" pitchFamily="34" charset="0"/>
                <a:cs typeface="Arial" pitchFamily="34" charset="0"/>
              </a:rPr>
            </a:br>
            <a:r>
              <a:rPr lang="ru-RU" sz="1600" i="1" dirty="0" smtClean="0">
                <a:latin typeface="Arial" pitchFamily="34" charset="0"/>
                <a:cs typeface="Arial" pitchFamily="34" charset="0"/>
              </a:rPr>
              <a:t>        своему уровню общенаучными философскими категориями.</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7. Информация является </a:t>
            </a:r>
            <a:r>
              <a:rPr lang="ru-RU" sz="1600" i="1" dirty="0" smtClean="0">
                <a:latin typeface="Arial" pitchFamily="34" charset="0"/>
                <a:cs typeface="Arial" pitchFamily="34" charset="0"/>
              </a:rPr>
              <a:t>многоплановым феноменом реальности</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8.</a:t>
            </a:r>
            <a:r>
              <a:rPr lang="ru-RU" sz="1600" dirty="0" smtClean="0">
                <a:latin typeface="Arial" pitchFamily="34" charset="0"/>
                <a:cs typeface="Arial" pitchFamily="34" charset="0"/>
              </a:rPr>
              <a:t> </a:t>
            </a:r>
            <a:r>
              <a:rPr lang="ru-RU" sz="1600" i="1" dirty="0" smtClean="0">
                <a:latin typeface="Arial" pitchFamily="34" charset="0"/>
                <a:cs typeface="Arial" pitchFamily="34" charset="0"/>
              </a:rPr>
              <a:t>Объектами изучения информатики</a:t>
            </a:r>
            <a:r>
              <a:rPr lang="ru-RU" sz="1600" dirty="0" smtClean="0">
                <a:latin typeface="Arial" pitchFamily="34" charset="0"/>
                <a:cs typeface="Arial" pitchFamily="34" charset="0"/>
              </a:rPr>
              <a:t> как фундаментальной науки являются </a:t>
            </a:r>
            <a:br>
              <a:rPr lang="ru-RU" sz="1600" dirty="0" smtClean="0">
                <a:latin typeface="Arial" pitchFamily="34" charset="0"/>
                <a:cs typeface="Arial" pitchFamily="34" charset="0"/>
              </a:rPr>
            </a:br>
            <a:r>
              <a:rPr lang="ru-RU" sz="1600" dirty="0" smtClean="0">
                <a:latin typeface="Arial" pitchFamily="34" charset="0"/>
                <a:cs typeface="Arial" pitchFamily="34" charset="0"/>
              </a:rPr>
              <a:t>        основные свойства информации, закономерности процессов информационного </a:t>
            </a:r>
            <a:br>
              <a:rPr lang="ru-RU" sz="1600" dirty="0" smtClean="0">
                <a:latin typeface="Arial" pitchFamily="34" charset="0"/>
                <a:cs typeface="Arial" pitchFamily="34" charset="0"/>
              </a:rPr>
            </a:br>
            <a:r>
              <a:rPr lang="ru-RU" sz="1600" dirty="0" smtClean="0">
                <a:latin typeface="Arial" pitchFamily="34" charset="0"/>
                <a:cs typeface="Arial" pitchFamily="34" charset="0"/>
              </a:rPr>
              <a:t>        взаимодействия в природе и обществе, а также методы организации этих </a:t>
            </a:r>
            <a:br>
              <a:rPr lang="ru-RU" sz="1600" dirty="0" smtClean="0">
                <a:latin typeface="Arial" pitchFamily="34" charset="0"/>
                <a:cs typeface="Arial" pitchFamily="34" charset="0"/>
              </a:rPr>
            </a:br>
            <a:r>
              <a:rPr lang="ru-RU" sz="1600" dirty="0" smtClean="0">
                <a:latin typeface="Arial" pitchFamily="34" charset="0"/>
                <a:cs typeface="Arial" pitchFamily="34" charset="0"/>
              </a:rPr>
              <a:t>        процессов в технических, биологических и социальных системах…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9. Особенно актуальным представляется сегодня объединение усилий учёных из </a:t>
            </a:r>
            <a:br>
              <a:rPr lang="ru-RU" sz="1600" dirty="0" smtClean="0">
                <a:latin typeface="Arial" pitchFamily="34" charset="0"/>
                <a:cs typeface="Arial" pitchFamily="34" charset="0"/>
              </a:rPr>
            </a:br>
            <a:r>
              <a:rPr lang="ru-RU" sz="1600" dirty="0" smtClean="0">
                <a:latin typeface="Arial" pitchFamily="34" charset="0"/>
                <a:cs typeface="Arial" pitchFamily="34" charset="0"/>
              </a:rPr>
              <a:t>        различных областей научного знания…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в изучении особенностей проявления </a:t>
            </a:r>
            <a:br>
              <a:rPr lang="ru-RU" sz="1600" dirty="0" smtClean="0">
                <a:latin typeface="Arial" pitchFamily="34" charset="0"/>
                <a:cs typeface="Arial" pitchFamily="34" charset="0"/>
              </a:rPr>
            </a:br>
            <a:r>
              <a:rPr lang="ru-RU" sz="1600" dirty="0" smtClean="0">
                <a:latin typeface="Arial" pitchFamily="34" charset="0"/>
                <a:cs typeface="Arial" pitchFamily="34" charset="0"/>
              </a:rPr>
              <a:t>        информации в биологических системах, а также в процессах, происходящих в </a:t>
            </a:r>
            <a:br>
              <a:rPr lang="ru-RU" sz="1600" dirty="0" smtClean="0">
                <a:latin typeface="Arial" pitchFamily="34" charset="0"/>
                <a:cs typeface="Arial" pitchFamily="34" charset="0"/>
              </a:rPr>
            </a:br>
            <a:r>
              <a:rPr lang="ru-RU" sz="1600" dirty="0" smtClean="0">
                <a:latin typeface="Arial" pitchFamily="34" charset="0"/>
                <a:cs typeface="Arial" pitchFamily="34" charset="0"/>
              </a:rPr>
              <a:t>        неживой природе» (С. 80-82).</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endParaRPr lang="ru-RU" sz="1600" dirty="0"/>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26</a:t>
            </a:fld>
            <a:endParaRPr lang="ru-RU"/>
          </a:p>
        </p:txBody>
      </p:sp>
    </p:spTree>
    <p:extLst>
      <p:ext uri="{BB962C8B-B14F-4D97-AF65-F5344CB8AC3E}">
        <p14:creationId xmlns:p14="http://schemas.microsoft.com/office/powerpoint/2010/main" val="3287747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211263"/>
          </a:xfrm>
        </p:spPr>
        <p:txBody>
          <a:bodyPr>
            <a:normAutofit fontScale="90000"/>
          </a:bodyPr>
          <a:lstStyle/>
          <a:p>
            <a:pPr algn="ctr" eaLnBrk="1" fontAlgn="auto" hangingPunct="1">
              <a:spcAft>
                <a:spcPts val="0"/>
              </a:spcAft>
              <a:defRPr/>
            </a:pPr>
            <a:r>
              <a:rPr lang="ru-RU" sz="3100" dirty="0" smtClean="0"/>
              <a:t>К.К. Колин.</a:t>
            </a:r>
            <a:br>
              <a:rPr lang="ru-RU" sz="3100" dirty="0" smtClean="0"/>
            </a:br>
            <a:r>
              <a:rPr lang="ru-RU" sz="3100" dirty="0" smtClean="0"/>
              <a:t>«Философия информации и фундаментальные проблемы  современной информатики» (2010</a:t>
            </a:r>
            <a:r>
              <a:rPr lang="ru-RU" sz="3200" dirty="0" smtClean="0"/>
              <a:t>)</a:t>
            </a:r>
            <a:endParaRPr lang="ru-RU" sz="3200" dirty="0"/>
          </a:p>
        </p:txBody>
      </p:sp>
      <p:pic>
        <p:nvPicPr>
          <p:cNvPr id="5" name="Объект 4"/>
          <p:cNvPicPr>
            <a:picLocks noGrp="1" noChangeAspect="1"/>
          </p:cNvPicPr>
          <p:nvPr>
            <p:ph sz="half" idx="1"/>
          </p:nvPr>
        </p:nvPicPr>
        <p:blipFill>
          <a:blip r:embed="rId2"/>
          <a:stretch>
            <a:fillRect/>
          </a:stretch>
        </p:blipFill>
        <p:spPr>
          <a:xfrm>
            <a:off x="1187450" y="2060575"/>
            <a:ext cx="2625725" cy="3779838"/>
          </a:xfrm>
          <a:ln w="3175">
            <a:solidFill>
              <a:schemeClr val="tx1"/>
            </a:solidFill>
          </a:ln>
          <a:effectLst>
            <a:outerShdw blurRad="50800" dist="50800" dir="5400000" algn="ctr" rotWithShape="0">
              <a:schemeClr val="tx1">
                <a:lumMod val="50000"/>
                <a:lumOff val="50000"/>
              </a:schemeClr>
            </a:outerShdw>
          </a:effectLst>
        </p:spPr>
      </p:pic>
      <p:pic>
        <p:nvPicPr>
          <p:cNvPr id="6" name="Объект 5"/>
          <p:cNvPicPr>
            <a:picLocks noGrp="1" noChangeAspect="1"/>
          </p:cNvPicPr>
          <p:nvPr>
            <p:ph sz="half" idx="2"/>
          </p:nvPr>
        </p:nvPicPr>
        <p:blipFill>
          <a:blip r:embed="rId3"/>
          <a:stretch>
            <a:fillRect/>
          </a:stretch>
        </p:blipFill>
        <p:spPr>
          <a:xfrm>
            <a:off x="5138738" y="2060575"/>
            <a:ext cx="2601912" cy="3779838"/>
          </a:xfrm>
          <a:ln w="3175">
            <a:solidFill>
              <a:schemeClr val="tx1"/>
            </a:solidFill>
          </a:ln>
          <a:effectLst>
            <a:outerShdw blurRad="50800" dist="50800" dir="5400000" algn="ctr" rotWithShape="0">
              <a:schemeClr val="tx1">
                <a:lumMod val="50000"/>
                <a:lumOff val="50000"/>
              </a:schemeClr>
            </a:outerShdw>
          </a:effectLst>
        </p:spPr>
      </p:pic>
      <p:sp>
        <p:nvSpPr>
          <p:cNvPr id="3" name="Номер слайда 2"/>
          <p:cNvSpPr>
            <a:spLocks noGrp="1"/>
          </p:cNvSpPr>
          <p:nvPr>
            <p:ph type="sldNum" sz="quarter" idx="12"/>
          </p:nvPr>
        </p:nvSpPr>
        <p:spPr/>
        <p:txBody>
          <a:bodyPr/>
          <a:lstStyle/>
          <a:p>
            <a:pPr>
              <a:defRPr/>
            </a:pPr>
            <a:fld id="{C1EBDA4E-0F3D-41C4-A66A-B44ECDB0FE51}" type="slidenum">
              <a:rPr lang="ru-RU" smtClean="0"/>
              <a:pPr>
                <a:defRPr/>
              </a:pPr>
              <a:t>27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1296144"/>
          </a:xfrm>
        </p:spPr>
        <p:txBody>
          <a:bodyPr>
            <a:noAutofit/>
          </a:bodyPr>
          <a:lstStyle/>
          <a:p>
            <a:pPr algn="ctr" eaLnBrk="1" fontAlgn="auto" hangingPunct="1">
              <a:spcAft>
                <a:spcPts val="0"/>
              </a:spcAft>
              <a:defRPr/>
            </a:pPr>
            <a:r>
              <a:rPr lang="ru-RU" sz="2800" dirty="0"/>
              <a:t>К.К. Колин</a:t>
            </a:r>
            <a:r>
              <a:rPr lang="ru-RU" sz="2800" dirty="0" smtClean="0"/>
              <a:t>.</a:t>
            </a:r>
            <a:br>
              <a:rPr lang="ru-RU" sz="2800" dirty="0" smtClean="0"/>
            </a:br>
            <a:r>
              <a:rPr lang="ru-RU" sz="2800" dirty="0" smtClean="0"/>
              <a:t>«</a:t>
            </a:r>
            <a:r>
              <a:rPr lang="ru-RU" sz="2800" dirty="0"/>
              <a:t>Философия информации и фундаментальные проблемы  современной информатики» (2010)</a:t>
            </a:r>
          </a:p>
        </p:txBody>
      </p:sp>
      <p:sp>
        <p:nvSpPr>
          <p:cNvPr id="24579" name="Объект 4"/>
          <p:cNvSpPr>
            <a:spLocks noGrp="1"/>
          </p:cNvSpPr>
          <p:nvPr>
            <p:ph idx="1"/>
          </p:nvPr>
        </p:nvSpPr>
        <p:spPr>
          <a:xfrm>
            <a:off x="457200" y="2924944"/>
            <a:ext cx="8229600" cy="3399656"/>
          </a:xfrm>
        </p:spPr>
        <p:txBody>
          <a:bodyPr/>
          <a:lstStyle/>
          <a:p>
            <a:pPr eaLnBrk="1" hangingPunct="1"/>
            <a:r>
              <a:rPr lang="ru-RU" sz="2000" b="1" dirty="0" smtClean="0">
                <a:solidFill>
                  <a:srgbClr val="00B050"/>
                </a:solidFill>
              </a:rPr>
              <a:t>Колин К.К. Философия информации и фундаментальные проблемы современной информатики</a:t>
            </a:r>
            <a:r>
              <a:rPr lang="ru-RU" sz="2000" dirty="0" smtClean="0"/>
              <a:t> </a:t>
            </a:r>
            <a:r>
              <a:rPr lang="en-US" sz="2000" dirty="0" smtClean="0"/>
              <a:t>// </a:t>
            </a:r>
            <a:r>
              <a:rPr lang="ru-RU" sz="2000" dirty="0" smtClean="0"/>
              <a:t>Информационные ресурсы России: Науч.-</a:t>
            </a:r>
            <a:r>
              <a:rPr lang="ru-RU" sz="2000" dirty="0" err="1" smtClean="0"/>
              <a:t>практич</a:t>
            </a:r>
            <a:r>
              <a:rPr lang="ru-RU" sz="2000" dirty="0" smtClean="0"/>
              <a:t>. журн. – М., 2010. - № 1 (113). – С. 25-28.</a:t>
            </a:r>
          </a:p>
          <a:p>
            <a:pPr eaLnBrk="1" hangingPunct="1"/>
            <a:endParaRPr lang="en-US" sz="2000" dirty="0" smtClean="0">
              <a:solidFill>
                <a:srgbClr val="7030A0"/>
              </a:solidFill>
            </a:endParaRPr>
          </a:p>
          <a:p>
            <a:pPr eaLnBrk="1" hangingPunct="1"/>
            <a:endParaRPr lang="ru-RU" sz="2000" dirty="0" smtClean="0">
              <a:solidFill>
                <a:srgbClr val="7030A0"/>
              </a:solidFill>
            </a:endParaRPr>
          </a:p>
        </p:txBody>
      </p:sp>
      <p:sp>
        <p:nvSpPr>
          <p:cNvPr id="4" name="Скругленный прямоугольник 3"/>
          <p:cNvSpPr/>
          <p:nvPr/>
        </p:nvSpPr>
        <p:spPr>
          <a:xfrm>
            <a:off x="4499992" y="4221088"/>
            <a:ext cx="4032820" cy="108012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hlinkClick r:id="rId2"/>
              </a:rPr>
              <a:t>Колин Константин Константинович </a:t>
            </a:r>
            <a:r>
              <a:rPr lang="ru-RU" sz="1600" dirty="0"/>
              <a:t>– </a:t>
            </a:r>
            <a:r>
              <a:rPr lang="ru-RU" sz="1600" dirty="0" smtClean="0"/>
              <a:t/>
            </a:r>
            <a:br>
              <a:rPr lang="ru-RU" sz="1600" dirty="0" smtClean="0"/>
            </a:br>
            <a:r>
              <a:rPr lang="ru-RU" sz="1600" dirty="0" smtClean="0"/>
              <a:t>д.т.н. (1978), </a:t>
            </a:r>
            <a:r>
              <a:rPr lang="ru-RU" sz="1600" dirty="0"/>
              <a:t>проф. , гл. науч. </a:t>
            </a:r>
            <a:r>
              <a:rPr lang="ru-RU" sz="1600" dirty="0" err="1"/>
              <a:t>сотр</a:t>
            </a:r>
            <a:r>
              <a:rPr lang="ru-RU" sz="1600" dirty="0"/>
              <a:t>. Института проблем информатики </a:t>
            </a:r>
            <a:r>
              <a:rPr lang="ru-RU" sz="1600" dirty="0" smtClean="0"/>
              <a:t>РАН (г. Москва).</a:t>
            </a:r>
            <a:endParaRPr lang="ru-RU" sz="1600" dirty="0"/>
          </a:p>
        </p:txBody>
      </p:sp>
      <p:sp>
        <p:nvSpPr>
          <p:cNvPr id="3" name="Номер слайда 2"/>
          <p:cNvSpPr>
            <a:spLocks noGrp="1"/>
          </p:cNvSpPr>
          <p:nvPr>
            <p:ph type="sldNum" sz="quarter" idx="12"/>
          </p:nvPr>
        </p:nvSpPr>
        <p:spPr/>
        <p:txBody>
          <a:bodyPr/>
          <a:lstStyle/>
          <a:p>
            <a:pPr>
              <a:defRPr/>
            </a:pPr>
            <a:fld id="{9C47D2B4-C77C-4903-A551-9DDFC5C18F36}" type="slidenum">
              <a:rPr lang="ru-RU" smtClean="0"/>
              <a:pPr>
                <a:defRPr/>
              </a:pPr>
              <a:t>28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864096"/>
          </a:xfrm>
        </p:spPr>
        <p:txBody>
          <a:bodyPr/>
          <a:lstStyle/>
          <a:p>
            <a:pPr algn="ctr"/>
            <a:r>
              <a:rPr lang="ru-RU" sz="2000" dirty="0"/>
              <a:t>К.К. Колин.</a:t>
            </a:r>
            <a:br>
              <a:rPr lang="ru-RU" sz="2000" dirty="0"/>
            </a:br>
            <a:r>
              <a:rPr lang="ru-RU" sz="2000" dirty="0"/>
              <a:t>«Философия информации и фундаментальные </a:t>
            </a:r>
            <a:r>
              <a:rPr lang="ru-RU" sz="2000" dirty="0" smtClean="0"/>
              <a:t>проблемы</a:t>
            </a:r>
            <a:br>
              <a:rPr lang="ru-RU" sz="2000" dirty="0" smtClean="0"/>
            </a:br>
            <a:r>
              <a:rPr lang="ru-RU" sz="2000" dirty="0" smtClean="0"/>
              <a:t>современной </a:t>
            </a:r>
            <a:r>
              <a:rPr lang="ru-RU" sz="2000" dirty="0"/>
              <a:t>информатики» (2010)</a:t>
            </a:r>
          </a:p>
        </p:txBody>
      </p:sp>
      <p:sp>
        <p:nvSpPr>
          <p:cNvPr id="3" name="Объект 2"/>
          <p:cNvSpPr>
            <a:spLocks noGrp="1"/>
          </p:cNvSpPr>
          <p:nvPr>
            <p:ph idx="1"/>
          </p:nvPr>
        </p:nvSpPr>
        <p:spPr>
          <a:xfrm>
            <a:off x="323528" y="1628800"/>
            <a:ext cx="8496944" cy="4968552"/>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a:t>
            </a:r>
            <a:r>
              <a:rPr lang="ru-RU" sz="1600" i="1" dirty="0">
                <a:latin typeface="Arial" pitchFamily="34" charset="0"/>
                <a:cs typeface="Arial" pitchFamily="34" charset="0"/>
              </a:rPr>
              <a:t>Философия информации</a:t>
            </a:r>
            <a:r>
              <a:rPr lang="ru-RU" sz="1600" dirty="0">
                <a:latin typeface="Arial" pitchFamily="34" charset="0"/>
                <a:cs typeface="Arial" pitchFamily="34" charset="0"/>
              </a:rPr>
              <a:t> развивается в России уже более 40 </a:t>
            </a:r>
            <a:r>
              <a:rPr lang="ru-RU" sz="1600" dirty="0" smtClean="0">
                <a:latin typeface="Arial" pitchFamily="34" charset="0"/>
                <a:cs typeface="Arial" pitchFamily="34" charset="0"/>
              </a:rPr>
              <a:t>лет. </a:t>
            </a:r>
            <a:r>
              <a:rPr lang="ru-RU" sz="1600" b="1" dirty="0" smtClean="0">
                <a:latin typeface="Arial" pitchFamily="34" charset="0"/>
                <a:cs typeface="Arial" pitchFamily="34" charset="0"/>
              </a:rPr>
              <a:t>Здесь в первую очередь необходимо отметить фундаментальные исследования данной проблемы, которые были проведены академиком А.Д. </a:t>
            </a:r>
            <a:r>
              <a:rPr lang="ru-RU" sz="1600" b="1" dirty="0" err="1" smtClean="0">
                <a:latin typeface="Arial" pitchFamily="34" charset="0"/>
                <a:cs typeface="Arial" pitchFamily="34" charset="0"/>
              </a:rPr>
              <a:t>Урсулом</a:t>
            </a:r>
            <a:r>
              <a:rPr lang="ru-RU" sz="1600" b="1" dirty="0" smtClean="0">
                <a:latin typeface="Arial" pitchFamily="34" charset="0"/>
                <a:cs typeface="Arial" pitchFamily="34" charset="0"/>
              </a:rPr>
              <a:t>. Его монографии, опубликованные более 30 лет тому назад </a:t>
            </a:r>
            <a:r>
              <a:rPr lang="en-US" sz="1600" b="1" dirty="0" smtClean="0">
                <a:latin typeface="Arial" pitchFamily="34" charset="0"/>
                <a:cs typeface="Arial" pitchFamily="34" charset="0"/>
              </a:rPr>
              <a:t>[2-5]</a:t>
            </a:r>
            <a:r>
              <a:rPr lang="ru-RU" sz="1600" b="1" dirty="0" smtClean="0">
                <a:latin typeface="Arial" pitchFamily="34" charset="0"/>
                <a:cs typeface="Arial" pitchFamily="34" charset="0"/>
              </a:rPr>
              <a:t>, являются классическими работами в этой области и хорошо известны специалистам. </a:t>
            </a:r>
            <a:r>
              <a:rPr lang="ru-RU" sz="1600" dirty="0" smtClean="0">
                <a:latin typeface="Arial" pitchFamily="34" charset="0"/>
                <a:cs typeface="Arial" pitchFamily="34" charset="0"/>
              </a:rPr>
              <a:t>Они остаются актуальными и сегодня, когда философские проблемы информации и информатики всё более активно обсуждаются на страницах научных журналов и конференциях </a:t>
            </a:r>
            <a:r>
              <a:rPr lang="en-US" sz="1600" dirty="0" smtClean="0">
                <a:latin typeface="Arial" pitchFamily="34" charset="0"/>
                <a:cs typeface="Arial" pitchFamily="34" charset="0"/>
              </a:rPr>
              <a:t>[</a:t>
            </a:r>
            <a:r>
              <a:rPr lang="ru-RU" sz="1600" dirty="0" smtClean="0">
                <a:latin typeface="Arial" pitchFamily="34" charset="0"/>
                <a:cs typeface="Arial" pitchFamily="34" charset="0"/>
              </a:rPr>
              <a:t>6-14</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r>
              <a:rPr lang="ru-RU" sz="1600" dirty="0">
                <a:latin typeface="Arial" pitchFamily="34" charset="0"/>
                <a:cs typeface="Arial" pitchFamily="34" charset="0"/>
              </a:rPr>
              <a:t/>
            </a:r>
            <a:br>
              <a:rPr lang="ru-RU" sz="1600" dirty="0">
                <a:latin typeface="Arial" pitchFamily="34" charset="0"/>
                <a:cs typeface="Arial" pitchFamily="34" charset="0"/>
              </a:rPr>
            </a:br>
            <a:r>
              <a:rPr lang="ru-RU" sz="1600" dirty="0" smtClean="0">
                <a:latin typeface="Arial" pitchFamily="34" charset="0"/>
                <a:cs typeface="Arial" pitchFamily="34" charset="0"/>
              </a:rPr>
              <a:t>    Наиболее </a:t>
            </a:r>
            <a:r>
              <a:rPr lang="ru-RU" sz="1600" dirty="0">
                <a:latin typeface="Arial" pitchFamily="34" charset="0"/>
                <a:cs typeface="Arial" pitchFamily="34" charset="0"/>
              </a:rPr>
              <a:t>актуальными фундаментальными проблемами </a:t>
            </a:r>
            <a:r>
              <a:rPr lang="ru-RU" sz="1600" dirty="0" smtClean="0">
                <a:latin typeface="Arial" pitchFamily="34" charset="0"/>
                <a:cs typeface="Arial" pitchFamily="34" charset="0"/>
              </a:rPr>
              <a:t>здесь являются:</a:t>
            </a:r>
            <a:r>
              <a:rPr lang="ru-RU" sz="1600" dirty="0">
                <a:latin typeface="Arial" pitchFamily="34" charset="0"/>
                <a:cs typeface="Arial" pitchFamily="34" charset="0"/>
              </a:rPr>
              <a:t/>
            </a:r>
            <a:br>
              <a:rPr lang="ru-RU" sz="1600" dirty="0">
                <a:latin typeface="Arial" pitchFamily="34" charset="0"/>
                <a:cs typeface="Arial" pitchFamily="34" charset="0"/>
              </a:rPr>
            </a:br>
            <a:r>
              <a:rPr lang="ru-RU" sz="1600" dirty="0">
                <a:latin typeface="Arial" pitchFamily="34" charset="0"/>
                <a:cs typeface="Arial" pitchFamily="34" charset="0"/>
              </a:rPr>
              <a:t>    1. Исследование</a:t>
            </a:r>
            <a:r>
              <a:rPr lang="ru-RU" sz="1600" i="1" dirty="0">
                <a:latin typeface="Arial" pitchFamily="34" charset="0"/>
                <a:cs typeface="Arial" pitchFamily="34" charset="0"/>
              </a:rPr>
              <a:t> концептуальной природы информации</a:t>
            </a:r>
            <a:r>
              <a:rPr lang="ru-RU" sz="1600" dirty="0">
                <a:latin typeface="Arial" pitchFamily="34" charset="0"/>
                <a:cs typeface="Arial" pitchFamily="34" charset="0"/>
              </a:rPr>
              <a:t> как одного </a:t>
            </a:r>
            <a:r>
              <a:rPr lang="ru-RU" sz="1600" dirty="0" smtClean="0">
                <a:latin typeface="Arial" pitchFamily="34" charset="0"/>
                <a:cs typeface="Arial" pitchFamily="34" charset="0"/>
              </a:rPr>
              <a:t>из проявлений</a:t>
            </a:r>
            <a:br>
              <a:rPr lang="ru-RU" sz="1600" dirty="0" smtClean="0">
                <a:latin typeface="Arial" pitchFamily="34" charset="0"/>
                <a:cs typeface="Arial" pitchFamily="34" charset="0"/>
              </a:rPr>
            </a:br>
            <a:r>
              <a:rPr lang="ru-RU" sz="1600" dirty="0" smtClean="0">
                <a:latin typeface="Arial" pitchFamily="34" charset="0"/>
                <a:cs typeface="Arial" pitchFamily="34" charset="0"/>
              </a:rPr>
              <a:t>        реальности </a:t>
            </a:r>
            <a:r>
              <a:rPr lang="ru-RU" sz="1600" dirty="0">
                <a:latin typeface="Arial" pitchFamily="34" charset="0"/>
                <a:cs typeface="Arial" pitchFamily="34" charset="0"/>
              </a:rPr>
              <a:t>окружающего нас мира. </a:t>
            </a:r>
            <a:r>
              <a:rPr lang="en-US" sz="1600" dirty="0">
                <a:latin typeface="Arial" pitchFamily="34" charset="0"/>
                <a:cs typeface="Arial" pitchFamily="34" charset="0"/>
              </a:rPr>
              <a:t>/…/</a:t>
            </a:r>
            <a:br>
              <a:rPr lang="en-US" sz="1600" dirty="0">
                <a:latin typeface="Arial" pitchFamily="34" charset="0"/>
                <a:cs typeface="Arial" pitchFamily="34" charset="0"/>
              </a:rPr>
            </a:br>
            <a:r>
              <a:rPr lang="en-US" sz="1600" dirty="0">
                <a:latin typeface="Arial" pitchFamily="34" charset="0"/>
                <a:cs typeface="Arial" pitchFamily="34" charset="0"/>
              </a:rPr>
              <a:t>   </a:t>
            </a:r>
            <a:r>
              <a:rPr lang="en-US" sz="1600" b="1" dirty="0">
                <a:latin typeface="Arial" pitchFamily="34" charset="0"/>
                <a:cs typeface="Arial" pitchFamily="34" charset="0"/>
              </a:rPr>
              <a:t> </a:t>
            </a:r>
            <a:r>
              <a:rPr lang="en-US" sz="1600" dirty="0">
                <a:latin typeface="Arial" pitchFamily="34" charset="0"/>
                <a:cs typeface="Arial" pitchFamily="34" charset="0"/>
              </a:rPr>
              <a:t>2. </a:t>
            </a:r>
            <a:r>
              <a:rPr lang="ru-RU" sz="1600" dirty="0">
                <a:latin typeface="Arial" pitchFamily="34" charset="0"/>
                <a:cs typeface="Arial" pitchFamily="34" charset="0"/>
              </a:rPr>
              <a:t>Необходимость более полного осмысления </a:t>
            </a:r>
            <a:r>
              <a:rPr lang="ru-RU" sz="1600" i="1" dirty="0">
                <a:latin typeface="Arial" pitchFamily="34" charset="0"/>
                <a:cs typeface="Arial" pitchFamily="34" charset="0"/>
              </a:rPr>
              <a:t>роли информации в эволюционных </a:t>
            </a:r>
            <a:br>
              <a:rPr lang="ru-RU" sz="1600" i="1" dirty="0">
                <a:latin typeface="Arial" pitchFamily="34" charset="0"/>
                <a:cs typeface="Arial" pitchFamily="34" charset="0"/>
              </a:rPr>
            </a:br>
            <a:r>
              <a:rPr lang="ru-RU" sz="1600" i="1" dirty="0">
                <a:latin typeface="Arial" pitchFamily="34" charset="0"/>
                <a:cs typeface="Arial" pitchFamily="34" charset="0"/>
              </a:rPr>
              <a:t>        процессах</a:t>
            </a:r>
            <a:r>
              <a:rPr lang="ru-RU" sz="1600" dirty="0">
                <a:latin typeface="Arial" pitchFamily="34" charset="0"/>
                <a:cs typeface="Arial" pitchFamily="34" charset="0"/>
              </a:rPr>
              <a:t>… </a:t>
            </a:r>
            <a:r>
              <a:rPr lang="en-US" sz="1600" dirty="0">
                <a:latin typeface="Arial" pitchFamily="34" charset="0"/>
                <a:cs typeface="Arial" pitchFamily="34" charset="0"/>
              </a:rPr>
              <a:t>/…/</a:t>
            </a:r>
            <a:r>
              <a:rPr lang="ru-RU" sz="1600" dirty="0">
                <a:latin typeface="Arial" pitchFamily="34" charset="0"/>
                <a:cs typeface="Arial" pitchFamily="34" charset="0"/>
              </a:rPr>
              <a:t/>
            </a:r>
            <a:br>
              <a:rPr lang="ru-RU" sz="1600" dirty="0">
                <a:latin typeface="Arial" pitchFamily="34" charset="0"/>
                <a:cs typeface="Arial" pitchFamily="34" charset="0"/>
              </a:rPr>
            </a:br>
            <a:r>
              <a:rPr lang="ru-RU" sz="1600" dirty="0">
                <a:latin typeface="Arial" pitchFamily="34" charset="0"/>
                <a:cs typeface="Arial" pitchFamily="34" charset="0"/>
              </a:rPr>
              <a:t>    3. </a:t>
            </a:r>
            <a:r>
              <a:rPr lang="ru-RU" sz="1600" dirty="0" smtClean="0">
                <a:latin typeface="Arial" pitchFamily="34" charset="0"/>
                <a:cs typeface="Arial" pitchFamily="34" charset="0"/>
              </a:rPr>
              <a:t>…выявить и чётко сформулировать </a:t>
            </a:r>
            <a:r>
              <a:rPr lang="ru-RU" sz="1600" i="1" dirty="0" smtClean="0">
                <a:latin typeface="Arial" pitchFamily="34" charset="0"/>
                <a:cs typeface="Arial" pitchFamily="34" charset="0"/>
              </a:rPr>
              <a:t>общие законы </a:t>
            </a:r>
            <a:r>
              <a:rPr lang="ru-RU" sz="1600" i="1" dirty="0">
                <a:latin typeface="Arial" pitchFamily="34" charset="0"/>
                <a:cs typeface="Arial" pitchFamily="34" charset="0"/>
              </a:rPr>
              <a:t>информатики.</a:t>
            </a:r>
            <a:r>
              <a:rPr lang="ru-RU" sz="1600" dirty="0">
                <a:latin typeface="Arial" pitchFamily="34" charset="0"/>
                <a:cs typeface="Arial" pitchFamily="34" charset="0"/>
              </a:rPr>
              <a:t> </a:t>
            </a:r>
            <a:r>
              <a:rPr lang="en-US" sz="1600" dirty="0">
                <a:latin typeface="Arial" pitchFamily="34" charset="0"/>
                <a:cs typeface="Arial" pitchFamily="34" charset="0"/>
              </a:rPr>
              <a:t>/…/</a:t>
            </a:r>
            <a:r>
              <a:rPr lang="ru-RU" sz="1600" dirty="0">
                <a:latin typeface="Arial" pitchFamily="34" charset="0"/>
                <a:cs typeface="Arial" pitchFamily="34" charset="0"/>
              </a:rPr>
              <a:t/>
            </a:r>
            <a:br>
              <a:rPr lang="ru-RU" sz="1600" dirty="0">
                <a:latin typeface="Arial" pitchFamily="34" charset="0"/>
                <a:cs typeface="Arial" pitchFamily="34" charset="0"/>
              </a:rPr>
            </a:br>
            <a:r>
              <a:rPr lang="ru-RU" sz="1600" dirty="0">
                <a:latin typeface="Arial" pitchFamily="34" charset="0"/>
                <a:cs typeface="Arial" pitchFamily="34" charset="0"/>
              </a:rPr>
              <a:t>    </a:t>
            </a:r>
            <a:r>
              <a:rPr lang="ru-RU" sz="1600" dirty="0" smtClean="0">
                <a:latin typeface="Arial" pitchFamily="34" charset="0"/>
                <a:cs typeface="Arial" pitchFamily="34" charset="0"/>
              </a:rPr>
              <a:t>4</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Необходимо дальнейшее </a:t>
            </a:r>
            <a:r>
              <a:rPr lang="ru-RU" sz="1600" dirty="0">
                <a:latin typeface="Arial" pitchFamily="34" charset="0"/>
                <a:cs typeface="Arial" pitchFamily="34" charset="0"/>
              </a:rPr>
              <a:t>развитие </a:t>
            </a:r>
            <a:r>
              <a:rPr lang="ru-RU" sz="1600" i="1" dirty="0">
                <a:latin typeface="Arial" pitchFamily="34" charset="0"/>
                <a:cs typeface="Arial" pitchFamily="34" charset="0"/>
              </a:rPr>
              <a:t>основных научных методов </a:t>
            </a:r>
            <a:r>
              <a:rPr lang="ru-RU" sz="1600" i="1" dirty="0" smtClean="0">
                <a:latin typeface="Arial" pitchFamily="34" charset="0"/>
                <a:cs typeface="Arial" pitchFamily="34" charset="0"/>
              </a:rPr>
              <a:t/>
            </a:r>
            <a:br>
              <a:rPr lang="ru-RU" sz="1600" i="1" dirty="0" smtClean="0">
                <a:latin typeface="Arial" pitchFamily="34" charset="0"/>
                <a:cs typeface="Arial" pitchFamily="34" charset="0"/>
              </a:rPr>
            </a:br>
            <a:r>
              <a:rPr lang="ru-RU" sz="1600" i="1" dirty="0" smtClean="0">
                <a:latin typeface="Arial" pitchFamily="34" charset="0"/>
                <a:cs typeface="Arial" pitchFamily="34" charset="0"/>
              </a:rPr>
              <a:t>        информатики</a:t>
            </a:r>
            <a:r>
              <a:rPr lang="ru-RU" sz="1600" dirty="0">
                <a:latin typeface="Arial" pitchFamily="34" charset="0"/>
                <a:cs typeface="Arial" pitchFamily="34" charset="0"/>
              </a:rPr>
              <a:t>… </a:t>
            </a:r>
            <a:r>
              <a:rPr lang="en-US" sz="1600" dirty="0">
                <a:latin typeface="Arial" pitchFamily="34" charset="0"/>
                <a:cs typeface="Arial" pitchFamily="34" charset="0"/>
              </a:rPr>
              <a:t>/…/</a:t>
            </a:r>
            <a:br>
              <a:rPr lang="en-US" sz="1600" dirty="0">
                <a:latin typeface="Arial" pitchFamily="34" charset="0"/>
                <a:cs typeface="Arial" pitchFamily="34" charset="0"/>
              </a:rPr>
            </a:br>
            <a:r>
              <a:rPr lang="en-US" sz="1600" dirty="0">
                <a:latin typeface="Arial" pitchFamily="34" charset="0"/>
                <a:cs typeface="Arial" pitchFamily="34" charset="0"/>
              </a:rPr>
              <a:t>    </a:t>
            </a:r>
            <a:r>
              <a:rPr lang="ru-RU" sz="1600" dirty="0" smtClean="0">
                <a:latin typeface="Arial" pitchFamily="34" charset="0"/>
                <a:cs typeface="Arial" pitchFamily="34" charset="0"/>
              </a:rPr>
              <a:t>5</a:t>
            </a:r>
            <a:r>
              <a:rPr lang="en-US" sz="1600" dirty="0" smtClean="0">
                <a:latin typeface="Arial" pitchFamily="34" charset="0"/>
                <a:cs typeface="Arial" pitchFamily="34" charset="0"/>
              </a:rPr>
              <a:t>.</a:t>
            </a:r>
            <a:r>
              <a:rPr lang="ru-RU" sz="1600" dirty="0" smtClean="0">
                <a:latin typeface="Arial" pitchFamily="34" charset="0"/>
                <a:cs typeface="Arial" pitchFamily="34" charset="0"/>
              </a:rPr>
              <a:t> Актуальная научно-методологическая проблема заключается в </a:t>
            </a:r>
            <a:r>
              <a:rPr lang="ru-RU" sz="1600" i="1" dirty="0" smtClean="0">
                <a:latin typeface="Arial" pitchFamily="34" charset="0"/>
                <a:cs typeface="Arial" pitchFamily="34" charset="0"/>
              </a:rPr>
              <a:t>адекватном </a:t>
            </a:r>
            <a:br>
              <a:rPr lang="ru-RU" sz="1600" i="1" dirty="0" smtClean="0">
                <a:latin typeface="Arial" pitchFamily="34" charset="0"/>
                <a:cs typeface="Arial" pitchFamily="34" charset="0"/>
              </a:rPr>
            </a:br>
            <a:r>
              <a:rPr lang="ru-RU" sz="1600" i="1" dirty="0" smtClean="0">
                <a:latin typeface="Arial" pitchFamily="34" charset="0"/>
                <a:cs typeface="Arial" pitchFamily="34" charset="0"/>
              </a:rPr>
              <a:t>        позиционировании </a:t>
            </a:r>
            <a:r>
              <a:rPr lang="ru-RU" sz="1600" i="1" dirty="0">
                <a:latin typeface="Arial" pitchFamily="34" charset="0"/>
                <a:cs typeface="Arial" pitchFamily="34" charset="0"/>
              </a:rPr>
              <a:t>информатики в системе современной </a:t>
            </a:r>
            <a:r>
              <a:rPr lang="ru-RU" sz="1600" i="1" dirty="0" smtClean="0">
                <a:latin typeface="Arial" pitchFamily="34" charset="0"/>
                <a:cs typeface="Arial" pitchFamily="34" charset="0"/>
              </a:rPr>
              <a:t>науки</a:t>
            </a:r>
            <a:r>
              <a:rPr lang="en-US" sz="1600" i="1" dirty="0" smtClean="0">
                <a:latin typeface="Arial" pitchFamily="34" charset="0"/>
                <a:cs typeface="Arial" pitchFamily="34" charset="0"/>
              </a:rPr>
              <a:t>…</a:t>
            </a:r>
            <a:r>
              <a:rPr lang="ru-RU" sz="1600" i="1" dirty="0" smtClean="0">
                <a:latin typeface="Arial" pitchFamily="34" charset="0"/>
                <a:cs typeface="Arial" pitchFamily="34" charset="0"/>
              </a:rPr>
              <a:t> </a:t>
            </a:r>
            <a:r>
              <a:rPr lang="en-US" sz="1600" dirty="0" smtClean="0">
                <a:latin typeface="Arial" pitchFamily="34" charset="0"/>
                <a:cs typeface="Arial" pitchFamily="34" charset="0"/>
              </a:rPr>
              <a:t>/…/</a:t>
            </a: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a:latin typeface="Arial" pitchFamily="34" charset="0"/>
                <a:cs typeface="Arial" pitchFamily="34" charset="0"/>
              </a:rPr>
              <a:t>    </a:t>
            </a:r>
            <a:r>
              <a:rPr lang="ru-RU" sz="1600" dirty="0" smtClean="0">
                <a:latin typeface="Arial" pitchFamily="34" charset="0"/>
                <a:cs typeface="Arial" pitchFamily="34" charset="0"/>
              </a:rPr>
              <a:t>6</a:t>
            </a:r>
            <a:r>
              <a:rPr lang="en-US" sz="1600" dirty="0" smtClean="0">
                <a:latin typeface="Arial" pitchFamily="34" charset="0"/>
                <a:cs typeface="Arial" pitchFamily="34" charset="0"/>
              </a:rPr>
              <a:t>.</a:t>
            </a:r>
            <a:r>
              <a:rPr lang="ru-RU" sz="1600" dirty="0" smtClean="0">
                <a:latin typeface="Arial" pitchFamily="34" charset="0"/>
                <a:cs typeface="Arial" pitchFamily="34" charset="0"/>
              </a:rPr>
              <a:t> Важная проблема заключается в необходимости </a:t>
            </a:r>
            <a:r>
              <a:rPr lang="ru-RU" sz="1600" i="1" dirty="0" smtClean="0">
                <a:latin typeface="Arial" pitchFamily="34" charset="0"/>
                <a:cs typeface="Arial" pitchFamily="34" charset="0"/>
              </a:rPr>
              <a:t>сформировать новую</a:t>
            </a:r>
            <a:r>
              <a:rPr lang="ru-RU" sz="1600" i="1" dirty="0">
                <a:latin typeface="Arial" pitchFamily="34" charset="0"/>
                <a:cs typeface="Arial" pitchFamily="34" charset="0"/>
              </a:rPr>
              <a:t>, </a:t>
            </a:r>
            <a:r>
              <a:rPr lang="ru-RU" sz="1600" i="1" dirty="0" smtClean="0">
                <a:latin typeface="Arial" pitchFamily="34" charset="0"/>
                <a:cs typeface="Arial" pitchFamily="34" charset="0"/>
              </a:rPr>
              <a:t/>
            </a:r>
            <a:br>
              <a:rPr lang="ru-RU" sz="1600" i="1" dirty="0" smtClean="0">
                <a:latin typeface="Arial" pitchFamily="34" charset="0"/>
                <a:cs typeface="Arial" pitchFamily="34" charset="0"/>
              </a:rPr>
            </a:br>
            <a:r>
              <a:rPr lang="ru-RU" sz="1600" i="1" dirty="0" smtClean="0">
                <a:latin typeface="Arial" pitchFamily="34" charset="0"/>
                <a:cs typeface="Arial" pitchFamily="34" charset="0"/>
              </a:rPr>
              <a:t>        перспективную </a:t>
            </a:r>
            <a:r>
              <a:rPr lang="ru-RU" sz="1600" i="1" dirty="0">
                <a:latin typeface="Arial" pitchFamily="34" charset="0"/>
                <a:cs typeface="Arial" pitchFamily="34" charset="0"/>
              </a:rPr>
              <a:t>структуру </a:t>
            </a:r>
            <a:r>
              <a:rPr lang="ru-RU" sz="1600" i="1" dirty="0" smtClean="0">
                <a:latin typeface="Arial" pitchFamily="34" charset="0"/>
                <a:cs typeface="Arial" pitchFamily="34" charset="0"/>
              </a:rPr>
              <a:t>предметной </a:t>
            </a:r>
            <a:r>
              <a:rPr lang="ru-RU" sz="1600" i="1" dirty="0">
                <a:latin typeface="Arial" pitchFamily="34" charset="0"/>
                <a:cs typeface="Arial" pitchFamily="34" charset="0"/>
              </a:rPr>
              <a:t>области </a:t>
            </a:r>
            <a:r>
              <a:rPr lang="ru-RU" sz="1600" i="1" dirty="0" smtClean="0">
                <a:latin typeface="Arial" pitchFamily="34" charset="0"/>
                <a:cs typeface="Arial" pitchFamily="34" charset="0"/>
              </a:rPr>
              <a:t>информатики.</a:t>
            </a: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(С. 25-26).</a:t>
            </a:r>
            <a:endParaRPr lang="ru-RU" sz="9600" dirty="0">
              <a:solidFill>
                <a:srgbClr val="FF0000"/>
              </a:solidFill>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29</a:t>
            </a:fld>
            <a:endParaRPr lang="ru-RU"/>
          </a:p>
        </p:txBody>
      </p:sp>
    </p:spTree>
    <p:extLst>
      <p:ext uri="{BB962C8B-B14F-4D97-AF65-F5344CB8AC3E}">
        <p14:creationId xmlns:p14="http://schemas.microsoft.com/office/powerpoint/2010/main" val="236603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704850"/>
            <a:ext cx="8229600" cy="1211982"/>
          </a:xfrm>
        </p:spPr>
        <p:txBody>
          <a:bodyPr/>
          <a:lstStyle/>
          <a:p>
            <a:pPr algn="ctr"/>
            <a:r>
              <a:rPr lang="ru-RU" sz="2800" dirty="0" smtClean="0"/>
              <a:t>Введение.</a:t>
            </a:r>
            <a:br>
              <a:rPr lang="ru-RU" sz="2800" dirty="0" smtClean="0"/>
            </a:br>
            <a:r>
              <a:rPr lang="ru-RU" sz="2800" dirty="0" smtClean="0"/>
              <a:t>Философия информации – </a:t>
            </a:r>
            <a:br>
              <a:rPr lang="ru-RU" sz="2800" dirty="0" smtClean="0"/>
            </a:br>
            <a:r>
              <a:rPr lang="ru-RU" sz="2800" dirty="0" smtClean="0"/>
              <a:t>новая область философских исследований</a:t>
            </a:r>
          </a:p>
        </p:txBody>
      </p:sp>
      <p:sp>
        <p:nvSpPr>
          <p:cNvPr id="6147" name="Объект 2"/>
          <p:cNvSpPr>
            <a:spLocks noGrp="1"/>
          </p:cNvSpPr>
          <p:nvPr>
            <p:ph idx="1"/>
          </p:nvPr>
        </p:nvSpPr>
        <p:spPr>
          <a:xfrm>
            <a:off x="457200" y="2348880"/>
            <a:ext cx="8229600" cy="3240360"/>
          </a:xfrm>
        </p:spPr>
        <p:txBody>
          <a:bodyPr/>
          <a:lstStyle/>
          <a:p>
            <a:pPr>
              <a:defRPr/>
            </a:pPr>
            <a:r>
              <a:rPr lang="ru-RU" sz="2000" dirty="0" smtClean="0"/>
              <a:t>На рубеже </a:t>
            </a:r>
            <a:r>
              <a:rPr lang="en-US" sz="2000" dirty="0" smtClean="0"/>
              <a:t>XX </a:t>
            </a:r>
            <a:r>
              <a:rPr lang="ru-RU" sz="2000" dirty="0" smtClean="0"/>
              <a:t>и </a:t>
            </a:r>
            <a:r>
              <a:rPr lang="en-US" sz="2000" dirty="0" smtClean="0"/>
              <a:t>XXI </a:t>
            </a:r>
            <a:r>
              <a:rPr lang="ru-RU" sz="2000" dirty="0" smtClean="0"/>
              <a:t>вв. в России, как и в ряде других стран</a:t>
            </a:r>
            <a:br>
              <a:rPr lang="ru-RU" sz="2000" dirty="0" smtClean="0"/>
            </a:br>
            <a:r>
              <a:rPr lang="ru-RU" sz="2000" dirty="0" smtClean="0"/>
              <a:t>(напр., Великобритании, США, КНР) возникла новая область философских исследований – </a:t>
            </a:r>
            <a:r>
              <a:rPr lang="ru-RU" sz="2000" b="1" dirty="0" smtClean="0">
                <a:solidFill>
                  <a:srgbClr val="00B050"/>
                </a:solidFill>
              </a:rPr>
              <a:t>«философия информации» (ФИ)</a:t>
            </a:r>
            <a:r>
              <a:rPr lang="ru-RU" sz="2000" dirty="0" smtClean="0"/>
              <a:t>. </a:t>
            </a:r>
          </a:p>
          <a:p>
            <a:pPr>
              <a:defRPr/>
            </a:pPr>
            <a:r>
              <a:rPr lang="ru-RU" sz="2000" dirty="0" smtClean="0"/>
              <a:t>Можно говорить о </a:t>
            </a:r>
            <a:r>
              <a:rPr lang="ru-RU" sz="2000" i="1" dirty="0" smtClean="0"/>
              <a:t>широкой</a:t>
            </a:r>
            <a:r>
              <a:rPr lang="ru-RU" sz="2000" dirty="0" smtClean="0"/>
              <a:t> и</a:t>
            </a:r>
            <a:r>
              <a:rPr lang="ru-RU" sz="2000" i="1" dirty="0" smtClean="0"/>
              <a:t> узкой</a:t>
            </a:r>
            <a:r>
              <a:rPr lang="ru-RU" sz="2000" dirty="0" smtClean="0"/>
              <a:t> трактовках этого термина .</a:t>
            </a:r>
            <a:r>
              <a:rPr lang="en-US" sz="2000" dirty="0" smtClean="0"/>
              <a:t/>
            </a:r>
            <a:br>
              <a:rPr lang="en-US" sz="2000" dirty="0" smtClean="0"/>
            </a:br>
            <a:r>
              <a:rPr lang="ru-RU" sz="2000" dirty="0" smtClean="0"/>
              <a:t>В широком смысле ФИ</a:t>
            </a:r>
            <a:r>
              <a:rPr lang="en-US" sz="2000" dirty="0" smtClean="0"/>
              <a:t> </a:t>
            </a:r>
            <a:r>
              <a:rPr lang="ru-RU" sz="2000" dirty="0" smtClean="0"/>
              <a:t>– деятельность, связанная с изучением наиболее общих проблем информации. В узком смысле – это самостоятельная область философского знания. </a:t>
            </a:r>
          </a:p>
          <a:p>
            <a:pPr>
              <a:defRPr/>
            </a:pPr>
            <a:r>
              <a:rPr lang="ru-RU" sz="2000" dirty="0" smtClean="0"/>
              <a:t>В докладе речь пойдёт главным образом о </a:t>
            </a:r>
            <a:r>
              <a:rPr lang="ru-RU" sz="2000" b="1" dirty="0" smtClean="0"/>
              <a:t>процессе институционализации ФИ в России, который пока</a:t>
            </a:r>
            <a:br>
              <a:rPr lang="ru-RU" sz="2000" b="1" dirty="0" smtClean="0"/>
            </a:br>
            <a:r>
              <a:rPr lang="ru-RU" sz="2000" b="1" dirty="0" smtClean="0"/>
              <a:t>ещё далёк от своего завершения.</a:t>
            </a:r>
          </a:p>
          <a:p>
            <a:pPr>
              <a:defRPr/>
            </a:pPr>
            <a:endParaRPr lang="ru-RU" dirty="0" smtClean="0"/>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995958"/>
          </a:xfrm>
        </p:spPr>
        <p:txBody>
          <a:bodyPr/>
          <a:lstStyle/>
          <a:p>
            <a:pPr algn="ctr"/>
            <a:r>
              <a:rPr lang="ru-RU" sz="2400" dirty="0"/>
              <a:t>К.К. Колин.</a:t>
            </a:r>
            <a:br>
              <a:rPr lang="ru-RU" sz="2400" dirty="0"/>
            </a:br>
            <a:r>
              <a:rPr lang="ru-RU" sz="2400" dirty="0"/>
              <a:t>«Философия информации и фундаментальные проблемы  современной информатики» (2010)</a:t>
            </a:r>
          </a:p>
        </p:txBody>
      </p:sp>
      <p:sp>
        <p:nvSpPr>
          <p:cNvPr id="3" name="Объект 2"/>
          <p:cNvSpPr>
            <a:spLocks noGrp="1"/>
          </p:cNvSpPr>
          <p:nvPr>
            <p:ph idx="1"/>
          </p:nvPr>
        </p:nvSpPr>
        <p:spPr>
          <a:xfrm>
            <a:off x="457200" y="1772816"/>
            <a:ext cx="8291264" cy="4680520"/>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«Проведенные в последние годы в России исследования философских проблем информатики </a:t>
            </a:r>
            <a:r>
              <a:rPr lang="en-US" sz="1600" b="1" dirty="0" smtClean="0">
                <a:latin typeface="Arial" pitchFamily="34" charset="0"/>
                <a:cs typeface="Arial" pitchFamily="34" charset="0"/>
              </a:rPr>
              <a:t>[</a:t>
            </a:r>
            <a:r>
              <a:rPr lang="ru-RU" sz="1600" b="1" dirty="0" smtClean="0">
                <a:latin typeface="Arial" pitchFamily="34" charset="0"/>
                <a:cs typeface="Arial" pitchFamily="34" charset="0"/>
              </a:rPr>
              <a:t>6, 10, 17</a:t>
            </a:r>
            <a:r>
              <a:rPr lang="en-US" sz="1600" b="1" dirty="0" smtClean="0">
                <a:latin typeface="Arial" pitchFamily="34" charset="0"/>
                <a:cs typeface="Arial" pitchFamily="34" charset="0"/>
              </a:rPr>
              <a:t>]</a:t>
            </a:r>
            <a:r>
              <a:rPr lang="ru-RU" sz="1600" dirty="0" smtClean="0">
                <a:latin typeface="Arial" pitchFamily="34" charset="0"/>
                <a:cs typeface="Arial" pitchFamily="34" charset="0"/>
              </a:rPr>
              <a:t> позволили сформулировать некоторые научные положения, которые можно рассматривать в качестве </a:t>
            </a:r>
            <a:r>
              <a:rPr lang="ru-RU" sz="1600" i="1" dirty="0" smtClean="0">
                <a:latin typeface="Arial" pitchFamily="34" charset="0"/>
                <a:cs typeface="Arial" pitchFamily="34" charset="0"/>
              </a:rPr>
              <a:t>философских основ информатики</a:t>
            </a:r>
            <a:r>
              <a:rPr lang="ru-RU" sz="1600" dirty="0" smtClean="0">
                <a:latin typeface="Arial" pitchFamily="34" charset="0"/>
                <a:cs typeface="Arial" pitchFamily="34" charset="0"/>
              </a:rPr>
              <a:t> как фундаментальной науки об информации и процессах информационного взаимодействия в природе и обществе.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1. </a:t>
            </a:r>
            <a:r>
              <a:rPr lang="ru-RU" sz="1600" dirty="0" smtClean="0">
                <a:latin typeface="Arial" pitchFamily="34" charset="0"/>
                <a:cs typeface="Arial" pitchFamily="34" charset="0"/>
              </a:rPr>
              <a:t>Информация в широком понимании этого термина представляет собой </a:t>
            </a:r>
            <a:br>
              <a:rPr lang="ru-RU" sz="1600" dirty="0" smtClean="0">
                <a:latin typeface="Arial" pitchFamily="34" charset="0"/>
                <a:cs typeface="Arial" pitchFamily="34" charset="0"/>
              </a:rPr>
            </a:br>
            <a:r>
              <a:rPr lang="ru-RU" sz="1600" dirty="0" smtClean="0">
                <a:latin typeface="Arial" pitchFamily="34" charset="0"/>
                <a:cs typeface="Arial" pitchFamily="34" charset="0"/>
              </a:rPr>
              <a:t>        объективное свойство реальности…</a:t>
            </a:r>
            <a:r>
              <a:rPr lang="en-US" sz="1600" dirty="0" smtClean="0">
                <a:latin typeface="Arial" pitchFamily="34" charset="0"/>
                <a:cs typeface="Arial" pitchFamily="34" charset="0"/>
              </a:rPr>
              <a:t> /…/</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2. Информация пронизывает все уровни организации материи и энергии в </a:t>
            </a:r>
            <a:br>
              <a:rPr lang="ru-RU" sz="1600" dirty="0" smtClean="0">
                <a:latin typeface="Arial" pitchFamily="34" charset="0"/>
                <a:cs typeface="Arial" pitchFamily="34" charset="0"/>
              </a:rPr>
            </a:br>
            <a:r>
              <a:rPr lang="ru-RU" sz="1600" dirty="0" smtClean="0">
                <a:latin typeface="Arial" pitchFamily="34" charset="0"/>
                <a:cs typeface="Arial" pitchFamily="34" charset="0"/>
              </a:rPr>
              <a:t>        окружающем нас мире…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3. </a:t>
            </a:r>
            <a:r>
              <a:rPr lang="ru-RU" sz="1600" dirty="0" smtClean="0">
                <a:latin typeface="Arial" pitchFamily="34" charset="0"/>
                <a:cs typeface="Arial" pitchFamily="34" charset="0"/>
              </a:rPr>
              <a:t>Информация является </a:t>
            </a:r>
            <a:r>
              <a:rPr lang="ru-RU" sz="1600" i="1" dirty="0" smtClean="0">
                <a:latin typeface="Arial" pitchFamily="34" charset="0"/>
                <a:cs typeface="Arial" pitchFamily="34" charset="0"/>
              </a:rPr>
              <a:t>решающим</a:t>
            </a:r>
            <a:r>
              <a:rPr lang="ru-RU" sz="1600" dirty="0" smtClean="0">
                <a:latin typeface="Arial" pitchFamily="34" charset="0"/>
                <a:cs typeface="Arial" pitchFamily="34" charset="0"/>
              </a:rPr>
              <a:t> фактором эволюции… </a:t>
            </a:r>
            <a:r>
              <a:rPr lang="en-US" sz="1600" dirty="0" smtClean="0">
                <a:latin typeface="Arial" pitchFamily="34" charset="0"/>
                <a:cs typeface="Arial" pitchFamily="34" charset="0"/>
              </a:rPr>
              <a:t>/…/</a:t>
            </a:r>
          </a:p>
          <a:p>
            <a:pPr marL="0" indent="0">
              <a:buNone/>
            </a:pPr>
            <a:r>
              <a:rPr lang="en-US" sz="1600" dirty="0">
                <a:latin typeface="Arial" pitchFamily="34" charset="0"/>
                <a:cs typeface="Arial" pitchFamily="34" charset="0"/>
              </a:rPr>
              <a:t> </a:t>
            </a:r>
            <a:r>
              <a:rPr lang="en-US" sz="1600" dirty="0" smtClean="0">
                <a:latin typeface="Arial" pitchFamily="34" charset="0"/>
                <a:cs typeface="Arial" pitchFamily="34" charset="0"/>
              </a:rPr>
              <a:t>   4.</a:t>
            </a:r>
            <a:r>
              <a:rPr lang="ru-RU" sz="1600" dirty="0" smtClean="0">
                <a:latin typeface="Arial" pitchFamily="34" charset="0"/>
                <a:cs typeface="Arial" pitchFamily="34" charset="0"/>
              </a:rPr>
              <a:t> Количество информации является </a:t>
            </a:r>
            <a:r>
              <a:rPr lang="ru-RU" sz="1600" i="1" dirty="0" smtClean="0">
                <a:latin typeface="Arial" pitchFamily="34" charset="0"/>
                <a:cs typeface="Arial" pitchFamily="34" charset="0"/>
              </a:rPr>
              <a:t>мерой сложности</a:t>
            </a:r>
            <a:r>
              <a:rPr lang="ru-RU" sz="1600" dirty="0" smtClean="0">
                <a:latin typeface="Arial" pitchFamily="34" charset="0"/>
                <a:cs typeface="Arial" pitchFamily="34" charset="0"/>
              </a:rPr>
              <a:t> организованных систем </a:t>
            </a:r>
            <a:br>
              <a:rPr lang="ru-RU" sz="1600" dirty="0" smtClean="0">
                <a:latin typeface="Arial" pitchFamily="34" charset="0"/>
                <a:cs typeface="Arial" pitchFamily="34" charset="0"/>
              </a:rPr>
            </a:br>
            <a:r>
              <a:rPr lang="ru-RU" sz="1600" dirty="0" smtClean="0">
                <a:latin typeface="Arial" pitchFamily="34" charset="0"/>
                <a:cs typeface="Arial" pitchFamily="34" charset="0"/>
              </a:rPr>
              <a:t>        любой природы…</a:t>
            </a:r>
          </a:p>
          <a:p>
            <a:pPr marL="0" indent="0">
              <a:buNone/>
            </a:pPr>
            <a:r>
              <a:rPr lang="ru-RU" sz="1600" dirty="0">
                <a:latin typeface="Arial" pitchFamily="34" charset="0"/>
                <a:cs typeface="Arial" pitchFamily="34" charset="0"/>
              </a:rPr>
              <a:t> </a:t>
            </a:r>
            <a:r>
              <a:rPr lang="ru-RU" sz="1600" dirty="0" smtClean="0">
                <a:latin typeface="Arial" pitchFamily="34" charset="0"/>
                <a:cs typeface="Arial" pitchFamily="34" charset="0"/>
              </a:rPr>
              <a:t>   5. Информация является </a:t>
            </a:r>
            <a:r>
              <a:rPr lang="ru-RU" sz="1600" i="1" dirty="0" smtClean="0">
                <a:latin typeface="Arial" pitchFamily="34" charset="0"/>
                <a:cs typeface="Arial" pitchFamily="34" charset="0"/>
              </a:rPr>
              <a:t>многоплановым феноменом</a:t>
            </a:r>
            <a:r>
              <a:rPr lang="ru-RU" sz="1600" dirty="0" smtClean="0">
                <a:latin typeface="Arial" pitchFamily="34" charset="0"/>
                <a:cs typeface="Arial" pitchFamily="34" charset="0"/>
              </a:rPr>
              <a:t> реальности, который </a:t>
            </a:r>
            <a:br>
              <a:rPr lang="ru-RU" sz="1600" dirty="0" smtClean="0">
                <a:latin typeface="Arial" pitchFamily="34" charset="0"/>
                <a:cs typeface="Arial" pitchFamily="34" charset="0"/>
              </a:rPr>
            </a:br>
            <a:r>
              <a:rPr lang="ru-RU" sz="1600" dirty="0" smtClean="0">
                <a:latin typeface="Arial" pitchFamily="34" charset="0"/>
                <a:cs typeface="Arial" pitchFamily="34" charset="0"/>
              </a:rPr>
              <a:t>        специфическим образом проявляет себя в различных условиях протекания </a:t>
            </a:r>
            <a:br>
              <a:rPr lang="ru-RU" sz="1600" dirty="0" smtClean="0">
                <a:latin typeface="Arial" pitchFamily="34" charset="0"/>
                <a:cs typeface="Arial" pitchFamily="34" charset="0"/>
              </a:rPr>
            </a:br>
            <a:r>
              <a:rPr lang="ru-RU" sz="1600" dirty="0" smtClean="0">
                <a:latin typeface="Arial" pitchFamily="34" charset="0"/>
                <a:cs typeface="Arial" pitchFamily="34" charset="0"/>
              </a:rPr>
              <a:t>        информационных процессов в разнообразных информационных средах… </a:t>
            </a:r>
            <a:r>
              <a:rPr lang="en-US" sz="1600" dirty="0" smtClean="0">
                <a:latin typeface="Arial" pitchFamily="34" charset="0"/>
                <a:cs typeface="Arial" pitchFamily="34" charset="0"/>
              </a:rPr>
              <a:t>/…/</a:t>
            </a:r>
            <a:endParaRPr lang="ru-RU" sz="1600" dirty="0" smtClean="0">
              <a:latin typeface="Arial" pitchFamily="34" charset="0"/>
              <a:cs typeface="Arial" pitchFamily="34" charset="0"/>
            </a:endParaRPr>
          </a:p>
          <a:p>
            <a:pPr marL="0" indent="0">
              <a:buNone/>
            </a:pPr>
            <a:r>
              <a:rPr lang="ru-RU" sz="1600" dirty="0">
                <a:latin typeface="Arial" pitchFamily="34" charset="0"/>
                <a:cs typeface="Arial" pitchFamily="34" charset="0"/>
              </a:rPr>
              <a:t> </a:t>
            </a:r>
            <a:r>
              <a:rPr lang="ru-RU" sz="1600" dirty="0" smtClean="0">
                <a:latin typeface="Arial" pitchFamily="34" charset="0"/>
                <a:cs typeface="Arial" pitchFamily="34" charset="0"/>
              </a:rPr>
              <a:t>   6. …существуют некоторые </a:t>
            </a:r>
            <a:r>
              <a:rPr lang="ru-RU" sz="1600" i="1" dirty="0" smtClean="0">
                <a:latin typeface="Arial" pitchFamily="34" charset="0"/>
                <a:cs typeface="Arial" pitchFamily="34" charset="0"/>
              </a:rPr>
              <a:t>фундаментальные закономерности</a:t>
            </a:r>
            <a:r>
              <a:rPr lang="ru-RU" sz="1600" dirty="0" smtClean="0">
                <a:latin typeface="Arial" pitchFamily="34" charset="0"/>
                <a:cs typeface="Arial" pitchFamily="34" charset="0"/>
              </a:rPr>
              <a:t> проявления </a:t>
            </a:r>
            <a:br>
              <a:rPr lang="ru-RU" sz="1600" dirty="0" smtClean="0">
                <a:latin typeface="Arial" pitchFamily="34" charset="0"/>
                <a:cs typeface="Arial" pitchFamily="34" charset="0"/>
              </a:rPr>
            </a:br>
            <a:r>
              <a:rPr lang="ru-RU" sz="1600" dirty="0" smtClean="0">
                <a:latin typeface="Arial" pitchFamily="34" charset="0"/>
                <a:cs typeface="Arial" pitchFamily="34" charset="0"/>
              </a:rPr>
              <a:t>        информации, которые являются общими для всех информационных </a:t>
            </a:r>
            <a:br>
              <a:rPr lang="ru-RU" sz="1600" dirty="0" smtClean="0">
                <a:latin typeface="Arial" pitchFamily="34" charset="0"/>
                <a:cs typeface="Arial" pitchFamily="34" charset="0"/>
              </a:rPr>
            </a:br>
            <a:r>
              <a:rPr lang="ru-RU" sz="1600" dirty="0" smtClean="0">
                <a:latin typeface="Arial" pitchFamily="34" charset="0"/>
                <a:cs typeface="Arial" pitchFamily="34" charset="0"/>
              </a:rPr>
              <a:t>        процессов» (С. 27).</a:t>
            </a: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30</a:t>
            </a:fld>
            <a:endParaRPr lang="ru-RU"/>
          </a:p>
        </p:txBody>
      </p:sp>
    </p:spTree>
    <p:extLst>
      <p:ext uri="{BB962C8B-B14F-4D97-AF65-F5344CB8AC3E}">
        <p14:creationId xmlns:p14="http://schemas.microsoft.com/office/powerpoint/2010/main" val="1939796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500014"/>
          </a:xfrm>
        </p:spPr>
        <p:txBody>
          <a:bodyPr/>
          <a:lstStyle/>
          <a:p>
            <a:pPr algn="ctr"/>
            <a:r>
              <a:rPr lang="ru-RU" sz="2400" dirty="0"/>
              <a:t>К.К. Колин</a:t>
            </a:r>
            <a:r>
              <a:rPr lang="ru-RU" sz="2400" dirty="0" smtClean="0"/>
              <a:t>.</a:t>
            </a:r>
            <a:br>
              <a:rPr lang="ru-RU" sz="2400" dirty="0" smtClean="0"/>
            </a:br>
            <a:r>
              <a:rPr lang="ru-RU" sz="2400" dirty="0" smtClean="0"/>
              <a:t>«</a:t>
            </a:r>
            <a:r>
              <a:rPr lang="ru-RU" sz="2400" dirty="0"/>
              <a:t>Философия информации и фундаментальные проблемы  современной информатики» (2010</a:t>
            </a:r>
            <a:r>
              <a:rPr lang="ru-RU" sz="2400" dirty="0" smtClean="0"/>
              <a:t>)</a:t>
            </a:r>
            <a:br>
              <a:rPr lang="ru-RU" sz="2400" dirty="0" smtClean="0"/>
            </a:br>
            <a:r>
              <a:rPr lang="ru-RU" sz="2400" dirty="0" smtClean="0"/>
              <a:t>Избранная библиография</a:t>
            </a:r>
            <a:endParaRPr lang="ru-RU" sz="2400" dirty="0"/>
          </a:p>
        </p:txBody>
      </p:sp>
      <p:sp>
        <p:nvSpPr>
          <p:cNvPr id="3" name="Объект 2"/>
          <p:cNvSpPr>
            <a:spLocks noGrp="1"/>
          </p:cNvSpPr>
          <p:nvPr>
            <p:ph idx="1"/>
          </p:nvPr>
        </p:nvSpPr>
        <p:spPr>
          <a:xfrm>
            <a:off x="457200" y="2348880"/>
            <a:ext cx="8435280" cy="3975720"/>
          </a:xfrm>
        </p:spPr>
        <p:txBody>
          <a:bodyPr/>
          <a:lstStyle/>
          <a:p>
            <a:pPr marL="0" indent="0" algn="ctr">
              <a:buNone/>
            </a:pPr>
            <a:r>
              <a:rPr lang="ru-RU" sz="1800" b="1" dirty="0" smtClean="0">
                <a:latin typeface="Arial" pitchFamily="34" charset="0"/>
                <a:cs typeface="Arial" pitchFamily="34" charset="0"/>
              </a:rPr>
              <a:t>Работы А.Д. Урсула 1968-1975 гг.</a:t>
            </a:r>
          </a:p>
          <a:p>
            <a:r>
              <a:rPr lang="ru-RU" sz="1600" i="1" dirty="0" smtClean="0">
                <a:latin typeface="Arial" pitchFamily="34" charset="0"/>
                <a:cs typeface="Arial" pitchFamily="34" charset="0"/>
              </a:rPr>
              <a:t>Урсул А.Д. Природа информации. Философский очерк. </a:t>
            </a:r>
            <a:r>
              <a:rPr lang="ru-RU" sz="1600" dirty="0" smtClean="0">
                <a:latin typeface="Arial" pitchFamily="34" charset="0"/>
                <a:cs typeface="Arial" pitchFamily="34" charset="0"/>
              </a:rPr>
              <a:t>– М.: Политиздат, 1968. – 288 с.</a:t>
            </a:r>
          </a:p>
          <a:p>
            <a:r>
              <a:rPr lang="ru-RU" sz="1600" i="1" dirty="0" smtClean="0">
                <a:latin typeface="Arial" pitchFamily="34" charset="0"/>
                <a:cs typeface="Arial" pitchFamily="34" charset="0"/>
              </a:rPr>
              <a:t>Урсул А.Д. Информация. Методологические аспекты.</a:t>
            </a:r>
            <a:r>
              <a:rPr lang="ru-RU" sz="1600" dirty="0" smtClean="0">
                <a:latin typeface="Arial" pitchFamily="34" charset="0"/>
                <a:cs typeface="Arial" pitchFamily="34" charset="0"/>
              </a:rPr>
              <a:t> – М.: Наука, 1971. – 295 с.</a:t>
            </a:r>
          </a:p>
          <a:p>
            <a:r>
              <a:rPr lang="ru-RU" sz="1600" i="1" dirty="0" smtClean="0">
                <a:latin typeface="Arial" pitchFamily="34" charset="0"/>
                <a:cs typeface="Arial" pitchFamily="34" charset="0"/>
              </a:rPr>
              <a:t>Урсул А.Д. Отражение и информация. </a:t>
            </a:r>
            <a:r>
              <a:rPr lang="ru-RU" sz="1600" dirty="0" smtClean="0">
                <a:latin typeface="Arial" pitchFamily="34" charset="0"/>
                <a:cs typeface="Arial" pitchFamily="34" charset="0"/>
              </a:rPr>
              <a:t>– М.: Мысль, 1973. – 231 с.</a:t>
            </a:r>
          </a:p>
          <a:p>
            <a:r>
              <a:rPr lang="ru-RU" sz="1600" i="1" dirty="0" smtClean="0">
                <a:latin typeface="Arial" pitchFamily="34" charset="0"/>
                <a:cs typeface="Arial" pitchFamily="34" charset="0"/>
              </a:rPr>
              <a:t>Урсул А.Д. Проблема информации в современной науке (Философские очерки). </a:t>
            </a:r>
            <a:r>
              <a:rPr lang="ru-RU" sz="1600" dirty="0" smtClean="0">
                <a:latin typeface="Arial" pitchFamily="34" charset="0"/>
                <a:cs typeface="Arial" pitchFamily="34" charset="0"/>
              </a:rPr>
              <a:t>– М.: Наука, 1975. – 287 с.</a:t>
            </a:r>
          </a:p>
          <a:p>
            <a:pPr marL="0" indent="0" algn="ctr">
              <a:buNone/>
            </a:pPr>
            <a:r>
              <a:rPr lang="ru-RU" sz="1800" b="1" dirty="0" smtClean="0">
                <a:latin typeface="Arial" pitchFamily="34" charset="0"/>
                <a:cs typeface="Arial" pitchFamily="34" charset="0"/>
              </a:rPr>
              <a:t>Работы К.К. Колина 2005-2009 гг.</a:t>
            </a:r>
          </a:p>
          <a:p>
            <a:r>
              <a:rPr lang="ru-RU" sz="1600" i="1" dirty="0" smtClean="0">
                <a:latin typeface="Arial" pitchFamily="34" charset="0"/>
                <a:cs typeface="Arial" pitchFamily="34" charset="0"/>
              </a:rPr>
              <a:t>Колин К.К. Природа информации и философские основы информатики</a:t>
            </a:r>
            <a:r>
              <a:rPr lang="ru-RU" sz="1600" dirty="0" smtClean="0">
                <a:latin typeface="Arial" pitchFamily="34" charset="0"/>
                <a:cs typeface="Arial" pitchFamily="34" charset="0"/>
              </a:rPr>
              <a:t>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Открытое образование. – 2005. </a:t>
            </a:r>
            <a:r>
              <a:rPr lang="ru-RU" sz="1600" dirty="0">
                <a:latin typeface="Arial" pitchFamily="34" charset="0"/>
                <a:cs typeface="Arial" pitchFamily="34" charset="0"/>
              </a:rPr>
              <a:t>– </a:t>
            </a:r>
            <a:r>
              <a:rPr lang="ru-RU" sz="1600" dirty="0" smtClean="0">
                <a:latin typeface="Arial" pitchFamily="34" charset="0"/>
                <a:cs typeface="Arial" pitchFamily="34" charset="0"/>
              </a:rPr>
              <a:t>№ 2. – С. 43-51.</a:t>
            </a:r>
          </a:p>
          <a:p>
            <a:r>
              <a:rPr lang="ru-RU" sz="1600" i="1" dirty="0" smtClean="0">
                <a:latin typeface="Arial" pitchFamily="34" charset="0"/>
                <a:cs typeface="Arial" pitchFamily="34" charset="0"/>
              </a:rPr>
              <a:t>Колин К.К. Философские и научно-методологические проблемы современной информатики</a:t>
            </a:r>
            <a:r>
              <a:rPr lang="ru-RU" sz="1600" dirty="0" smtClean="0">
                <a:latin typeface="Arial" pitchFamily="34" charset="0"/>
                <a:cs typeface="Arial" pitchFamily="34" charset="0"/>
              </a:rPr>
              <a:t>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Открытое образование. – 2007. </a:t>
            </a:r>
            <a:r>
              <a:rPr lang="ru-RU" sz="1600" dirty="0">
                <a:latin typeface="Arial" pitchFamily="34" charset="0"/>
                <a:cs typeface="Arial" pitchFamily="34" charset="0"/>
              </a:rPr>
              <a:t>– </a:t>
            </a:r>
            <a:r>
              <a:rPr lang="ru-RU" sz="1600" dirty="0" smtClean="0">
                <a:latin typeface="Arial" pitchFamily="34" charset="0"/>
                <a:cs typeface="Arial" pitchFamily="34" charset="0"/>
              </a:rPr>
              <a:t>№ 3 (62). – С. 54-59.</a:t>
            </a:r>
          </a:p>
          <a:p>
            <a:r>
              <a:rPr lang="ru-RU" sz="1600" i="1" dirty="0" smtClean="0">
                <a:latin typeface="Arial" pitchFamily="34" charset="0"/>
                <a:cs typeface="Arial" pitchFamily="34" charset="0"/>
              </a:rPr>
              <a:t>Колин К.К. Актуальные философские проблемы информатики. Теоретические основы информатики. Том 1.</a:t>
            </a:r>
            <a:r>
              <a:rPr lang="ru-RU" sz="1600" dirty="0" smtClean="0">
                <a:latin typeface="Arial" pitchFamily="34" charset="0"/>
                <a:cs typeface="Arial" pitchFamily="34" charset="0"/>
              </a:rPr>
              <a:t> – М.: КОС-ИНФ, 2009. – 222 с.</a:t>
            </a:r>
            <a:br>
              <a:rPr lang="ru-RU" sz="1600" dirty="0" smtClean="0">
                <a:latin typeface="Arial" pitchFamily="34" charset="0"/>
                <a:cs typeface="Arial" pitchFamily="34" charset="0"/>
              </a:rPr>
            </a:b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31</a:t>
            </a:fld>
            <a:endParaRPr lang="ru-RU"/>
          </a:p>
        </p:txBody>
      </p:sp>
    </p:spTree>
    <p:extLst>
      <p:ext uri="{BB962C8B-B14F-4D97-AF65-F5344CB8AC3E}">
        <p14:creationId xmlns:p14="http://schemas.microsoft.com/office/powerpoint/2010/main" val="1483926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57200" y="620713"/>
            <a:ext cx="8229600" cy="863600"/>
          </a:xfrm>
        </p:spPr>
        <p:txBody>
          <a:bodyPr/>
          <a:lstStyle/>
          <a:p>
            <a:pPr algn="ctr" eaLnBrk="1" hangingPunct="1"/>
            <a:r>
              <a:rPr lang="ru-RU" sz="2800" dirty="0" smtClean="0"/>
              <a:t>К.К. Колин.</a:t>
            </a:r>
            <a:br>
              <a:rPr lang="ru-RU" sz="2800" dirty="0" smtClean="0"/>
            </a:br>
            <a:r>
              <a:rPr lang="ru-RU" sz="2800" dirty="0" smtClean="0"/>
              <a:t>«Философские проблемы информатики» (2010)</a:t>
            </a:r>
          </a:p>
        </p:txBody>
      </p:sp>
      <p:pic>
        <p:nvPicPr>
          <p:cNvPr id="6" name="Объект 5"/>
          <p:cNvPicPr>
            <a:picLocks noGrp="1" noChangeAspect="1"/>
          </p:cNvPicPr>
          <p:nvPr>
            <p:ph sz="half" idx="2"/>
          </p:nvPr>
        </p:nvPicPr>
        <p:blipFill>
          <a:blip r:embed="rId2"/>
          <a:stretch>
            <a:fillRect/>
          </a:stretch>
        </p:blipFill>
        <p:spPr>
          <a:xfrm>
            <a:off x="5076825" y="2060575"/>
            <a:ext cx="2520950" cy="3779838"/>
          </a:xfrm>
          <a:ln w="3175">
            <a:solidFill>
              <a:schemeClr val="tx1"/>
            </a:solidFill>
          </a:ln>
          <a:effectLst>
            <a:outerShdw blurRad="50800" dist="50800" dir="5400000" algn="ctr" rotWithShape="0">
              <a:schemeClr val="tx1">
                <a:lumMod val="50000"/>
                <a:lumOff val="50000"/>
              </a:schemeClr>
            </a:outerShdw>
          </a:effectLst>
        </p:spPr>
      </p:pic>
      <p:pic>
        <p:nvPicPr>
          <p:cNvPr id="4" name="Объект 3"/>
          <p:cNvPicPr>
            <a:picLocks noGrp="1" noChangeAspect="1"/>
          </p:cNvPicPr>
          <p:nvPr>
            <p:ph sz="half" idx="1"/>
          </p:nvPr>
        </p:nvPicPr>
        <p:blipFill>
          <a:blip r:embed="rId3"/>
          <a:stretch>
            <a:fillRect/>
          </a:stretch>
        </p:blipFill>
        <p:spPr>
          <a:xfrm>
            <a:off x="1281113" y="2060575"/>
            <a:ext cx="2498725" cy="3779838"/>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32</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1052736"/>
            <a:ext cx="8229600" cy="936104"/>
          </a:xfrm>
        </p:spPr>
        <p:txBody>
          <a:bodyPr/>
          <a:lstStyle/>
          <a:p>
            <a:pPr algn="ctr" eaLnBrk="1" hangingPunct="1"/>
            <a:r>
              <a:rPr lang="ru-RU" sz="2800" dirty="0" smtClean="0"/>
              <a:t>К.К. Колин.</a:t>
            </a:r>
            <a:br>
              <a:rPr lang="ru-RU" sz="2800" dirty="0" smtClean="0"/>
            </a:br>
            <a:r>
              <a:rPr lang="ru-RU" sz="2800" dirty="0" smtClean="0"/>
              <a:t>«Философские проблемы информатики» (2010)</a:t>
            </a:r>
          </a:p>
        </p:txBody>
      </p:sp>
      <p:sp>
        <p:nvSpPr>
          <p:cNvPr id="30723" name="Объект 4"/>
          <p:cNvSpPr>
            <a:spLocks noGrp="1"/>
          </p:cNvSpPr>
          <p:nvPr>
            <p:ph idx="1"/>
          </p:nvPr>
        </p:nvSpPr>
        <p:spPr>
          <a:xfrm>
            <a:off x="457200" y="2708920"/>
            <a:ext cx="8229600" cy="3615680"/>
          </a:xfrm>
        </p:spPr>
        <p:txBody>
          <a:bodyPr/>
          <a:lstStyle/>
          <a:p>
            <a:pPr eaLnBrk="1" hangingPunct="1"/>
            <a:r>
              <a:rPr lang="ru-RU" sz="2000" b="1" dirty="0" smtClean="0">
                <a:solidFill>
                  <a:srgbClr val="00B050"/>
                </a:solidFill>
              </a:rPr>
              <a:t>Колин К.К. Философские проблемы информатики.</a:t>
            </a:r>
            <a:r>
              <a:rPr lang="ru-RU" sz="2000" dirty="0" smtClean="0"/>
              <a:t> – М.: БИНОМ. Лаборатория знаний, 2010. – 264 с. – «Информатизация образования).</a:t>
            </a:r>
          </a:p>
          <a:p>
            <a:pPr eaLnBrk="1" hangingPunct="1"/>
            <a:r>
              <a:rPr lang="ru-RU" sz="2000" dirty="0" smtClean="0"/>
              <a:t>Книга представляет собой </a:t>
            </a:r>
            <a:r>
              <a:rPr lang="ru-RU" sz="2000" i="1" dirty="0" smtClean="0"/>
              <a:t>переиздание </a:t>
            </a:r>
            <a:r>
              <a:rPr lang="ru-RU" sz="2000" dirty="0" smtClean="0"/>
              <a:t>монографии 2009 г. «Теоретические проблемы информатики. Том 1. Актуальные философские проблемы информатики» (</a:t>
            </a:r>
            <a:r>
              <a:rPr lang="ru-RU" sz="2000" i="1" dirty="0" smtClean="0"/>
              <a:t>см. слайды 22-25</a:t>
            </a:r>
            <a:r>
              <a:rPr lang="ru-RU" sz="2000" dirty="0" smtClean="0"/>
              <a:t>).</a:t>
            </a:r>
          </a:p>
          <a:p>
            <a:pPr eaLnBrk="1" hangingPunct="1"/>
            <a:endParaRPr lang="ru-RU" sz="2000" dirty="0" smtClean="0"/>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33</a:t>
            </a:fld>
            <a:endParaRPr lang="ru-RU"/>
          </a:p>
        </p:txBody>
      </p:sp>
      <p:sp>
        <p:nvSpPr>
          <p:cNvPr id="5" name="Скругленный прямоугольник 4"/>
          <p:cNvSpPr/>
          <p:nvPr/>
        </p:nvSpPr>
        <p:spPr>
          <a:xfrm>
            <a:off x="4427984" y="4941168"/>
            <a:ext cx="4104828" cy="108012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hlinkClick r:id="rId3"/>
              </a:rPr>
              <a:t>Колин Константин Константинович</a:t>
            </a:r>
            <a:r>
              <a:rPr lang="ru-RU" sz="1600" dirty="0"/>
              <a:t> – </a:t>
            </a:r>
            <a:r>
              <a:rPr lang="ru-RU" sz="1600" dirty="0" smtClean="0"/>
              <a:t/>
            </a:r>
            <a:br>
              <a:rPr lang="ru-RU" sz="1600" dirty="0" smtClean="0"/>
            </a:br>
            <a:r>
              <a:rPr lang="ru-RU" sz="1600" dirty="0" smtClean="0"/>
              <a:t>д.т.н. (1978), </a:t>
            </a:r>
            <a:r>
              <a:rPr lang="ru-RU" sz="1600" dirty="0"/>
              <a:t>проф. , гл. науч. </a:t>
            </a:r>
            <a:r>
              <a:rPr lang="ru-RU" sz="1600" dirty="0" err="1"/>
              <a:t>сотр</a:t>
            </a:r>
            <a:r>
              <a:rPr lang="ru-RU" sz="1600" dirty="0"/>
              <a:t>. Института проблем информатики </a:t>
            </a:r>
            <a:r>
              <a:rPr lang="ru-RU" sz="1600" dirty="0" smtClean="0"/>
              <a:t>РАН (г. Москва).</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704850"/>
            <a:ext cx="8229600" cy="1143000"/>
          </a:xfrm>
        </p:spPr>
        <p:txBody>
          <a:bodyPr/>
          <a:lstStyle/>
          <a:p>
            <a:pPr algn="ctr" eaLnBrk="1" hangingPunct="1"/>
            <a:r>
              <a:rPr lang="ru-RU" sz="2800" smtClean="0"/>
              <a:t>К.К. Колин.</a:t>
            </a:r>
            <a:br>
              <a:rPr lang="ru-RU" sz="2800" smtClean="0"/>
            </a:br>
            <a:r>
              <a:rPr lang="ru-RU" sz="2800" smtClean="0"/>
              <a:t>«У истоков российской</a:t>
            </a:r>
            <a:br>
              <a:rPr lang="ru-RU" sz="2800" smtClean="0"/>
            </a:br>
            <a:r>
              <a:rPr lang="ru-RU" sz="2800" smtClean="0"/>
              <a:t>философии информации» (2010)</a:t>
            </a:r>
          </a:p>
        </p:txBody>
      </p:sp>
      <p:pic>
        <p:nvPicPr>
          <p:cNvPr id="5" name="Объект 4"/>
          <p:cNvPicPr>
            <a:picLocks noGrp="1" noChangeAspect="1"/>
          </p:cNvPicPr>
          <p:nvPr>
            <p:ph sz="half" idx="1"/>
          </p:nvPr>
        </p:nvPicPr>
        <p:blipFill>
          <a:blip r:embed="rId2"/>
          <a:stretch>
            <a:fillRect/>
          </a:stretch>
        </p:blipFill>
        <p:spPr>
          <a:xfrm>
            <a:off x="1200150" y="1989138"/>
            <a:ext cx="2579688" cy="3816350"/>
          </a:xfrm>
          <a:ln w="3175">
            <a:solidFill>
              <a:schemeClr val="tx1"/>
            </a:solidFill>
          </a:ln>
          <a:effectLst>
            <a:outerShdw blurRad="50800" dist="50800" dir="5400000" algn="ctr" rotWithShape="0">
              <a:schemeClr val="tx1">
                <a:lumMod val="50000"/>
                <a:lumOff val="50000"/>
              </a:schemeClr>
            </a:outerShdw>
          </a:effectLst>
        </p:spPr>
      </p:pic>
      <p:pic>
        <p:nvPicPr>
          <p:cNvPr id="6" name="Объект 5"/>
          <p:cNvPicPr>
            <a:picLocks noGrp="1" noChangeAspect="1"/>
          </p:cNvPicPr>
          <p:nvPr>
            <p:ph sz="half" idx="2"/>
          </p:nvPr>
        </p:nvPicPr>
        <p:blipFill>
          <a:blip r:embed="rId3"/>
          <a:stretch>
            <a:fillRect/>
          </a:stretch>
        </p:blipFill>
        <p:spPr>
          <a:xfrm>
            <a:off x="5132388" y="1989138"/>
            <a:ext cx="2700337" cy="3816350"/>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34</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704850"/>
            <a:ext cx="8229600" cy="1283990"/>
          </a:xfrm>
        </p:spPr>
        <p:txBody>
          <a:bodyPr/>
          <a:lstStyle/>
          <a:p>
            <a:pPr algn="ctr" eaLnBrk="1" hangingPunct="1"/>
            <a:r>
              <a:rPr lang="ru-RU" sz="2800" dirty="0" smtClean="0"/>
              <a:t>К.К. Колин.</a:t>
            </a:r>
            <a:br>
              <a:rPr lang="ru-RU" sz="2800" dirty="0" smtClean="0"/>
            </a:br>
            <a:r>
              <a:rPr lang="ru-RU" sz="2800" dirty="0" smtClean="0"/>
              <a:t>«У истоков российской</a:t>
            </a:r>
            <a:br>
              <a:rPr lang="ru-RU" sz="2800" dirty="0" smtClean="0"/>
            </a:br>
            <a:r>
              <a:rPr lang="ru-RU" sz="2800" dirty="0" smtClean="0"/>
              <a:t>философии информации» (2010)</a:t>
            </a:r>
          </a:p>
        </p:txBody>
      </p:sp>
      <p:sp>
        <p:nvSpPr>
          <p:cNvPr id="28675" name="Объект 4"/>
          <p:cNvSpPr>
            <a:spLocks noGrp="1"/>
          </p:cNvSpPr>
          <p:nvPr>
            <p:ph idx="1"/>
          </p:nvPr>
        </p:nvSpPr>
        <p:spPr>
          <a:xfrm>
            <a:off x="457200" y="2708920"/>
            <a:ext cx="8229600" cy="3615680"/>
          </a:xfrm>
        </p:spPr>
        <p:txBody>
          <a:bodyPr/>
          <a:lstStyle/>
          <a:p>
            <a:pPr eaLnBrk="1" hangingPunct="1"/>
            <a:r>
              <a:rPr lang="ru-RU" sz="2000" b="1" dirty="0" smtClean="0">
                <a:solidFill>
                  <a:srgbClr val="00B050"/>
                </a:solidFill>
              </a:rPr>
              <a:t>Колин К.К. У истоков российской философии информации</a:t>
            </a:r>
            <a:r>
              <a:rPr lang="ru-RU" sz="2000" dirty="0" smtClean="0">
                <a:solidFill>
                  <a:srgbClr val="00B050"/>
                </a:solidFill>
              </a:rPr>
              <a:t> </a:t>
            </a:r>
            <a:r>
              <a:rPr lang="en-US" sz="2000" dirty="0" smtClean="0"/>
              <a:t>// </a:t>
            </a:r>
            <a:r>
              <a:rPr lang="ru-RU" sz="2000" dirty="0" smtClean="0"/>
              <a:t>Урсул А.Д. Природа информации: философский очерк </a:t>
            </a:r>
            <a:r>
              <a:rPr lang="en-US" sz="2000" dirty="0" smtClean="0"/>
              <a:t>/ </a:t>
            </a:r>
            <a:r>
              <a:rPr lang="ru-RU" sz="2000" dirty="0" err="1" smtClean="0"/>
              <a:t>Челяб</a:t>
            </a:r>
            <a:r>
              <a:rPr lang="ru-RU" sz="2000" dirty="0" smtClean="0"/>
              <a:t>. гос. акад. культуры и искусств; Науч.-</a:t>
            </a:r>
            <a:r>
              <a:rPr lang="ru-RU" sz="2000" dirty="0" err="1" smtClean="0"/>
              <a:t>образоват</a:t>
            </a:r>
            <a:r>
              <a:rPr lang="ru-RU" sz="2000" dirty="0" smtClean="0"/>
              <a:t>. </a:t>
            </a:r>
            <a:r>
              <a:rPr lang="ru-RU" sz="2000" dirty="0"/>
              <a:t>ц</a:t>
            </a:r>
            <a:r>
              <a:rPr lang="ru-RU" sz="2000" dirty="0" smtClean="0"/>
              <a:t>ентр «Информационное общество»; Рос. гос. торгово-эконом. ун-т; Центр </a:t>
            </a:r>
            <a:r>
              <a:rPr lang="ru-RU" sz="2000" dirty="0" err="1" smtClean="0"/>
              <a:t>исслед</a:t>
            </a:r>
            <a:r>
              <a:rPr lang="ru-RU" sz="2000" dirty="0" smtClean="0"/>
              <a:t>. </a:t>
            </a:r>
            <a:r>
              <a:rPr lang="ru-RU" sz="2000" dirty="0" err="1" smtClean="0"/>
              <a:t>глоб</a:t>
            </a:r>
            <a:r>
              <a:rPr lang="ru-RU" sz="2000" dirty="0" smtClean="0"/>
              <a:t>. процессов и устойчивого развития. – 2-е изд. – Челябинск, 2010. – С. 5-14.</a:t>
            </a:r>
          </a:p>
          <a:p>
            <a:pPr eaLnBrk="1" hangingPunct="1"/>
            <a:endParaRPr lang="ru-RU" sz="2000" dirty="0" smtClean="0"/>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35</a:t>
            </a:fld>
            <a:endParaRPr lang="ru-RU"/>
          </a:p>
        </p:txBody>
      </p:sp>
      <p:sp>
        <p:nvSpPr>
          <p:cNvPr id="5" name="Скругленный прямоугольник 4"/>
          <p:cNvSpPr/>
          <p:nvPr/>
        </p:nvSpPr>
        <p:spPr>
          <a:xfrm>
            <a:off x="4499992" y="4653136"/>
            <a:ext cx="4032820" cy="115212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hlinkClick r:id="rId2"/>
              </a:rPr>
              <a:t>Колин Константин Константинович </a:t>
            </a:r>
            <a:r>
              <a:rPr lang="ru-RU" sz="1600" dirty="0"/>
              <a:t>– </a:t>
            </a:r>
            <a:r>
              <a:rPr lang="ru-RU" sz="1600" dirty="0" smtClean="0"/>
              <a:t/>
            </a:r>
            <a:br>
              <a:rPr lang="ru-RU" sz="1600" dirty="0" smtClean="0"/>
            </a:br>
            <a:r>
              <a:rPr lang="ru-RU" sz="1600" dirty="0" smtClean="0"/>
              <a:t>д.т.н. (1978), </a:t>
            </a:r>
            <a:r>
              <a:rPr lang="ru-RU" sz="1600" dirty="0"/>
              <a:t>проф. , гл. науч. </a:t>
            </a:r>
            <a:r>
              <a:rPr lang="ru-RU" sz="1600" dirty="0" err="1"/>
              <a:t>сотр</a:t>
            </a:r>
            <a:r>
              <a:rPr lang="ru-RU" sz="1600" dirty="0"/>
              <a:t>. Института проблем информатики </a:t>
            </a:r>
            <a:r>
              <a:rPr lang="ru-RU" sz="1600" dirty="0" smtClean="0"/>
              <a:t>РАН (г. Москва).</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1008112"/>
          </a:xfrm>
        </p:spPr>
        <p:txBody>
          <a:bodyPr/>
          <a:lstStyle/>
          <a:p>
            <a:pPr algn="ctr"/>
            <a:r>
              <a:rPr lang="ru-RU" sz="2400" dirty="0"/>
              <a:t>К.К. Колин.</a:t>
            </a:r>
            <a:br>
              <a:rPr lang="ru-RU" sz="2400" dirty="0"/>
            </a:br>
            <a:r>
              <a:rPr lang="ru-RU" sz="2400" dirty="0"/>
              <a:t>«У истоков российской</a:t>
            </a:r>
            <a:br>
              <a:rPr lang="ru-RU" sz="2400" dirty="0"/>
            </a:br>
            <a:r>
              <a:rPr lang="ru-RU" sz="2400" dirty="0"/>
              <a:t>философии информации» (2010)</a:t>
            </a:r>
          </a:p>
        </p:txBody>
      </p:sp>
      <p:sp>
        <p:nvSpPr>
          <p:cNvPr id="3" name="Объект 2"/>
          <p:cNvSpPr>
            <a:spLocks noGrp="1"/>
          </p:cNvSpPr>
          <p:nvPr>
            <p:ph idx="1"/>
          </p:nvPr>
        </p:nvSpPr>
        <p:spPr>
          <a:xfrm>
            <a:off x="457200" y="1844824"/>
            <a:ext cx="8435280" cy="4536503"/>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«Термин </a:t>
            </a:r>
            <a:r>
              <a:rPr lang="ru-RU" sz="1600" i="1" dirty="0" smtClean="0">
                <a:latin typeface="Arial" pitchFamily="34" charset="0"/>
                <a:cs typeface="Arial" pitchFamily="34" charset="0"/>
              </a:rPr>
              <a:t>философия информации</a:t>
            </a:r>
            <a:r>
              <a:rPr lang="ru-RU" sz="1600" dirty="0" smtClean="0">
                <a:latin typeface="Arial" pitchFamily="34" charset="0"/>
                <a:cs typeface="Arial" pitchFamily="34" charset="0"/>
              </a:rPr>
              <a:t> появился в научной терминологии сравнительно недавно. Его, в частности, использовал китайский учёный </a:t>
            </a:r>
            <a:r>
              <a:rPr lang="ru-RU" sz="1600" dirty="0" err="1" smtClean="0">
                <a:latin typeface="Arial" pitchFamily="34" charset="0"/>
                <a:cs typeface="Arial" pitchFamily="34" charset="0"/>
              </a:rPr>
              <a:t>Лю</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Ган</a:t>
            </a:r>
            <a:r>
              <a:rPr lang="ru-RU" sz="1600" dirty="0" smtClean="0">
                <a:latin typeface="Arial" pitchFamily="34" charset="0"/>
                <a:cs typeface="Arial" pitchFamily="34" charset="0"/>
              </a:rPr>
              <a:t>, статья которого была опубликована в России в 2007 г. под названием «Философия информации и основы будущей китайской философии науки и техники». Здесь философию информации предлагается рассматривать как новую дисциплину в области философских исследований, возникшую «с приходом киберпространства и наступлением </a:t>
            </a:r>
            <a:r>
              <a:rPr lang="ru-RU" sz="1600" dirty="0" err="1" smtClean="0">
                <a:latin typeface="Arial" pitchFamily="34" charset="0"/>
                <a:cs typeface="Arial" pitchFamily="34" charset="0"/>
              </a:rPr>
              <a:t>киберэпохи</a:t>
            </a:r>
            <a:r>
              <a:rPr lang="ru-RU" sz="1600" dirty="0" smtClean="0">
                <a:latin typeface="Arial" pitchFamily="34" charset="0"/>
                <a:cs typeface="Arial" pitchFamily="34" charset="0"/>
              </a:rPr>
              <a:t>».</a:t>
            </a:r>
            <a:r>
              <a:rPr lang="en-US" sz="1600" dirty="0" smtClean="0">
                <a:latin typeface="Arial" pitchFamily="34" charset="0"/>
                <a:cs typeface="Arial" pitchFamily="34" charset="0"/>
              </a:rPr>
              <a:t> /…/</a:t>
            </a:r>
            <a:endParaRPr lang="ru-RU" sz="1600" dirty="0" smtClean="0">
              <a:latin typeface="Arial" pitchFamily="34" charset="0"/>
              <a:cs typeface="Arial" pitchFamily="34" charset="0"/>
            </a:endParaRPr>
          </a:p>
          <a:p>
            <a:pPr marL="0" indent="0">
              <a:buNone/>
            </a:pPr>
            <a:r>
              <a:rPr lang="ru-RU" sz="1600" dirty="0" smtClean="0">
                <a:latin typeface="Arial" pitchFamily="34" charset="0"/>
                <a:cs typeface="Arial" pitchFamily="34" charset="0"/>
              </a:rPr>
              <a:t>    Нам представляется, что эта точка зрения слишком узкая, и поэтому согласиться</a:t>
            </a:r>
            <a:br>
              <a:rPr lang="ru-RU" sz="1600" dirty="0" smtClean="0">
                <a:latin typeface="Arial" pitchFamily="34" charset="0"/>
                <a:cs typeface="Arial" pitchFamily="34" charset="0"/>
              </a:rPr>
            </a:br>
            <a:r>
              <a:rPr lang="ru-RU" sz="1600" dirty="0" smtClean="0">
                <a:latin typeface="Arial" pitchFamily="34" charset="0"/>
                <a:cs typeface="Arial" pitchFamily="34" charset="0"/>
              </a:rPr>
              <a:t>с ней можно лишь частично – в вопросе целесообразности выделения новой дисциплины в области философии. Что же касается содержания этой дисциплины, то, по нашему мнению, оно должно быть существенно более широким. Действительно, ведь в 1968 г., когда вышла в свет первая монография А.Д. Урсула о природе информации, такие понятия, как </a:t>
            </a:r>
            <a:r>
              <a:rPr lang="ru-RU" sz="1600" i="1" dirty="0" smtClean="0">
                <a:latin typeface="Arial" pitchFamily="34" charset="0"/>
                <a:cs typeface="Arial" pitchFamily="34" charset="0"/>
              </a:rPr>
              <a:t>киберпространство</a:t>
            </a:r>
            <a:r>
              <a:rPr lang="ru-RU" sz="1600" dirty="0" smtClean="0">
                <a:latin typeface="Arial" pitchFamily="34" charset="0"/>
                <a:cs typeface="Arial" pitchFamily="34" charset="0"/>
              </a:rPr>
              <a:t> и </a:t>
            </a:r>
            <a:r>
              <a:rPr lang="ru-RU" sz="1600" i="1" dirty="0" smtClean="0">
                <a:latin typeface="Arial" pitchFamily="34" charset="0"/>
                <a:cs typeface="Arial" pitchFamily="34" charset="0"/>
              </a:rPr>
              <a:t>компьютерный поворот </a:t>
            </a:r>
            <a:r>
              <a:rPr lang="ru-RU" sz="1600" dirty="0" smtClean="0">
                <a:latin typeface="Arial" pitchFamily="34" charset="0"/>
                <a:cs typeface="Arial" pitchFamily="34" charset="0"/>
              </a:rPr>
              <a:t>в философии, ещё не были распространены в научном сообществе. Тем не менее уже в тот период времени в России активно обсуждались философские аспекты теории информации – новой научной дисциплины, которая начала тогда бурно развиваться и всё более широко использоваться не только в технических науках, но также в биологии и лингвистике» (С. 6).</a:t>
            </a: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36</a:t>
            </a:fld>
            <a:endParaRPr lang="ru-RU"/>
          </a:p>
        </p:txBody>
      </p:sp>
    </p:spTree>
    <p:extLst>
      <p:ext uri="{BB962C8B-B14F-4D97-AF65-F5344CB8AC3E}">
        <p14:creationId xmlns:p14="http://schemas.microsoft.com/office/powerpoint/2010/main" val="211959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57200" y="704851"/>
            <a:ext cx="8229600" cy="1139974"/>
          </a:xfrm>
        </p:spPr>
        <p:txBody>
          <a:bodyPr/>
          <a:lstStyle/>
          <a:p>
            <a:pPr algn="ctr" eaLnBrk="1" hangingPunct="1"/>
            <a:r>
              <a:rPr lang="ru-RU" sz="2800" dirty="0" smtClean="0"/>
              <a:t>К.К. Колин.</a:t>
            </a:r>
            <a:br>
              <a:rPr lang="ru-RU" sz="2800" dirty="0" smtClean="0"/>
            </a:br>
            <a:r>
              <a:rPr lang="ru-RU" sz="2800" dirty="0" smtClean="0"/>
              <a:t>«Философия информации – актуальное направление исследований в области философии науки» (2010)</a:t>
            </a:r>
          </a:p>
        </p:txBody>
      </p:sp>
      <p:pic>
        <p:nvPicPr>
          <p:cNvPr id="5" name="Объект 4"/>
          <p:cNvPicPr>
            <a:picLocks noGrp="1" noChangeAspect="1"/>
          </p:cNvPicPr>
          <p:nvPr>
            <p:ph sz="half" idx="1"/>
          </p:nvPr>
        </p:nvPicPr>
        <p:blipFill>
          <a:blip r:embed="rId2"/>
          <a:stretch>
            <a:fillRect/>
          </a:stretch>
        </p:blipFill>
        <p:spPr>
          <a:xfrm>
            <a:off x="1259632" y="1988840"/>
            <a:ext cx="2574925" cy="3744913"/>
          </a:xfrm>
          <a:ln w="3175">
            <a:solidFill>
              <a:schemeClr val="tx1"/>
            </a:solidFill>
          </a:ln>
          <a:effectLst>
            <a:outerShdw blurRad="50800" dist="50800" dir="5400000" algn="ctr" rotWithShape="0">
              <a:schemeClr val="tx1">
                <a:lumMod val="50000"/>
                <a:lumOff val="50000"/>
              </a:schemeClr>
            </a:outerShdw>
          </a:effectLst>
        </p:spPr>
      </p:pic>
      <p:pic>
        <p:nvPicPr>
          <p:cNvPr id="6" name="Объект 5"/>
          <p:cNvPicPr>
            <a:picLocks noGrp="1" noChangeAspect="1"/>
          </p:cNvPicPr>
          <p:nvPr>
            <p:ph sz="half" idx="2"/>
          </p:nvPr>
        </p:nvPicPr>
        <p:blipFill>
          <a:blip r:embed="rId3"/>
          <a:stretch>
            <a:fillRect/>
          </a:stretch>
        </p:blipFill>
        <p:spPr>
          <a:xfrm>
            <a:off x="5148064" y="1988840"/>
            <a:ext cx="2700337" cy="3744913"/>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37</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457200" y="704850"/>
            <a:ext cx="8229600" cy="1428006"/>
          </a:xfrm>
        </p:spPr>
        <p:txBody>
          <a:bodyPr/>
          <a:lstStyle/>
          <a:p>
            <a:pPr algn="ctr" eaLnBrk="1" hangingPunct="1"/>
            <a:r>
              <a:rPr lang="ru-RU" sz="2800" dirty="0" smtClean="0"/>
              <a:t>К.К. Колин.</a:t>
            </a:r>
            <a:br>
              <a:rPr lang="ru-RU" sz="2800" dirty="0" smtClean="0"/>
            </a:br>
            <a:r>
              <a:rPr lang="ru-RU" sz="2800" dirty="0" smtClean="0"/>
              <a:t>«Философия информации – актуальное направление исследований в области философии науки» (2010)</a:t>
            </a:r>
          </a:p>
        </p:txBody>
      </p:sp>
      <p:sp>
        <p:nvSpPr>
          <p:cNvPr id="26627" name="Объект 4"/>
          <p:cNvSpPr>
            <a:spLocks noGrp="1"/>
          </p:cNvSpPr>
          <p:nvPr>
            <p:ph idx="1"/>
          </p:nvPr>
        </p:nvSpPr>
        <p:spPr>
          <a:xfrm>
            <a:off x="457200" y="2996952"/>
            <a:ext cx="8229600" cy="3327648"/>
          </a:xfrm>
        </p:spPr>
        <p:txBody>
          <a:bodyPr/>
          <a:lstStyle/>
          <a:p>
            <a:pPr eaLnBrk="1" hangingPunct="1"/>
            <a:r>
              <a:rPr lang="ru-RU" sz="2000" b="1" dirty="0" smtClean="0">
                <a:solidFill>
                  <a:srgbClr val="00B050"/>
                </a:solidFill>
              </a:rPr>
              <a:t>Колин К.К. Философия информации – актуальное направление исследований в области философии науки </a:t>
            </a:r>
            <a:r>
              <a:rPr lang="en-US" sz="2000" dirty="0" smtClean="0"/>
              <a:t>// </a:t>
            </a:r>
            <a:r>
              <a:rPr lang="ru-RU" sz="2000" dirty="0" smtClean="0"/>
              <a:t>Вестник </a:t>
            </a:r>
            <a:r>
              <a:rPr lang="ru-RU" sz="2000" dirty="0" err="1" smtClean="0"/>
              <a:t>Кемер</a:t>
            </a:r>
            <a:r>
              <a:rPr lang="ru-RU" sz="2000" dirty="0" smtClean="0"/>
              <a:t>. гос. ун-та культуры и искусств. – Кемерово, 2010. - № 12. – С. 43-51.</a:t>
            </a:r>
          </a:p>
          <a:p>
            <a:pPr eaLnBrk="1" hangingPunct="1"/>
            <a:endParaRPr lang="ru-RU" sz="2000" dirty="0" smtClean="0"/>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38</a:t>
            </a:fld>
            <a:endParaRPr lang="ru-RU"/>
          </a:p>
        </p:txBody>
      </p:sp>
      <p:sp>
        <p:nvSpPr>
          <p:cNvPr id="5" name="Скругленный прямоугольник 4"/>
          <p:cNvSpPr/>
          <p:nvPr/>
        </p:nvSpPr>
        <p:spPr>
          <a:xfrm>
            <a:off x="4427983" y="4221088"/>
            <a:ext cx="4104829" cy="108012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hlinkClick r:id="rId2"/>
              </a:rPr>
              <a:t>Колин Константин Константинович</a:t>
            </a:r>
            <a:r>
              <a:rPr lang="ru-RU" sz="1600" dirty="0"/>
              <a:t> – </a:t>
            </a:r>
            <a:r>
              <a:rPr lang="ru-RU" sz="1600" dirty="0" smtClean="0"/>
              <a:t/>
            </a:r>
            <a:br>
              <a:rPr lang="ru-RU" sz="1600" dirty="0" smtClean="0"/>
            </a:br>
            <a:r>
              <a:rPr lang="ru-RU" sz="1600" dirty="0" smtClean="0"/>
              <a:t>д.т.н. (1978), </a:t>
            </a:r>
            <a:r>
              <a:rPr lang="ru-RU" sz="1600" dirty="0"/>
              <a:t>проф. , гл. науч. </a:t>
            </a:r>
            <a:r>
              <a:rPr lang="ru-RU" sz="1600" dirty="0" err="1"/>
              <a:t>сотр</a:t>
            </a:r>
            <a:r>
              <a:rPr lang="ru-RU" sz="1600" dirty="0"/>
              <a:t>. Института проблем информатики </a:t>
            </a:r>
            <a:r>
              <a:rPr lang="ru-RU" sz="1600" dirty="0" smtClean="0"/>
              <a:t>РАН (г. Москва).</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067966"/>
          </a:xfrm>
        </p:spPr>
        <p:txBody>
          <a:bodyPr/>
          <a:lstStyle/>
          <a:p>
            <a:pPr algn="ctr"/>
            <a:r>
              <a:rPr lang="ru-RU" sz="2400" dirty="0"/>
              <a:t>К.К. Колин.</a:t>
            </a:r>
            <a:br>
              <a:rPr lang="ru-RU" sz="2400" dirty="0"/>
            </a:br>
            <a:r>
              <a:rPr lang="ru-RU" sz="2400" dirty="0"/>
              <a:t>«Философия информации – актуальное направление исследований в области философии науки» (2010)</a:t>
            </a:r>
          </a:p>
        </p:txBody>
      </p:sp>
      <p:sp>
        <p:nvSpPr>
          <p:cNvPr id="3" name="Объект 2"/>
          <p:cNvSpPr>
            <a:spLocks noGrp="1"/>
          </p:cNvSpPr>
          <p:nvPr>
            <p:ph idx="1"/>
          </p:nvPr>
        </p:nvSpPr>
        <p:spPr>
          <a:xfrm>
            <a:off x="457200" y="1844825"/>
            <a:ext cx="8229600" cy="4536504"/>
          </a:xfrm>
          <a:blipFill>
            <a:blip r:embed="rId2"/>
            <a:tile tx="0" ty="0" sx="100000" sy="100000" flip="none" algn="tl"/>
          </a:blipFill>
        </p:spPr>
        <p:txBody>
          <a:bodyPr/>
          <a:lstStyle/>
          <a:p>
            <a:pPr marL="0" indent="0">
              <a:buNone/>
            </a:pPr>
            <a:r>
              <a:rPr lang="ru-RU" sz="1600" dirty="0" smtClean="0">
                <a:solidFill>
                  <a:srgbClr val="FF0000"/>
                </a:solidFill>
                <a:latin typeface="Arial" pitchFamily="34" charset="0"/>
                <a:cs typeface="Arial" pitchFamily="34" charset="0"/>
              </a:rPr>
              <a:t>    </a:t>
            </a:r>
            <a:r>
              <a:rPr lang="ru-RU" sz="1600" dirty="0" smtClean="0">
                <a:latin typeface="Arial" pitchFamily="34" charset="0"/>
                <a:cs typeface="Arial" pitchFamily="34" charset="0"/>
              </a:rPr>
              <a:t>«Дискуссии о природе информации в научном сообществе идут уже более полувека, а в последние годы они разгораются с новой силой. Только в России за последнее десятилетие опубликованы десятки статей и монографий, в которых высказываются самые различные точки зрения на природу информации и делаются попытки дать этому понятию ещё одно, собственное определение. Анализ этих работ показывает, что в большинстве из них рассматриваются лишь аспекты проявления феномена информации, главным образом, в связи с развитием компьютерной человеко-машинной среды. </a:t>
            </a:r>
            <a:r>
              <a:rPr lang="en-US" sz="1600" dirty="0" smtClean="0">
                <a:latin typeface="Arial" pitchFamily="34" charset="0"/>
                <a:cs typeface="Arial" pitchFamily="34" charset="0"/>
              </a:rPr>
              <a:t>/…/</a:t>
            </a:r>
            <a:endParaRPr lang="ru-RU" sz="1600" dirty="0" smtClean="0">
              <a:latin typeface="Arial" pitchFamily="34" charset="0"/>
              <a:cs typeface="Arial" pitchFamily="34" charset="0"/>
            </a:endParaRPr>
          </a:p>
          <a:p>
            <a:pPr marL="0" indent="0">
              <a:buNone/>
            </a:pPr>
            <a:r>
              <a:rPr lang="ru-RU" sz="1600" dirty="0" smtClean="0">
                <a:latin typeface="Arial" pitchFamily="34" charset="0"/>
                <a:cs typeface="Arial" pitchFamily="34" charset="0"/>
              </a:rPr>
              <a:t>    В определённой мере этот вывод подтверждают и результаты обсуждения философских проблем информации на круглом столе, который состоялся в мае 2010 года в редакции журнала «Вопросы философии» под руководством его главного редактора академика В.А. Лекторского </a:t>
            </a:r>
            <a:r>
              <a:rPr lang="en-US" sz="1600" dirty="0" smtClean="0">
                <a:latin typeface="Arial" pitchFamily="34" charset="0"/>
                <a:cs typeface="Arial" pitchFamily="34" charset="0"/>
              </a:rPr>
              <a:t>[</a:t>
            </a:r>
            <a:r>
              <a:rPr lang="ru-RU" sz="1600" dirty="0" smtClean="0">
                <a:latin typeface="Arial" pitchFamily="34" charset="0"/>
                <a:cs typeface="Arial" pitchFamily="34" charset="0"/>
              </a:rPr>
              <a:t>26</a:t>
            </a:r>
            <a:r>
              <a:rPr lang="en-US" sz="1600" dirty="0" smtClean="0">
                <a:latin typeface="Arial" pitchFamily="34" charset="0"/>
                <a:cs typeface="Arial" pitchFamily="34" charset="0"/>
              </a:rPr>
              <a:t>]</a:t>
            </a:r>
            <a:r>
              <a:rPr lang="ru-RU" sz="1600" dirty="0" smtClean="0">
                <a:latin typeface="Arial" pitchFamily="34" charset="0"/>
                <a:cs typeface="Arial" pitchFamily="34" charset="0"/>
              </a:rPr>
              <a:t>. Автор настоящей работы был одним из участников этого обсуждения. Оно показало, что философские проблемы информации сегодня приобретают всё большую актуальность и значимость. Однако они ещё недостаточно </a:t>
            </a:r>
            <a:r>
              <a:rPr lang="ru-RU" sz="1600" dirty="0" err="1" smtClean="0">
                <a:latin typeface="Arial" pitchFamily="34" charset="0"/>
                <a:cs typeface="Arial" pitchFamily="34" charset="0"/>
              </a:rPr>
              <a:t>систематизированно</a:t>
            </a:r>
            <a:r>
              <a:rPr lang="ru-RU" sz="1600" dirty="0" smtClean="0">
                <a:latin typeface="Arial" pitchFamily="34" charset="0"/>
                <a:cs typeface="Arial" pitchFamily="34" charset="0"/>
              </a:rPr>
              <a:t> изучаются в системе современной науки, а в системе образования эти проблемы практически полностью игнорируются.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Здесь необходима планомерная и систематическая работа, а также более тесная международная кооперация» (С. 47-48).</a:t>
            </a:r>
            <a:endParaRPr lang="ru-RU" sz="1600" dirty="0">
              <a:solidFill>
                <a:srgbClr val="FF0000"/>
              </a:solidFill>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39</a:t>
            </a:fld>
            <a:endParaRPr lang="ru-RU"/>
          </a:p>
        </p:txBody>
      </p:sp>
    </p:spTree>
    <p:extLst>
      <p:ext uri="{BB962C8B-B14F-4D97-AF65-F5344CB8AC3E}">
        <p14:creationId xmlns:p14="http://schemas.microsoft.com/office/powerpoint/2010/main" val="235729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lstStyle/>
          <a:p>
            <a:pPr algn="ctr"/>
            <a:r>
              <a:rPr lang="ru-RU" sz="2400" dirty="0" smtClean="0"/>
              <a:t>Философия информации</a:t>
            </a:r>
            <a:br>
              <a:rPr lang="ru-RU" sz="2400" dirty="0" smtClean="0"/>
            </a:br>
            <a:r>
              <a:rPr lang="ru-RU" sz="2400" dirty="0" smtClean="0"/>
              <a:t>в широком и узком смыслах</a:t>
            </a:r>
            <a:endParaRPr lang="ru-RU" sz="2400" dirty="0"/>
          </a:p>
        </p:txBody>
      </p:sp>
      <p:sp>
        <p:nvSpPr>
          <p:cNvPr id="4" name="Объект 3"/>
          <p:cNvSpPr>
            <a:spLocks noGrp="1"/>
          </p:cNvSpPr>
          <p:nvPr>
            <p:ph sz="half" idx="1"/>
          </p:nvPr>
        </p:nvSpPr>
        <p:spPr>
          <a:xfrm>
            <a:off x="179512" y="1628800"/>
            <a:ext cx="4752528" cy="4896544"/>
          </a:xfrm>
        </p:spPr>
        <p:txBody>
          <a:bodyPr/>
          <a:lstStyle/>
          <a:p>
            <a:pPr marL="0" indent="0" algn="ctr">
              <a:buNone/>
            </a:pPr>
            <a:r>
              <a:rPr lang="ru-RU" sz="2000" dirty="0" smtClean="0">
                <a:solidFill>
                  <a:srgbClr val="FF0000"/>
                </a:solidFill>
              </a:rPr>
              <a:t>Широкий смысл</a:t>
            </a:r>
          </a:p>
          <a:p>
            <a:r>
              <a:rPr lang="ru-RU" sz="1800" dirty="0" smtClean="0"/>
              <a:t>Изучение наиболее общих проблем информации (с 1960-х гг.)</a:t>
            </a:r>
          </a:p>
          <a:p>
            <a:r>
              <a:rPr lang="ru-RU" sz="1600" dirty="0" smtClean="0"/>
              <a:t>Р.Ф. </a:t>
            </a:r>
            <a:r>
              <a:rPr lang="ru-RU" sz="1600" dirty="0" err="1" smtClean="0"/>
              <a:t>Абдеев</a:t>
            </a:r>
            <a:r>
              <a:rPr lang="ru-RU" sz="1600" dirty="0" smtClean="0"/>
              <a:t>, Ю.Ф. Абрамов, И.Ю. Алексеева, Г.Г. Белоногов, А.И. Берг, А.А. Берс, </a:t>
            </a:r>
            <a:br>
              <a:rPr lang="ru-RU" sz="1600" dirty="0" smtClean="0"/>
            </a:br>
            <a:r>
              <a:rPr lang="ru-RU" sz="1600" dirty="0" smtClean="0"/>
              <a:t>Д.И. </a:t>
            </a:r>
            <a:r>
              <a:rPr lang="ru-RU" sz="1600" dirty="0" err="1" smtClean="0"/>
              <a:t>Блюменау</a:t>
            </a:r>
            <a:r>
              <a:rPr lang="ru-RU" sz="1600" dirty="0" smtClean="0"/>
              <a:t>, А.С. </a:t>
            </a:r>
            <a:r>
              <a:rPr lang="ru-RU" sz="1600" dirty="0" err="1" smtClean="0"/>
              <a:t>Бондаревский</a:t>
            </a:r>
            <a:r>
              <a:rPr lang="ru-RU" sz="1600" dirty="0" smtClean="0"/>
              <a:t>, </a:t>
            </a:r>
            <a:br>
              <a:rPr lang="ru-RU" sz="1600" dirty="0" smtClean="0"/>
            </a:br>
            <a:r>
              <a:rPr lang="ru-RU" sz="1600" dirty="0" smtClean="0"/>
              <a:t>Л.И. Бородкин, Н.П. </a:t>
            </a:r>
            <a:r>
              <a:rPr lang="ru-RU" sz="1600" dirty="0" err="1" smtClean="0"/>
              <a:t>Ващекин</a:t>
            </a:r>
            <a:r>
              <a:rPr lang="ru-RU" sz="1600" dirty="0" smtClean="0"/>
              <a:t>, В.Н. Волкова,</a:t>
            </a:r>
            <a:br>
              <a:rPr lang="ru-RU" sz="1600" dirty="0" smtClean="0"/>
            </a:br>
            <a:r>
              <a:rPr lang="ru-RU" sz="1600" dirty="0" smtClean="0"/>
              <a:t>Р.С. </a:t>
            </a:r>
            <a:r>
              <a:rPr lang="ru-RU" sz="1600" dirty="0" err="1" smtClean="0"/>
              <a:t>Гиляревский</a:t>
            </a:r>
            <a:r>
              <a:rPr lang="ru-RU" sz="1600" dirty="0" smtClean="0"/>
              <a:t>, В.М. Глушков, В.С. </a:t>
            </a:r>
            <a:r>
              <a:rPr lang="ru-RU" sz="1600" dirty="0" err="1" smtClean="0"/>
              <a:t>Готт</a:t>
            </a:r>
            <a:r>
              <a:rPr lang="ru-RU" sz="1600" dirty="0" smtClean="0"/>
              <a:t>, </a:t>
            </a:r>
            <a:r>
              <a:rPr lang="ru-RU" sz="1600" dirty="0"/>
              <a:t>И.М. Гуревич</a:t>
            </a:r>
            <a:r>
              <a:rPr lang="ru-RU" sz="1600" dirty="0" smtClean="0"/>
              <a:t>, А.А. Денисов, Д.И. Дубровский, А.П. Ершов, И.М. </a:t>
            </a:r>
            <a:r>
              <a:rPr lang="ru-RU" sz="1600" dirty="0" err="1" smtClean="0"/>
              <a:t>Зацман</a:t>
            </a:r>
            <a:r>
              <a:rPr lang="ru-RU" sz="1600" dirty="0" smtClean="0"/>
              <a:t>, Б.Б. Кадомцев, </a:t>
            </a:r>
            <a:br>
              <a:rPr lang="ru-RU" sz="1600" dirty="0" smtClean="0"/>
            </a:br>
            <a:r>
              <a:rPr lang="ru-RU" sz="1600" dirty="0" smtClean="0"/>
              <a:t>В.З</a:t>
            </a:r>
            <a:r>
              <a:rPr lang="ru-RU" sz="1600" dirty="0"/>
              <a:t>. Коган</a:t>
            </a:r>
            <a:r>
              <a:rPr lang="ru-RU" sz="1600" dirty="0" smtClean="0"/>
              <a:t>, К.К</a:t>
            </a:r>
            <a:r>
              <a:rPr lang="ru-RU" sz="1600" dirty="0"/>
              <a:t>. Колин</a:t>
            </a:r>
            <a:r>
              <a:rPr lang="ru-RU" sz="1600" dirty="0" smtClean="0"/>
              <a:t>, А.А. Ляпунов, </a:t>
            </a:r>
            <a:br>
              <a:rPr lang="ru-RU" sz="1600" dirty="0" smtClean="0"/>
            </a:br>
            <a:r>
              <a:rPr lang="ru-RU" sz="1600" dirty="0" smtClean="0"/>
              <a:t>В.П. Леонов, А.И. Лисин, А.И. Михайлов,</a:t>
            </a:r>
            <a:br>
              <a:rPr lang="ru-RU" sz="1600" dirty="0" smtClean="0"/>
            </a:br>
            <a:r>
              <a:rPr lang="ru-RU" sz="1600" dirty="0" smtClean="0"/>
              <a:t>В.В. </a:t>
            </a:r>
            <a:r>
              <a:rPr lang="ru-RU" sz="1600" dirty="0" err="1" smtClean="0"/>
              <a:t>Саночкин</a:t>
            </a:r>
            <a:r>
              <a:rPr lang="ru-RU" sz="1600" dirty="0" smtClean="0"/>
              <a:t>, В.П. </a:t>
            </a:r>
            <a:r>
              <a:rPr lang="ru-RU" sz="1600" dirty="0" err="1" smtClean="0"/>
              <a:t>Седякин</a:t>
            </a:r>
            <a:r>
              <a:rPr lang="ru-RU" sz="1600" dirty="0" smtClean="0"/>
              <a:t>, Э.П. </a:t>
            </a:r>
            <a:r>
              <a:rPr lang="ru-RU" sz="1600" dirty="0" err="1" smtClean="0"/>
              <a:t>Семенюк</a:t>
            </a:r>
            <a:r>
              <a:rPr lang="ru-RU" sz="1600" dirty="0" smtClean="0"/>
              <a:t>, Р.Б. </a:t>
            </a:r>
            <a:r>
              <a:rPr lang="ru-RU" sz="1600" dirty="0" err="1" smtClean="0"/>
              <a:t>Сейфуль-Мулюков</a:t>
            </a:r>
            <a:r>
              <a:rPr lang="ru-RU" sz="1600" dirty="0" smtClean="0"/>
              <a:t>, А.В</a:t>
            </a:r>
            <a:r>
              <a:rPr lang="ru-RU" sz="1600" dirty="0"/>
              <a:t>. Соколов</a:t>
            </a:r>
            <a:r>
              <a:rPr lang="ru-RU" sz="1600" dirty="0" smtClean="0"/>
              <a:t>, </a:t>
            </a:r>
            <a:br>
              <a:rPr lang="ru-RU" sz="1600" dirty="0" smtClean="0"/>
            </a:br>
            <a:r>
              <a:rPr lang="ru-RU" sz="1600" dirty="0" smtClean="0"/>
              <a:t>Ю.Н. Столяров, Ф.Е. Темников, В.С. </a:t>
            </a:r>
            <a:r>
              <a:rPr lang="ru-RU" sz="1600" dirty="0" err="1" smtClean="0"/>
              <a:t>Тюхтин</a:t>
            </a:r>
            <a:r>
              <a:rPr lang="ru-RU" sz="1600" dirty="0" smtClean="0"/>
              <a:t>, А.И. </a:t>
            </a:r>
            <a:r>
              <a:rPr lang="ru-RU" sz="1600" dirty="0" err="1" smtClean="0"/>
              <a:t>Уёмов</a:t>
            </a:r>
            <a:r>
              <a:rPr lang="ru-RU" sz="1600" dirty="0" smtClean="0"/>
              <a:t>, Б.С. Украинцев, А.Д. Урсул, </a:t>
            </a:r>
            <a:br>
              <a:rPr lang="ru-RU" sz="1600" dirty="0" smtClean="0"/>
            </a:br>
            <a:r>
              <a:rPr lang="ru-RU" sz="1600" dirty="0" smtClean="0"/>
              <a:t>Д.С. </a:t>
            </a:r>
            <a:r>
              <a:rPr lang="ru-RU" sz="1600" dirty="0" err="1" smtClean="0"/>
              <a:t>Чернавский</a:t>
            </a:r>
            <a:r>
              <a:rPr lang="ru-RU" sz="1600" dirty="0" smtClean="0"/>
              <a:t>, А.И. Чёрный, </a:t>
            </a:r>
            <a:br>
              <a:rPr lang="ru-RU" sz="1600" dirty="0" smtClean="0"/>
            </a:br>
            <a:r>
              <a:rPr lang="ru-RU" sz="1600" dirty="0" smtClean="0"/>
              <a:t>Ю.И. </a:t>
            </a:r>
            <a:r>
              <a:rPr lang="ru-RU" sz="1600" dirty="0" err="1" smtClean="0"/>
              <a:t>Шемакин</a:t>
            </a:r>
            <a:r>
              <a:rPr lang="ru-RU" sz="1600" dirty="0" smtClean="0"/>
              <a:t>, Ю.А. </a:t>
            </a:r>
            <a:r>
              <a:rPr lang="ru-RU" sz="1600" dirty="0" err="1" smtClean="0"/>
              <a:t>Шрейдер</a:t>
            </a:r>
            <a:r>
              <a:rPr lang="ru-RU" sz="1600" dirty="0" smtClean="0"/>
              <a:t>, Р.М. Юсупов и др.</a:t>
            </a:r>
          </a:p>
          <a:p>
            <a:endParaRPr lang="ru-RU" sz="1600" dirty="0" smtClean="0">
              <a:solidFill>
                <a:srgbClr val="FF0000"/>
              </a:solidFill>
            </a:endParaRPr>
          </a:p>
          <a:p>
            <a:endParaRPr lang="ru-RU" dirty="0"/>
          </a:p>
        </p:txBody>
      </p:sp>
      <p:sp>
        <p:nvSpPr>
          <p:cNvPr id="5" name="Объект 4"/>
          <p:cNvSpPr>
            <a:spLocks noGrp="1"/>
          </p:cNvSpPr>
          <p:nvPr>
            <p:ph sz="half" idx="2"/>
          </p:nvPr>
        </p:nvSpPr>
        <p:spPr>
          <a:xfrm>
            <a:off x="5076056" y="1628800"/>
            <a:ext cx="3816424" cy="4726125"/>
          </a:xfrm>
        </p:spPr>
        <p:txBody>
          <a:bodyPr/>
          <a:lstStyle/>
          <a:p>
            <a:pPr marL="0" indent="0" algn="ctr">
              <a:buNone/>
            </a:pPr>
            <a:r>
              <a:rPr lang="ru-RU" sz="2000" dirty="0" smtClean="0">
                <a:solidFill>
                  <a:srgbClr val="00B050"/>
                </a:solidFill>
              </a:rPr>
              <a:t>Узкий смысл</a:t>
            </a:r>
          </a:p>
          <a:p>
            <a:r>
              <a:rPr lang="ru-RU" sz="1800" dirty="0" smtClean="0"/>
              <a:t>Институционализация ФИ</a:t>
            </a:r>
            <a:br>
              <a:rPr lang="ru-RU" sz="1800" dirty="0" smtClean="0"/>
            </a:br>
            <a:r>
              <a:rPr lang="ru-RU" sz="1800" dirty="0" smtClean="0"/>
              <a:t>как самостоятельной области философского знания </a:t>
            </a:r>
            <a:br>
              <a:rPr lang="ru-RU" sz="1800" dirty="0" smtClean="0"/>
            </a:br>
            <a:r>
              <a:rPr lang="ru-RU" sz="1800" dirty="0" smtClean="0"/>
              <a:t>(с 1996 г.).</a:t>
            </a:r>
          </a:p>
          <a:p>
            <a:r>
              <a:rPr lang="ru-RU" sz="1800" dirty="0" smtClean="0"/>
              <a:t>М.Н. Щербинин, А.В. Нестеров,</a:t>
            </a:r>
            <a:br>
              <a:rPr lang="ru-RU" sz="1800" dirty="0" smtClean="0"/>
            </a:br>
            <a:r>
              <a:rPr lang="ru-RU" sz="1800" dirty="0" smtClean="0"/>
              <a:t>С.М. Оленев, Л.В. Скворцов, </a:t>
            </a:r>
            <a:br>
              <a:rPr lang="ru-RU" sz="1800" dirty="0" smtClean="0"/>
            </a:br>
            <a:r>
              <a:rPr lang="ru-RU" sz="1800" dirty="0" smtClean="0"/>
              <a:t>В.И. Каширин, О.В. Каширина,</a:t>
            </a:r>
            <a:br>
              <a:rPr lang="ru-RU" sz="1800" dirty="0" smtClean="0"/>
            </a:br>
            <a:r>
              <a:rPr lang="ru-RU" sz="1800" dirty="0"/>
              <a:t>К.К. Колин</a:t>
            </a:r>
            <a:r>
              <a:rPr lang="ru-RU" sz="1800" dirty="0" smtClean="0"/>
              <a:t>, А.В. Соколов, </a:t>
            </a:r>
            <a:br>
              <a:rPr lang="ru-RU" sz="1800" dirty="0" smtClean="0"/>
            </a:br>
            <a:r>
              <a:rPr lang="ru-RU" sz="1800" dirty="0" smtClean="0"/>
              <a:t>Г.В. Хлебников, Ю.Ю. Чёрный</a:t>
            </a:r>
            <a:br>
              <a:rPr lang="ru-RU" sz="1800" dirty="0" smtClean="0"/>
            </a:br>
            <a:r>
              <a:rPr lang="ru-RU" sz="1800" dirty="0" smtClean="0"/>
              <a:t>и др.</a:t>
            </a:r>
            <a:r>
              <a:rPr lang="ru-RU" sz="1600" dirty="0" smtClean="0"/>
              <a:t/>
            </a:r>
            <a:br>
              <a:rPr lang="ru-RU" sz="1600" dirty="0" smtClean="0"/>
            </a:br>
            <a:endParaRPr lang="ru-RU" sz="1600" dirty="0" smtClean="0"/>
          </a:p>
          <a:p>
            <a:endParaRPr lang="ru-RU" dirty="0"/>
          </a:p>
        </p:txBody>
      </p:sp>
      <p:sp>
        <p:nvSpPr>
          <p:cNvPr id="3" name="Номер слайда 2"/>
          <p:cNvSpPr>
            <a:spLocks noGrp="1"/>
          </p:cNvSpPr>
          <p:nvPr>
            <p:ph type="sldNum" sz="quarter" idx="12"/>
          </p:nvPr>
        </p:nvSpPr>
        <p:spPr/>
        <p:txBody>
          <a:bodyPr/>
          <a:lstStyle/>
          <a:p>
            <a:pPr>
              <a:defRPr/>
            </a:pPr>
            <a:fld id="{C1EBDA4E-0F3D-41C4-A66A-B44ECDB0FE51}" type="slidenum">
              <a:rPr lang="ru-RU" smtClean="0"/>
              <a:pPr>
                <a:defRPr/>
              </a:pPr>
              <a:t>4</a:t>
            </a:fld>
            <a:endParaRPr lang="ru-RU"/>
          </a:p>
        </p:txBody>
      </p:sp>
    </p:spTree>
    <p:extLst>
      <p:ext uri="{BB962C8B-B14F-4D97-AF65-F5344CB8AC3E}">
        <p14:creationId xmlns:p14="http://schemas.microsoft.com/office/powerpoint/2010/main" val="904996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620688"/>
            <a:ext cx="8229600" cy="863625"/>
          </a:xfrm>
        </p:spPr>
        <p:txBody>
          <a:bodyPr/>
          <a:lstStyle/>
          <a:p>
            <a:pPr algn="ctr" eaLnBrk="1" hangingPunct="1"/>
            <a:r>
              <a:rPr lang="ru-RU" sz="2800" dirty="0" smtClean="0"/>
              <a:t>А.В. Соколов.</a:t>
            </a:r>
            <a:br>
              <a:rPr lang="ru-RU" sz="2800" dirty="0" smtClean="0"/>
            </a:br>
            <a:r>
              <a:rPr lang="ru-RU" sz="2800" dirty="0" smtClean="0"/>
              <a:t>«Философия информации» (2010)</a:t>
            </a:r>
          </a:p>
        </p:txBody>
      </p:sp>
      <p:pic>
        <p:nvPicPr>
          <p:cNvPr id="5" name="Объект 4"/>
          <p:cNvPicPr>
            <a:picLocks noGrp="1" noChangeAspect="1"/>
          </p:cNvPicPr>
          <p:nvPr>
            <p:ph sz="half" idx="1"/>
          </p:nvPr>
        </p:nvPicPr>
        <p:blipFill>
          <a:blip r:embed="rId2"/>
          <a:stretch>
            <a:fillRect/>
          </a:stretch>
        </p:blipFill>
        <p:spPr>
          <a:xfrm>
            <a:off x="1317625" y="2025650"/>
            <a:ext cx="2533650" cy="3779838"/>
          </a:xfrm>
          <a:ln w="3175">
            <a:solidFill>
              <a:schemeClr val="tx1"/>
            </a:solidFill>
          </a:ln>
          <a:effectLst>
            <a:outerShdw blurRad="50800" dist="50800" dir="5400000" algn="ctr" rotWithShape="0">
              <a:schemeClr val="tx1">
                <a:lumMod val="50000"/>
                <a:lumOff val="50000"/>
              </a:schemeClr>
            </a:outerShdw>
          </a:effectLst>
        </p:spPr>
      </p:pic>
      <p:pic>
        <p:nvPicPr>
          <p:cNvPr id="8" name="Объект 7"/>
          <p:cNvPicPr>
            <a:picLocks noGrp="1" noChangeAspect="1"/>
          </p:cNvPicPr>
          <p:nvPr>
            <p:ph sz="half" idx="2"/>
          </p:nvPr>
        </p:nvPicPr>
        <p:blipFill>
          <a:blip r:embed="rId3"/>
          <a:stretch>
            <a:fillRect/>
          </a:stretch>
        </p:blipFill>
        <p:spPr>
          <a:xfrm>
            <a:off x="5148263" y="2025650"/>
            <a:ext cx="2593975" cy="3779838"/>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40</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908720"/>
            <a:ext cx="8229600" cy="936104"/>
          </a:xfrm>
        </p:spPr>
        <p:txBody>
          <a:bodyPr>
            <a:normAutofit/>
          </a:bodyPr>
          <a:lstStyle/>
          <a:p>
            <a:pPr algn="ctr" eaLnBrk="1" fontAlgn="auto" hangingPunct="1">
              <a:spcAft>
                <a:spcPts val="0"/>
              </a:spcAft>
              <a:defRPr/>
            </a:pPr>
            <a:r>
              <a:rPr lang="ru-RU" sz="2800" dirty="0"/>
              <a:t>А.В. Соколов.</a:t>
            </a:r>
            <a:br>
              <a:rPr lang="ru-RU" sz="2800" dirty="0"/>
            </a:br>
            <a:r>
              <a:rPr lang="ru-RU" sz="2800" dirty="0"/>
              <a:t>«Философия информации» (2010)</a:t>
            </a:r>
          </a:p>
        </p:txBody>
      </p:sp>
      <p:sp>
        <p:nvSpPr>
          <p:cNvPr id="22531" name="Объект 5"/>
          <p:cNvSpPr>
            <a:spLocks noGrp="1"/>
          </p:cNvSpPr>
          <p:nvPr>
            <p:ph idx="1"/>
          </p:nvPr>
        </p:nvSpPr>
        <p:spPr>
          <a:xfrm>
            <a:off x="457200" y="2924944"/>
            <a:ext cx="8229600" cy="3399656"/>
          </a:xfrm>
        </p:spPr>
        <p:txBody>
          <a:bodyPr/>
          <a:lstStyle/>
          <a:p>
            <a:pPr eaLnBrk="1" hangingPunct="1"/>
            <a:r>
              <a:rPr lang="ru-RU" sz="2000" b="1" dirty="0" smtClean="0">
                <a:solidFill>
                  <a:srgbClr val="00B050"/>
                </a:solidFill>
              </a:rPr>
              <a:t>Соколов А.В. Философия информации: проф.-</a:t>
            </a:r>
            <a:r>
              <a:rPr lang="ru-RU" sz="2000" b="1" dirty="0" err="1" smtClean="0">
                <a:solidFill>
                  <a:srgbClr val="00B050"/>
                </a:solidFill>
              </a:rPr>
              <a:t>мировоззр</a:t>
            </a:r>
            <a:r>
              <a:rPr lang="ru-RU" sz="2000" b="1" dirty="0" smtClean="0">
                <a:solidFill>
                  <a:srgbClr val="00B050"/>
                </a:solidFill>
              </a:rPr>
              <a:t>. учеб. пособие </a:t>
            </a:r>
            <a:r>
              <a:rPr lang="en-US" sz="2000" dirty="0" smtClean="0"/>
              <a:t>/ </a:t>
            </a:r>
            <a:r>
              <a:rPr lang="ru-RU" sz="2000" dirty="0" smtClean="0"/>
              <a:t>С.-</a:t>
            </a:r>
            <a:r>
              <a:rPr lang="ru-RU" sz="2000" dirty="0" err="1" smtClean="0"/>
              <a:t>Петерб</a:t>
            </a:r>
            <a:r>
              <a:rPr lang="ru-RU" sz="2000" dirty="0" smtClean="0"/>
              <a:t>. гос. ун-т культуры и искусств. – СПб.: </a:t>
            </a:r>
            <a:r>
              <a:rPr lang="ru-RU" sz="2000" dirty="0" err="1" smtClean="0"/>
              <a:t>СПбГУКИ</a:t>
            </a:r>
            <a:r>
              <a:rPr lang="ru-RU" sz="2000" dirty="0" smtClean="0"/>
              <a:t>, 2010. – 368 с.</a:t>
            </a:r>
          </a:p>
          <a:p>
            <a:pPr eaLnBrk="1" hangingPunct="1"/>
            <a:endParaRPr lang="ru-RU" sz="2000" dirty="0" smtClean="0">
              <a:solidFill>
                <a:srgbClr val="7030A0"/>
              </a:solidFill>
            </a:endParaRPr>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41</a:t>
            </a:fld>
            <a:endParaRPr lang="ru-RU"/>
          </a:p>
        </p:txBody>
      </p:sp>
      <p:sp>
        <p:nvSpPr>
          <p:cNvPr id="6" name="Скругленный прямоугольник 5"/>
          <p:cNvSpPr/>
          <p:nvPr/>
        </p:nvSpPr>
        <p:spPr>
          <a:xfrm>
            <a:off x="4211960" y="3933056"/>
            <a:ext cx="4320854" cy="122413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smtClean="0">
                <a:hlinkClick r:id="rId2"/>
              </a:rPr>
              <a:t>Соколов Аркадий Васильевич</a:t>
            </a:r>
            <a:r>
              <a:rPr lang="ru-RU" sz="1600" dirty="0" smtClean="0"/>
              <a:t> – </a:t>
            </a:r>
            <a:r>
              <a:rPr lang="ru-RU" sz="1600" dirty="0" err="1" smtClean="0"/>
              <a:t>д.пед.н</a:t>
            </a:r>
            <a:r>
              <a:rPr lang="ru-RU" sz="1600" dirty="0" smtClean="0"/>
              <a:t>. (1979), проф.  Проф. Санкт-Петербургского государственного университета культуры и искусств.</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707926"/>
          </a:xfrm>
        </p:spPr>
        <p:txBody>
          <a:bodyPr/>
          <a:lstStyle/>
          <a:p>
            <a:pPr algn="ctr"/>
            <a:r>
              <a:rPr lang="ru-RU" sz="2400" dirty="0"/>
              <a:t>А.В. Соколов.</a:t>
            </a:r>
            <a:br>
              <a:rPr lang="ru-RU" sz="2400" dirty="0"/>
            </a:br>
            <a:r>
              <a:rPr lang="ru-RU" sz="2400" dirty="0"/>
              <a:t>«Философия информации» (2010)</a:t>
            </a:r>
          </a:p>
        </p:txBody>
      </p:sp>
      <p:sp>
        <p:nvSpPr>
          <p:cNvPr id="3" name="Объект 2"/>
          <p:cNvSpPr>
            <a:spLocks noGrp="1"/>
          </p:cNvSpPr>
          <p:nvPr>
            <p:ph idx="1"/>
          </p:nvPr>
        </p:nvSpPr>
        <p:spPr>
          <a:xfrm>
            <a:off x="457200" y="1628800"/>
            <a:ext cx="8363272" cy="4824536"/>
          </a:xfrm>
          <a:blipFill>
            <a:blip r:embed="rId2"/>
            <a:tile tx="0" ty="0" sx="100000" sy="100000" flip="none" algn="tl"/>
          </a:blipFill>
        </p:spPr>
        <p:txBody>
          <a:bodyPr/>
          <a:lstStyle/>
          <a:p>
            <a:pPr marL="0" indent="0">
              <a:buNone/>
            </a:pPr>
            <a:r>
              <a:rPr lang="ru-RU" sz="1600" dirty="0" smtClean="0">
                <a:solidFill>
                  <a:srgbClr val="FF0000"/>
                </a:solidFill>
                <a:latin typeface="Arial" pitchFamily="34" charset="0"/>
                <a:cs typeface="Arial" pitchFamily="34" charset="0"/>
              </a:rPr>
              <a:t>    </a:t>
            </a:r>
            <a:r>
              <a:rPr lang="ru-RU" sz="1600" dirty="0" smtClean="0">
                <a:latin typeface="Arial" pitchFamily="34" charset="0"/>
                <a:cs typeface="Arial" pitchFamily="34" charset="0"/>
              </a:rPr>
              <a:t>«К сожалению, никто из классиков философии не заинтересовался информацией, видимо считая её недостойной внимания серьёзных мыслителей, поэтому информация ютится на периферии философских дискуссий, оставаясь, как выразился Платон, «бесцветной, без очертаний, неосязаемой сущностью». Впрочем я слишком категоричен. Философы способны рассуждать об информационных в сущности проблемах, не используя слово «информация». В этом отношении особенно преуспели французские постмодернисты (</a:t>
            </a:r>
            <a:r>
              <a:rPr lang="ru-RU" sz="1600" dirty="0" err="1" smtClean="0">
                <a:latin typeface="Arial" pitchFamily="34" charset="0"/>
                <a:cs typeface="Arial" pitchFamily="34" charset="0"/>
              </a:rPr>
              <a:t>постструктуралисты</a:t>
            </a:r>
            <a:r>
              <a:rPr lang="ru-RU" sz="1600" dirty="0" smtClean="0">
                <a:latin typeface="Arial" pitchFamily="34" charset="0"/>
                <a:cs typeface="Arial" pitchFamily="34" charset="0"/>
              </a:rPr>
              <a:t>) Жиль </a:t>
            </a:r>
            <a:r>
              <a:rPr lang="ru-RU" sz="1600" dirty="0" err="1" smtClean="0">
                <a:latin typeface="Arial" pitchFamily="34" charset="0"/>
                <a:cs typeface="Arial" pitchFamily="34" charset="0"/>
              </a:rPr>
              <a:t>Делёз</a:t>
            </a:r>
            <a:r>
              <a:rPr lang="ru-RU" sz="1600" dirty="0" smtClean="0">
                <a:latin typeface="Arial" pitchFamily="34" charset="0"/>
                <a:cs typeface="Arial" pitchFamily="34" charset="0"/>
              </a:rPr>
              <a:t> (19250-1995), Мишель Фуко (1926-1984), Жан </a:t>
            </a:r>
            <a:r>
              <a:rPr lang="ru-RU" sz="1600" dirty="0" err="1" smtClean="0">
                <a:latin typeface="Arial" pitchFamily="34" charset="0"/>
                <a:cs typeface="Arial" pitchFamily="34" charset="0"/>
              </a:rPr>
              <a:t>Бодрийар</a:t>
            </a:r>
            <a:r>
              <a:rPr lang="ru-RU" sz="1600" dirty="0" smtClean="0">
                <a:latin typeface="Arial" pitchFamily="34" charset="0"/>
                <a:cs typeface="Arial" pitchFamily="34" charset="0"/>
              </a:rPr>
              <a:t> (1929-2007), Жак </a:t>
            </a:r>
            <a:r>
              <a:rPr lang="ru-RU" sz="1600" dirty="0" err="1" smtClean="0">
                <a:latin typeface="Arial" pitchFamily="34" charset="0"/>
                <a:cs typeface="Arial" pitchFamily="34" charset="0"/>
              </a:rPr>
              <a:t>Деррида</a:t>
            </a:r>
            <a:r>
              <a:rPr lang="ru-RU" sz="1600" dirty="0" smtClean="0">
                <a:latin typeface="Arial" pitchFamily="34" charset="0"/>
                <a:cs typeface="Arial" pitchFamily="34" charset="0"/>
              </a:rPr>
              <a:t> (1930-2004). Они посвящали свои труды соотношениям вещей и знаков (смыслов), оригиналов и их копиям (симулякрам), например, генетический код использовался как симулякр организма. </a:t>
            </a:r>
            <a:r>
              <a:rPr lang="en-US" sz="1600" dirty="0" smtClean="0">
                <a:latin typeface="Arial" pitchFamily="34" charset="0"/>
                <a:cs typeface="Arial" pitchFamily="34" charset="0"/>
              </a:rPr>
              <a:t>/…/</a:t>
            </a:r>
          </a:p>
          <a:p>
            <a:pPr marL="0" indent="0">
              <a:buNone/>
            </a:pPr>
            <a:r>
              <a:rPr lang="en-US" sz="1600" dirty="0">
                <a:latin typeface="Arial" pitchFamily="34" charset="0"/>
                <a:cs typeface="Arial" pitchFamily="34" charset="0"/>
              </a:rPr>
              <a:t>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В начале </a:t>
            </a:r>
            <a:r>
              <a:rPr lang="en-US" sz="1600" dirty="0" smtClean="0">
                <a:latin typeface="Arial" pitchFamily="34" charset="0"/>
                <a:cs typeface="Arial" pitchFamily="34" charset="0"/>
              </a:rPr>
              <a:t>XXI </a:t>
            </a:r>
            <a:r>
              <a:rPr lang="ru-RU" sz="1600" dirty="0" smtClean="0">
                <a:latin typeface="Arial" pitchFamily="34" charset="0"/>
                <a:cs typeface="Arial" pitchFamily="34" charset="0"/>
              </a:rPr>
              <a:t>века в западной философии произошёл «информационный поворот», и была признана актуальность философского осмысления природы и сущности информации. Естественно, начались дискуссии вокруг вопроса </a:t>
            </a:r>
            <a:r>
              <a:rPr lang="en-US" sz="1600" dirty="0" smtClean="0">
                <a:latin typeface="Arial" pitchFamily="34" charset="0"/>
                <a:cs typeface="Arial" pitchFamily="34" charset="0"/>
              </a:rPr>
              <a:t>“What is the Philosophy of Information?”</a:t>
            </a:r>
            <a:r>
              <a:rPr lang="ru-RU" sz="1600" dirty="0" smtClean="0">
                <a:latin typeface="Arial" pitchFamily="34" charset="0"/>
                <a:cs typeface="Arial" pitchFamily="34" charset="0"/>
              </a:rPr>
              <a:t> </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Знаменательно, что китайские философы начали рассматривать философию информации в качестве «основы будущей китайской философии науки и техники». Пока ещё рано говорить о конкретных результатах «информационного поворота», но само по себе появление термина «Философия информации» в философском лексиконе уже немаловажно» (С. 137-138). </a:t>
            </a: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42</a:t>
            </a:fld>
            <a:endParaRPr lang="ru-RU"/>
          </a:p>
        </p:txBody>
      </p:sp>
    </p:spTree>
    <p:extLst>
      <p:ext uri="{BB962C8B-B14F-4D97-AF65-F5344CB8AC3E}">
        <p14:creationId xmlns:p14="http://schemas.microsoft.com/office/powerpoint/2010/main" val="4136673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851942"/>
          </a:xfrm>
        </p:spPr>
        <p:txBody>
          <a:bodyPr/>
          <a:lstStyle/>
          <a:p>
            <a:pPr algn="ctr"/>
            <a:r>
              <a:rPr lang="ru-RU" sz="2800" dirty="0"/>
              <a:t>А.В. Соколов. </a:t>
            </a:r>
            <a:br>
              <a:rPr lang="ru-RU" sz="2800" dirty="0"/>
            </a:br>
            <a:r>
              <a:rPr lang="ru-RU" sz="2800" dirty="0"/>
              <a:t>Философия информации (2010)</a:t>
            </a:r>
          </a:p>
        </p:txBody>
      </p:sp>
      <p:sp>
        <p:nvSpPr>
          <p:cNvPr id="3" name="Объект 2"/>
          <p:cNvSpPr>
            <a:spLocks noGrp="1"/>
          </p:cNvSpPr>
          <p:nvPr>
            <p:ph idx="1"/>
          </p:nvPr>
        </p:nvSpPr>
        <p:spPr>
          <a:xfrm>
            <a:off x="457200" y="2060848"/>
            <a:ext cx="8229600" cy="3744416"/>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«В относительно завершённом виде философская типизация информации выглядит так:</a:t>
            </a:r>
          </a:p>
          <a:p>
            <a:pPr marL="0" indent="0">
              <a:buNone/>
            </a:pPr>
            <a:r>
              <a:rPr lang="ru-RU" sz="1600" dirty="0" smtClean="0">
                <a:latin typeface="Arial" pitchFamily="34" charset="0"/>
                <a:cs typeface="Arial" pitchFamily="34" charset="0"/>
              </a:rPr>
              <a:t>    А. </a:t>
            </a:r>
            <a:r>
              <a:rPr lang="ru-RU" sz="1600" i="1" dirty="0" smtClean="0">
                <a:latin typeface="Arial" pitchFamily="34" charset="0"/>
                <a:cs typeface="Arial" pitchFamily="34" charset="0"/>
              </a:rPr>
              <a:t>семантическая информация </a:t>
            </a:r>
            <a:r>
              <a:rPr lang="ru-RU" sz="1600" dirty="0" smtClean="0">
                <a:latin typeface="Arial" pitchFamily="34" charset="0"/>
                <a:cs typeface="Arial" pitchFamily="34" charset="0"/>
              </a:rPr>
              <a:t>– амбивалентный феномен, выражающий духовные смыслы в форме коммуникабельных социальных знаков;</a:t>
            </a:r>
          </a:p>
          <a:p>
            <a:pPr marL="0" indent="0">
              <a:buNone/>
            </a:pPr>
            <a:r>
              <a:rPr lang="ru-RU" sz="1600" dirty="0">
                <a:latin typeface="Arial" pitchFamily="34" charset="0"/>
                <a:cs typeface="Arial" pitchFamily="34" charset="0"/>
              </a:rPr>
              <a:t> </a:t>
            </a:r>
            <a:r>
              <a:rPr lang="ru-RU" sz="1600" dirty="0" smtClean="0">
                <a:latin typeface="Arial" pitchFamily="34" charset="0"/>
                <a:cs typeface="Arial" pitchFamily="34" charset="0"/>
              </a:rPr>
              <a:t>   Б. </a:t>
            </a:r>
            <a:r>
              <a:rPr lang="ru-RU" sz="1600" i="1" dirty="0" smtClean="0">
                <a:latin typeface="Arial" pitchFamily="34" charset="0"/>
                <a:cs typeface="Arial" pitchFamily="34" charset="0"/>
              </a:rPr>
              <a:t>биологическая информация</a:t>
            </a:r>
            <a:r>
              <a:rPr lang="ru-RU" sz="1600" dirty="0" smtClean="0">
                <a:latin typeface="Arial" pitchFamily="34" charset="0"/>
                <a:cs typeface="Arial" pitchFamily="34" charset="0"/>
              </a:rPr>
              <a:t> – амбивалентный феномен, выражающий биологические смыслы в форме коммуникабельных биологических знаков;</a:t>
            </a:r>
          </a:p>
          <a:p>
            <a:pPr marL="0" indent="0">
              <a:buNone/>
            </a:pPr>
            <a:r>
              <a:rPr lang="ru-RU" sz="1600" dirty="0">
                <a:latin typeface="Arial" pitchFamily="34" charset="0"/>
                <a:cs typeface="Arial" pitchFamily="34" charset="0"/>
              </a:rPr>
              <a:t> </a:t>
            </a:r>
            <a:r>
              <a:rPr lang="ru-RU" sz="1600" dirty="0" smtClean="0">
                <a:latin typeface="Arial" pitchFamily="34" charset="0"/>
                <a:cs typeface="Arial" pitchFamily="34" charset="0"/>
              </a:rPr>
              <a:t>   В. </a:t>
            </a:r>
            <a:r>
              <a:rPr lang="ru-RU" sz="1600" i="1" dirty="0">
                <a:latin typeface="Arial" pitchFamily="34" charset="0"/>
                <a:cs typeface="Arial" pitchFamily="34" charset="0"/>
              </a:rPr>
              <a:t>м</a:t>
            </a:r>
            <a:r>
              <a:rPr lang="ru-RU" sz="1600" i="1" dirty="0" smtClean="0">
                <a:latin typeface="Arial" pitchFamily="34" charset="0"/>
                <a:cs typeface="Arial" pitchFamily="34" charset="0"/>
              </a:rPr>
              <a:t>ашинная информация </a:t>
            </a:r>
            <a:r>
              <a:rPr lang="ru-RU" sz="1600" dirty="0" smtClean="0">
                <a:latin typeface="Arial" pitchFamily="34" charset="0"/>
                <a:cs typeface="Arial" pitchFamily="34" charset="0"/>
              </a:rPr>
              <a:t>– амбивалентный артефакт, осуществляющий телеуправление техническими объектами и имитирующий по алгоритмическим программам семантические процессы. </a:t>
            </a:r>
            <a:br>
              <a:rPr lang="ru-RU" sz="1600" dirty="0" smtClean="0">
                <a:latin typeface="Arial" pitchFamily="34" charset="0"/>
                <a:cs typeface="Arial" pitchFamily="34" charset="0"/>
              </a:rPr>
            </a:br>
            <a:r>
              <a:rPr lang="ru-RU" sz="1600" dirty="0" smtClean="0">
                <a:latin typeface="Arial" pitchFamily="34" charset="0"/>
                <a:cs typeface="Arial" pitchFamily="34" charset="0"/>
              </a:rPr>
              <a:t>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Тогда получается следующая формулировка философской категории информации:</a:t>
            </a:r>
          </a:p>
          <a:p>
            <a:pPr marL="0" indent="0">
              <a:buNone/>
            </a:pPr>
            <a:r>
              <a:rPr lang="ru-RU" sz="1600" dirty="0">
                <a:latin typeface="Arial" pitchFamily="34" charset="0"/>
                <a:cs typeface="Arial" pitchFamily="34" charset="0"/>
              </a:rPr>
              <a:t> </a:t>
            </a:r>
            <a:r>
              <a:rPr lang="ru-RU" sz="1600" dirty="0" smtClean="0">
                <a:latin typeface="Arial" pitchFamily="34" charset="0"/>
                <a:cs typeface="Arial" pitchFamily="34" charset="0"/>
              </a:rPr>
              <a:t>   </a:t>
            </a:r>
            <a:r>
              <a:rPr lang="ru-RU" sz="1600" i="1" dirty="0" smtClean="0">
                <a:latin typeface="Arial" pitchFamily="34" charset="0"/>
                <a:cs typeface="Arial" pitchFamily="34" charset="0"/>
              </a:rPr>
              <a:t>информация в сущности – амбивалентный феномен, выражающий смыслы в форме коммуникабельных знаков</a:t>
            </a:r>
            <a:r>
              <a:rPr lang="ru-RU" sz="1600" dirty="0" smtClean="0">
                <a:latin typeface="Arial" pitchFamily="34" charset="0"/>
                <a:cs typeface="Arial" pitchFamily="34" charset="0"/>
              </a:rPr>
              <a:t>» (С. 257).</a:t>
            </a: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43</a:t>
            </a:fld>
            <a:endParaRPr lang="ru-RU"/>
          </a:p>
        </p:txBody>
      </p:sp>
    </p:spTree>
    <p:extLst>
      <p:ext uri="{BB962C8B-B14F-4D97-AF65-F5344CB8AC3E}">
        <p14:creationId xmlns:p14="http://schemas.microsoft.com/office/powerpoint/2010/main" val="2278350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779934"/>
          </a:xfrm>
        </p:spPr>
        <p:txBody>
          <a:bodyPr/>
          <a:lstStyle/>
          <a:p>
            <a:pPr algn="ctr"/>
            <a:r>
              <a:rPr lang="ru-RU" sz="2800" dirty="0" smtClean="0"/>
              <a:t>А.В. Соколов. </a:t>
            </a:r>
            <a:br>
              <a:rPr lang="ru-RU" sz="2800" dirty="0" smtClean="0"/>
            </a:br>
            <a:r>
              <a:rPr lang="ru-RU" sz="2800" dirty="0" smtClean="0"/>
              <a:t>Философия информации (2010)</a:t>
            </a:r>
            <a:endParaRPr lang="ru-RU" sz="2800" dirty="0"/>
          </a:p>
        </p:txBody>
      </p:sp>
      <p:sp>
        <p:nvSpPr>
          <p:cNvPr id="3" name="Объект 2"/>
          <p:cNvSpPr>
            <a:spLocks noGrp="1"/>
          </p:cNvSpPr>
          <p:nvPr>
            <p:ph idx="1"/>
          </p:nvPr>
        </p:nvSpPr>
        <p:spPr>
          <a:xfrm>
            <a:off x="457200" y="1556792"/>
            <a:ext cx="8229600" cy="4824536"/>
          </a:xfrm>
          <a:blipFill>
            <a:blip r:embed="rId2"/>
            <a:tile tx="0" ty="0" sx="100000" sy="100000" flip="none" algn="tl"/>
          </a:blipFill>
        </p:spPr>
        <p:txBody>
          <a:bodyPr/>
          <a:lstStyle/>
          <a:p>
            <a:pPr marL="0" indent="0">
              <a:buNone/>
            </a:pPr>
            <a:r>
              <a:rPr lang="ru-RU" sz="2000" dirty="0" smtClean="0">
                <a:latin typeface="Arial" pitchFamily="34" charset="0"/>
                <a:cs typeface="Arial" pitchFamily="34" charset="0"/>
              </a:rPr>
              <a:t>    </a:t>
            </a:r>
            <a:r>
              <a:rPr lang="ru-RU" sz="1600" dirty="0" smtClean="0">
                <a:latin typeface="Arial" pitchFamily="34" charset="0"/>
                <a:cs typeface="Arial" pitchFamily="34" charset="0"/>
              </a:rPr>
              <a:t>«Нетрудно установить, что философско-информационная мысль движется в двух направлениях: позитивистском и метафизическом. Соответственно, обнаруживаются две версии философии информации: версия П – позитивистская и версия М – метафизическая.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Главная задача</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метафизической философии информации (версии М) видится в раскрытии умопостигаемых сущностей, прежде всего </a:t>
            </a:r>
            <a:r>
              <a:rPr lang="ru-RU" sz="1600" i="1" dirty="0" smtClean="0">
                <a:latin typeface="Arial" pitchFamily="34" charset="0"/>
                <a:cs typeface="Arial" pitchFamily="34" charset="0"/>
              </a:rPr>
              <a:t>семантической информации</a:t>
            </a:r>
            <a:r>
              <a:rPr lang="ru-RU" sz="1600" dirty="0" smtClean="0">
                <a:latin typeface="Arial" pitchFamily="34" charset="0"/>
                <a:cs typeface="Arial" pitchFamily="34" charset="0"/>
              </a:rPr>
              <a:t>, путём осознания их бытия (онтология),  природы (эпистемология),  ценности (аксиология) в соответствии с </a:t>
            </a:r>
            <a:r>
              <a:rPr lang="ru-RU" sz="1600" dirty="0" err="1" smtClean="0">
                <a:latin typeface="Arial" pitchFamily="34" charset="0"/>
                <a:cs typeface="Arial" pitchFamily="34" charset="0"/>
              </a:rPr>
              <a:t>мировоззренчески</a:t>
            </a:r>
            <a:r>
              <a:rPr lang="ru-RU" sz="1600" dirty="0" smtClean="0">
                <a:latin typeface="Arial" pitchFamily="34" charset="0"/>
                <a:cs typeface="Arial" pitchFamily="34" charset="0"/>
              </a:rPr>
              <a:t> обоснованными методологическими принципами. Тематическую структуру философии информации версии М образуют следующие разделы:</a:t>
            </a:r>
          </a:p>
          <a:p>
            <a:pPr marL="0" indent="0">
              <a:buNone/>
            </a:pPr>
            <a:r>
              <a:rPr lang="ru-RU" sz="1600" dirty="0" smtClean="0">
                <a:latin typeface="Arial" pitchFamily="34" charset="0"/>
                <a:cs typeface="Arial" pitchFamily="34" charset="0"/>
              </a:rPr>
              <a:t>    • Эпистемология (гносеология) информации,</a:t>
            </a:r>
            <a:br>
              <a:rPr lang="ru-RU" sz="1600" dirty="0" smtClean="0">
                <a:latin typeface="Arial" pitchFamily="34" charset="0"/>
                <a:cs typeface="Arial" pitchFamily="34" charset="0"/>
              </a:rPr>
            </a:br>
            <a:r>
              <a:rPr lang="ru-RU" sz="1600" dirty="0" smtClean="0">
                <a:latin typeface="Arial" pitchFamily="34" charset="0"/>
                <a:cs typeface="Arial" pitchFamily="34" charset="0"/>
              </a:rPr>
              <a:t>    • Онтология информации,</a:t>
            </a:r>
            <a:br>
              <a:rPr lang="ru-RU" sz="1600" dirty="0" smtClean="0">
                <a:latin typeface="Arial" pitchFamily="34" charset="0"/>
                <a:cs typeface="Arial" pitchFamily="34" charset="0"/>
              </a:rPr>
            </a:br>
            <a:r>
              <a:rPr lang="ru-RU" sz="1600" dirty="0" smtClean="0">
                <a:latin typeface="Arial" pitchFamily="34" charset="0"/>
                <a:cs typeface="Arial" pitchFamily="34" charset="0"/>
              </a:rPr>
              <a:t>    • Методология информационного подхода,</a:t>
            </a:r>
            <a:br>
              <a:rPr lang="ru-RU" sz="1600" dirty="0" smtClean="0">
                <a:latin typeface="Arial" pitchFamily="34" charset="0"/>
                <a:cs typeface="Arial" pitchFamily="34" charset="0"/>
              </a:rPr>
            </a:br>
            <a:r>
              <a:rPr lang="ru-RU" sz="1600" dirty="0" smtClean="0">
                <a:latin typeface="Arial" pitchFamily="34" charset="0"/>
                <a:cs typeface="Arial" pitchFamily="34" charset="0"/>
              </a:rPr>
              <a:t>    • Аксиология информации,</a:t>
            </a:r>
            <a:br>
              <a:rPr lang="ru-RU" sz="1600" dirty="0" smtClean="0">
                <a:latin typeface="Arial" pitchFamily="34" charset="0"/>
                <a:cs typeface="Arial" pitchFamily="34" charset="0"/>
              </a:rPr>
            </a:br>
            <a:r>
              <a:rPr lang="ru-RU" sz="1600" dirty="0" smtClean="0">
                <a:latin typeface="Arial" pitchFamily="34" charset="0"/>
                <a:cs typeface="Arial" pitchFamily="34" charset="0"/>
              </a:rPr>
              <a:t>    • Философская антропология (информация и человек),</a:t>
            </a:r>
            <a:br>
              <a:rPr lang="ru-RU" sz="1600" dirty="0" smtClean="0">
                <a:latin typeface="Arial" pitchFamily="34" charset="0"/>
                <a:cs typeface="Arial" pitchFamily="34" charset="0"/>
              </a:rPr>
            </a:br>
            <a:r>
              <a:rPr lang="ru-RU" sz="1600" dirty="0" smtClean="0">
                <a:latin typeface="Arial" pitchFamily="34" charset="0"/>
                <a:cs typeface="Arial" pitchFamily="34" charset="0"/>
              </a:rPr>
              <a:t>    • Феноменология (сущность различных феноменов) информации,</a:t>
            </a:r>
            <a:br>
              <a:rPr lang="ru-RU" sz="1600" dirty="0" smtClean="0">
                <a:latin typeface="Arial" pitchFamily="34" charset="0"/>
                <a:cs typeface="Arial" pitchFamily="34" charset="0"/>
              </a:rPr>
            </a:br>
            <a:r>
              <a:rPr lang="ru-RU" sz="1600" dirty="0" smtClean="0">
                <a:latin typeface="Arial" pitchFamily="34" charset="0"/>
                <a:cs typeface="Arial" pitchFamily="34" charset="0"/>
              </a:rPr>
              <a:t>    • Этика информации.</a:t>
            </a:r>
            <a:br>
              <a:rPr lang="ru-RU" sz="1600" dirty="0" smtClean="0">
                <a:latin typeface="Arial" pitchFamily="34" charset="0"/>
                <a:cs typeface="Arial" pitchFamily="34" charset="0"/>
              </a:rPr>
            </a:br>
            <a:r>
              <a:rPr lang="ru-RU" sz="1600" dirty="0" smtClean="0">
                <a:latin typeface="Arial" pitchFamily="34" charset="0"/>
                <a:cs typeface="Arial" pitchFamily="34" charset="0"/>
              </a:rPr>
              <a:t>    Метафизическая версия М легко вписывается в структуру философского знания в качестве </a:t>
            </a:r>
            <a:r>
              <a:rPr lang="ru-RU" sz="1600" dirty="0" err="1" smtClean="0">
                <a:latin typeface="Arial" pitchFamily="34" charset="0"/>
                <a:cs typeface="Arial" pitchFamily="34" charset="0"/>
              </a:rPr>
              <a:t>партикуляционной</a:t>
            </a:r>
            <a:r>
              <a:rPr lang="ru-RU" sz="1600" dirty="0" smtClean="0">
                <a:latin typeface="Arial" pitchFamily="34" charset="0"/>
                <a:cs typeface="Arial" pitchFamily="34" charset="0"/>
              </a:rPr>
              <a:t> философской дисциплины» (С. 299, 307).</a:t>
            </a: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44</a:t>
            </a:fld>
            <a:endParaRPr lang="ru-RU"/>
          </a:p>
        </p:txBody>
      </p:sp>
    </p:spTree>
    <p:extLst>
      <p:ext uri="{BB962C8B-B14F-4D97-AF65-F5344CB8AC3E}">
        <p14:creationId xmlns:p14="http://schemas.microsoft.com/office/powerpoint/2010/main" val="3807661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765175"/>
            <a:ext cx="8229600" cy="1082675"/>
          </a:xfrm>
        </p:spPr>
        <p:txBody>
          <a:bodyPr/>
          <a:lstStyle/>
          <a:p>
            <a:pPr algn="ctr"/>
            <a:r>
              <a:rPr lang="ru-RU" sz="2400" dirty="0" smtClean="0"/>
              <a:t>Совместный семинар ИПИ РАН и ИНИОН РАН «Методологические проблемы наук об информации»</a:t>
            </a:r>
            <a:br>
              <a:rPr lang="ru-RU" sz="2400" dirty="0" smtClean="0"/>
            </a:br>
            <a:r>
              <a:rPr lang="ru-RU" sz="2400" dirty="0" smtClean="0"/>
              <a:t>(с 2011 г.)</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52527918"/>
              </p:ext>
            </p:extLst>
          </p:nvPr>
        </p:nvGraphicFramePr>
        <p:xfrm>
          <a:off x="457200" y="1935163"/>
          <a:ext cx="8229600" cy="4216400"/>
        </p:xfrm>
        <a:graphic>
          <a:graphicData uri="http://schemas.openxmlformats.org/drawingml/2006/table">
            <a:tbl>
              <a:tblPr firstRow="1" bandRow="1">
                <a:tableStyleId>{5C22544A-7EE6-4342-B048-85BDC9FD1C3A}</a:tableStyleId>
              </a:tblPr>
              <a:tblGrid>
                <a:gridCol w="1018456"/>
                <a:gridCol w="2016224"/>
                <a:gridCol w="5194920"/>
              </a:tblGrid>
              <a:tr h="370840">
                <a:tc>
                  <a:txBody>
                    <a:bodyPr/>
                    <a:lstStyle/>
                    <a:p>
                      <a:pPr algn="ctr"/>
                      <a:r>
                        <a:rPr lang="ru-RU" dirty="0" smtClean="0"/>
                        <a:t>Дата</a:t>
                      </a:r>
                      <a:endParaRPr lang="ru-RU" dirty="0"/>
                    </a:p>
                  </a:txBody>
                  <a:tcPr/>
                </a:tc>
                <a:tc>
                  <a:txBody>
                    <a:bodyPr/>
                    <a:lstStyle/>
                    <a:p>
                      <a:pPr algn="ctr"/>
                      <a:r>
                        <a:rPr lang="ru-RU" dirty="0" smtClean="0"/>
                        <a:t>Докладчик</a:t>
                      </a:r>
                      <a:endParaRPr lang="ru-RU" dirty="0"/>
                    </a:p>
                  </a:txBody>
                  <a:tcPr/>
                </a:tc>
                <a:tc>
                  <a:txBody>
                    <a:bodyPr/>
                    <a:lstStyle/>
                    <a:p>
                      <a:pPr algn="ctr"/>
                      <a:r>
                        <a:rPr lang="ru-RU" dirty="0" smtClean="0"/>
                        <a:t>Тема</a:t>
                      </a:r>
                      <a:endParaRPr lang="ru-RU" dirty="0"/>
                    </a:p>
                  </a:txBody>
                  <a:tcPr/>
                </a:tc>
              </a:tr>
              <a:tr h="370840">
                <a:tc>
                  <a:txBody>
                    <a:bodyPr/>
                    <a:lstStyle/>
                    <a:p>
                      <a:pPr algn="ctr"/>
                      <a:r>
                        <a:rPr lang="ru-RU" dirty="0" smtClean="0"/>
                        <a:t>10.02.11</a:t>
                      </a:r>
                      <a:endParaRPr lang="ru-RU" dirty="0"/>
                    </a:p>
                  </a:txBody>
                  <a:tcPr anchor="ctr"/>
                </a:tc>
                <a:tc>
                  <a:txBody>
                    <a:bodyPr/>
                    <a:lstStyle/>
                    <a:p>
                      <a:pPr algn="ctr"/>
                      <a:r>
                        <a:rPr lang="ru-RU" dirty="0" smtClean="0"/>
                        <a:t>Г.В. Хлебников </a:t>
                      </a:r>
                      <a:endParaRPr lang="ru-RU" dirty="0"/>
                    </a:p>
                  </a:txBody>
                  <a:tcPr anchor="ctr"/>
                </a:tc>
                <a:tc>
                  <a:txBody>
                    <a:bodyPr/>
                    <a:lstStyle/>
                    <a:p>
                      <a:r>
                        <a:rPr lang="ru-RU" dirty="0" smtClean="0">
                          <a:hlinkClick r:id="rId2"/>
                        </a:rPr>
                        <a:t>Философия информации Лучано </a:t>
                      </a:r>
                      <a:r>
                        <a:rPr lang="ru-RU" dirty="0" err="1" smtClean="0">
                          <a:hlinkClick r:id="rId2"/>
                        </a:rPr>
                        <a:t>Флориди</a:t>
                      </a:r>
                      <a:endParaRPr lang="ru-RU" dirty="0"/>
                    </a:p>
                  </a:txBody>
                  <a:tcPr anchor="ctr"/>
                </a:tc>
              </a:tr>
              <a:tr h="370840">
                <a:tc>
                  <a:txBody>
                    <a:bodyPr/>
                    <a:lstStyle/>
                    <a:p>
                      <a:pPr algn="ctr"/>
                      <a:r>
                        <a:rPr lang="ru-RU" dirty="0" smtClean="0"/>
                        <a:t>07.04.11</a:t>
                      </a:r>
                      <a:endParaRPr lang="ru-RU" dirty="0"/>
                    </a:p>
                  </a:txBody>
                  <a:tcPr anchor="ctr"/>
                </a:tc>
                <a:tc>
                  <a:txBody>
                    <a:bodyPr/>
                    <a:lstStyle/>
                    <a:p>
                      <a:pPr algn="ctr"/>
                      <a:r>
                        <a:rPr lang="ru-RU" dirty="0" smtClean="0"/>
                        <a:t>Р.Б. </a:t>
                      </a:r>
                      <a:r>
                        <a:rPr lang="ru-RU" dirty="0" err="1" smtClean="0"/>
                        <a:t>Сейфуль-Мулюков</a:t>
                      </a:r>
                      <a:endParaRPr lang="ru-RU" dirty="0"/>
                    </a:p>
                  </a:txBody>
                  <a:tcPr anchor="ctr"/>
                </a:tc>
                <a:tc>
                  <a:txBody>
                    <a:bodyPr/>
                    <a:lstStyle/>
                    <a:p>
                      <a:r>
                        <a:rPr lang="en-US" dirty="0" smtClean="0"/>
                        <a:t>Information Science: </a:t>
                      </a:r>
                      <a:r>
                        <a:rPr lang="ru-RU" dirty="0" smtClean="0"/>
                        <a:t>содержание предметной области</a:t>
                      </a:r>
                      <a:endParaRPr lang="ru-RU" dirty="0"/>
                    </a:p>
                  </a:txBody>
                  <a:tcPr anchor="ctr"/>
                </a:tc>
              </a:tr>
              <a:tr h="370840">
                <a:tc>
                  <a:txBody>
                    <a:bodyPr/>
                    <a:lstStyle/>
                    <a:p>
                      <a:pPr algn="ctr"/>
                      <a:r>
                        <a:rPr lang="ru-RU" dirty="0" smtClean="0"/>
                        <a:t>30.06.11</a:t>
                      </a:r>
                      <a:endParaRPr lang="ru-RU" dirty="0"/>
                    </a:p>
                  </a:txBody>
                  <a:tcPr anchor="ctr"/>
                </a:tc>
                <a:tc>
                  <a:txBody>
                    <a:bodyPr/>
                    <a:lstStyle/>
                    <a:p>
                      <a:pPr algn="ctr"/>
                      <a:r>
                        <a:rPr lang="ru-RU" dirty="0" smtClean="0"/>
                        <a:t>Ю.Ю. Чёрный</a:t>
                      </a:r>
                      <a:endParaRPr lang="ru-RU" dirty="0"/>
                    </a:p>
                  </a:txBody>
                  <a:tcPr anchor="ctr"/>
                </a:tc>
                <a:tc>
                  <a:txBody>
                    <a:bodyPr/>
                    <a:lstStyle/>
                    <a:p>
                      <a:r>
                        <a:rPr lang="ru-RU" dirty="0" smtClean="0"/>
                        <a:t>Сибирская школа информатики академика</a:t>
                      </a:r>
                    </a:p>
                    <a:p>
                      <a:r>
                        <a:rPr lang="ru-RU" dirty="0" smtClean="0"/>
                        <a:t>А.П. Ершова: впечатления очевидца</a:t>
                      </a:r>
                      <a:endParaRPr lang="ru-RU" dirty="0"/>
                    </a:p>
                  </a:txBody>
                  <a:tcPr anchor="ctr"/>
                </a:tc>
              </a:tr>
              <a:tr h="370840">
                <a:tc>
                  <a:txBody>
                    <a:bodyPr/>
                    <a:lstStyle/>
                    <a:p>
                      <a:pPr algn="ctr"/>
                      <a:r>
                        <a:rPr lang="ru-RU" dirty="0" smtClean="0"/>
                        <a:t>04.11.11</a:t>
                      </a:r>
                      <a:endParaRPr lang="ru-RU" dirty="0"/>
                    </a:p>
                  </a:txBody>
                  <a:tcPr anchor="ctr"/>
                </a:tc>
                <a:tc>
                  <a:txBody>
                    <a:bodyPr/>
                    <a:lstStyle/>
                    <a:p>
                      <a:pPr algn="ctr"/>
                      <a:r>
                        <a:rPr lang="ru-RU" dirty="0" smtClean="0"/>
                        <a:t>Э.Р. </a:t>
                      </a:r>
                      <a:r>
                        <a:rPr lang="ru-RU" dirty="0" err="1" smtClean="0"/>
                        <a:t>Сукиасян</a:t>
                      </a:r>
                      <a:endParaRPr lang="ru-RU" dirty="0"/>
                    </a:p>
                  </a:txBody>
                  <a:tcPr anchor="ctr"/>
                </a:tc>
                <a:tc>
                  <a:txBody>
                    <a:bodyPr/>
                    <a:lstStyle/>
                    <a:p>
                      <a:r>
                        <a:rPr lang="ru-RU" dirty="0" smtClean="0"/>
                        <a:t>Информатика в Библиотечно-библиографической классификации</a:t>
                      </a:r>
                      <a:endParaRPr lang="ru-RU" dirty="0"/>
                    </a:p>
                  </a:txBody>
                  <a:tcPr anchor="ctr"/>
                </a:tc>
              </a:tr>
              <a:tr h="370840">
                <a:tc>
                  <a:txBody>
                    <a:bodyPr/>
                    <a:lstStyle/>
                    <a:p>
                      <a:pPr algn="ctr"/>
                      <a:r>
                        <a:rPr lang="ru-RU" dirty="0" smtClean="0"/>
                        <a:t>01.03.12</a:t>
                      </a:r>
                      <a:endParaRPr lang="ru-RU" dirty="0"/>
                    </a:p>
                  </a:txBody>
                  <a:tcPr anchor="ctr"/>
                </a:tc>
                <a:tc>
                  <a:txBody>
                    <a:bodyPr/>
                    <a:lstStyle/>
                    <a:p>
                      <a:pPr algn="ctr"/>
                      <a:r>
                        <a:rPr lang="ru-RU" dirty="0" smtClean="0"/>
                        <a:t>В.В. </a:t>
                      </a:r>
                      <a:r>
                        <a:rPr lang="ru-RU" dirty="0" err="1" smtClean="0"/>
                        <a:t>Саночкин</a:t>
                      </a:r>
                      <a:endParaRPr lang="ru-RU" dirty="0"/>
                    </a:p>
                  </a:txBody>
                  <a:tcPr anchor="ctr"/>
                </a:tc>
                <a:tc>
                  <a:txBody>
                    <a:bodyPr/>
                    <a:lstStyle/>
                    <a:p>
                      <a:r>
                        <a:rPr lang="ru-RU" dirty="0" smtClean="0"/>
                        <a:t>О возможности объединения различных представлений об информации</a:t>
                      </a:r>
                      <a:endParaRPr lang="ru-RU" dirty="0"/>
                    </a:p>
                  </a:txBody>
                  <a:tcPr anchor="ctr"/>
                </a:tc>
              </a:tr>
              <a:tr h="370840">
                <a:tc>
                  <a:txBody>
                    <a:bodyPr/>
                    <a:lstStyle/>
                    <a:p>
                      <a:pPr algn="ctr"/>
                      <a:r>
                        <a:rPr lang="ru-RU" dirty="0" smtClean="0"/>
                        <a:t>19.04.12</a:t>
                      </a:r>
                      <a:endParaRPr lang="ru-RU" dirty="0"/>
                    </a:p>
                  </a:txBody>
                  <a:tcPr anchor="ctr"/>
                </a:tc>
                <a:tc>
                  <a:txBody>
                    <a:bodyPr/>
                    <a:lstStyle/>
                    <a:p>
                      <a:pPr algn="ctr"/>
                      <a:r>
                        <a:rPr lang="ru-RU" dirty="0" smtClean="0"/>
                        <a:t>И.М. </a:t>
                      </a:r>
                      <a:r>
                        <a:rPr lang="ru-RU" dirty="0" err="1" smtClean="0"/>
                        <a:t>Зацман</a:t>
                      </a:r>
                      <a:endParaRPr lang="ru-RU" dirty="0"/>
                    </a:p>
                  </a:txBody>
                  <a:tcPr anchor="ctr"/>
                </a:tc>
                <a:tc>
                  <a:txBody>
                    <a:bodyPr/>
                    <a:lstStyle/>
                    <a:p>
                      <a:r>
                        <a:rPr lang="ru-RU" dirty="0" smtClean="0"/>
                        <a:t>Построение системы терминов информационно-компьютерной науки: проблемно-ориентированный подход</a:t>
                      </a:r>
                      <a:endParaRPr lang="ru-RU" dirty="0"/>
                    </a:p>
                  </a:txBody>
                  <a:tcPr anchor="ctr"/>
                </a:tc>
              </a:tr>
            </a:tbl>
          </a:graphicData>
        </a:graphic>
      </p:graphicFrame>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algn="ctr"/>
            <a:r>
              <a:rPr lang="ru-RU" sz="2400" smtClean="0"/>
              <a:t>Работа совместного семинара ИПИ РАН и ИНИОН РАН «Методологические проблемы наук об информации»</a:t>
            </a:r>
            <a:br>
              <a:rPr lang="ru-RU" sz="2400" smtClean="0"/>
            </a:br>
            <a:r>
              <a:rPr lang="ru-RU" sz="2400" smtClean="0"/>
              <a:t>(с 2011 г.)</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55429205"/>
              </p:ext>
            </p:extLst>
          </p:nvPr>
        </p:nvGraphicFramePr>
        <p:xfrm>
          <a:off x="468313" y="2060575"/>
          <a:ext cx="8229600" cy="3792537"/>
        </p:xfrm>
        <a:graphic>
          <a:graphicData uri="http://schemas.openxmlformats.org/drawingml/2006/table">
            <a:tbl>
              <a:tblPr firstRow="1" bandRow="1">
                <a:tableStyleId>{5C22544A-7EE6-4342-B048-85BDC9FD1C3A}</a:tableStyleId>
              </a:tblPr>
              <a:tblGrid>
                <a:gridCol w="1008112"/>
                <a:gridCol w="1872208"/>
                <a:gridCol w="5349280"/>
              </a:tblGrid>
              <a:tr h="462737">
                <a:tc>
                  <a:txBody>
                    <a:bodyPr/>
                    <a:lstStyle/>
                    <a:p>
                      <a:pPr algn="ctr"/>
                      <a:r>
                        <a:rPr lang="ru-RU" sz="1800" dirty="0" smtClean="0"/>
                        <a:t>Дата</a:t>
                      </a:r>
                      <a:endParaRPr lang="ru-RU" sz="1800" dirty="0"/>
                    </a:p>
                  </a:txBody>
                  <a:tcPr marT="45731" marB="45731"/>
                </a:tc>
                <a:tc>
                  <a:txBody>
                    <a:bodyPr/>
                    <a:lstStyle/>
                    <a:p>
                      <a:pPr algn="ctr"/>
                      <a:r>
                        <a:rPr lang="ru-RU" sz="1800" dirty="0" smtClean="0"/>
                        <a:t>Докладчики</a:t>
                      </a:r>
                      <a:endParaRPr lang="ru-RU" sz="1800" dirty="0"/>
                    </a:p>
                  </a:txBody>
                  <a:tcPr marT="45731" marB="45731"/>
                </a:tc>
                <a:tc>
                  <a:txBody>
                    <a:bodyPr/>
                    <a:lstStyle/>
                    <a:p>
                      <a:pPr algn="ctr"/>
                      <a:r>
                        <a:rPr lang="ru-RU" sz="1800" dirty="0" smtClean="0"/>
                        <a:t>Тема</a:t>
                      </a:r>
                      <a:endParaRPr lang="ru-RU" sz="1800" dirty="0"/>
                    </a:p>
                  </a:txBody>
                  <a:tcPr marT="45731" marB="45731"/>
                </a:tc>
              </a:tr>
              <a:tr h="979353">
                <a:tc>
                  <a:txBody>
                    <a:bodyPr/>
                    <a:lstStyle/>
                    <a:p>
                      <a:pPr algn="ctr"/>
                      <a:r>
                        <a:rPr lang="ru-RU" sz="1800" dirty="0" smtClean="0"/>
                        <a:t>21.05.12</a:t>
                      </a:r>
                      <a:endParaRPr lang="ru-RU" sz="1800" dirty="0"/>
                    </a:p>
                  </a:txBody>
                  <a:tcPr marT="45731" marB="45731" anchor="ctr"/>
                </a:tc>
                <a:tc>
                  <a:txBody>
                    <a:bodyPr/>
                    <a:lstStyle/>
                    <a:p>
                      <a:pPr algn="ctr"/>
                      <a:r>
                        <a:rPr lang="ru-RU" sz="1800" dirty="0" smtClean="0"/>
                        <a:t>С.А. </a:t>
                      </a:r>
                      <a:r>
                        <a:rPr lang="ru-RU" sz="1800" dirty="0" err="1" smtClean="0"/>
                        <a:t>Бешенков</a:t>
                      </a:r>
                      <a:r>
                        <a:rPr lang="ru-RU" sz="1800" dirty="0" smtClean="0"/>
                        <a:t>, И.И. Трубина,</a:t>
                      </a:r>
                    </a:p>
                    <a:p>
                      <a:pPr algn="ctr"/>
                      <a:r>
                        <a:rPr lang="ru-RU" sz="1800" dirty="0" smtClean="0"/>
                        <a:t>Э.В.</a:t>
                      </a:r>
                      <a:r>
                        <a:rPr lang="ru-RU" sz="1800" baseline="0" dirty="0" smtClean="0"/>
                        <a:t> </a:t>
                      </a:r>
                      <a:r>
                        <a:rPr lang="ru-RU" sz="1800" baseline="0" dirty="0" err="1" smtClean="0"/>
                        <a:t>Миндзаева</a:t>
                      </a:r>
                      <a:endParaRPr lang="ru-RU" sz="1800" dirty="0"/>
                    </a:p>
                  </a:txBody>
                  <a:tcPr marT="45731" marB="45731" anchor="ctr"/>
                </a:tc>
                <a:tc>
                  <a:txBody>
                    <a:bodyPr/>
                    <a:lstStyle/>
                    <a:p>
                      <a:r>
                        <a:rPr lang="ru-RU" sz="1800" dirty="0" smtClean="0"/>
                        <a:t>Курс информатики в современной школе</a:t>
                      </a:r>
                      <a:endParaRPr lang="ru-RU" sz="1800" dirty="0"/>
                    </a:p>
                  </a:txBody>
                  <a:tcPr marT="45731" marB="45731" anchor="ctr"/>
                </a:tc>
              </a:tr>
              <a:tr h="685547">
                <a:tc>
                  <a:txBody>
                    <a:bodyPr/>
                    <a:lstStyle/>
                    <a:p>
                      <a:pPr algn="ctr"/>
                      <a:r>
                        <a:rPr lang="ru-RU" sz="1800" dirty="0" smtClean="0"/>
                        <a:t>11.10.12</a:t>
                      </a:r>
                      <a:endParaRPr lang="ru-RU" sz="1800" dirty="0"/>
                    </a:p>
                  </a:txBody>
                  <a:tcPr marT="45731" marB="45731" anchor="ctr"/>
                </a:tc>
                <a:tc>
                  <a:txBody>
                    <a:bodyPr/>
                    <a:lstStyle/>
                    <a:p>
                      <a:pPr algn="ctr"/>
                      <a:r>
                        <a:rPr lang="ru-RU" sz="1800" dirty="0" smtClean="0"/>
                        <a:t>В.П. </a:t>
                      </a:r>
                      <a:r>
                        <a:rPr lang="ru-RU" sz="1800" dirty="0" err="1" smtClean="0"/>
                        <a:t>Седякин</a:t>
                      </a:r>
                      <a:r>
                        <a:rPr lang="ru-RU" sz="1800" dirty="0" smtClean="0"/>
                        <a:t>,</a:t>
                      </a:r>
                    </a:p>
                    <a:p>
                      <a:pPr algn="ctr"/>
                      <a:r>
                        <a:rPr lang="ru-RU" sz="1800" dirty="0" smtClean="0"/>
                        <a:t>И.В. Соловьёв</a:t>
                      </a:r>
                      <a:endParaRPr lang="ru-RU" sz="1800" dirty="0"/>
                    </a:p>
                  </a:txBody>
                  <a:tcPr marT="45731" marB="45731" anchor="ctr"/>
                </a:tc>
                <a:tc>
                  <a:txBody>
                    <a:bodyPr/>
                    <a:lstStyle/>
                    <a:p>
                      <a:r>
                        <a:rPr lang="ru-RU" sz="1800" dirty="0" smtClean="0"/>
                        <a:t>О третьей проблеме Лучано </a:t>
                      </a:r>
                      <a:r>
                        <a:rPr lang="ru-RU" sz="1800" dirty="0" err="1" smtClean="0"/>
                        <a:t>Флориди</a:t>
                      </a:r>
                      <a:r>
                        <a:rPr lang="ru-RU" sz="1800" dirty="0" smtClean="0"/>
                        <a:t> и классификации информатик</a:t>
                      </a:r>
                      <a:endParaRPr lang="ru-RU" sz="1800" dirty="0"/>
                    </a:p>
                  </a:txBody>
                  <a:tcPr marT="45731" marB="45731" anchor="ctr"/>
                </a:tc>
              </a:tr>
              <a:tr h="979353">
                <a:tc>
                  <a:txBody>
                    <a:bodyPr/>
                    <a:lstStyle/>
                    <a:p>
                      <a:pPr algn="ctr"/>
                      <a:r>
                        <a:rPr lang="ru-RU" sz="1800" dirty="0" smtClean="0"/>
                        <a:t>13.12.12</a:t>
                      </a:r>
                      <a:endParaRPr lang="ru-RU" sz="1800" dirty="0"/>
                    </a:p>
                  </a:txBody>
                  <a:tcPr marT="45731" marB="45731" anchor="ctr"/>
                </a:tc>
                <a:tc>
                  <a:txBody>
                    <a:bodyPr/>
                    <a:lstStyle/>
                    <a:p>
                      <a:pPr algn="ctr"/>
                      <a:r>
                        <a:rPr lang="ru-RU" sz="1800" dirty="0" smtClean="0"/>
                        <a:t>Ю.Л. Щапова,</a:t>
                      </a:r>
                    </a:p>
                    <a:p>
                      <a:pPr algn="ctr"/>
                      <a:r>
                        <a:rPr lang="ru-RU" sz="1800" dirty="0" smtClean="0"/>
                        <a:t>С.Н. Гринченко</a:t>
                      </a:r>
                      <a:endParaRPr lang="ru-RU" sz="1800" dirty="0"/>
                    </a:p>
                  </a:txBody>
                  <a:tcPr marT="45731" marB="45731" anchor="ctr"/>
                </a:tc>
                <a:tc>
                  <a:txBody>
                    <a:bodyPr/>
                    <a:lstStyle/>
                    <a:p>
                      <a:r>
                        <a:rPr lang="ru-RU" sz="1800" dirty="0" smtClean="0"/>
                        <a:t>Числовая модель периодизации археологической эпохи: информационное поле и методология исследований</a:t>
                      </a:r>
                      <a:endParaRPr lang="ru-RU" sz="1800" dirty="0"/>
                    </a:p>
                  </a:txBody>
                  <a:tcPr marT="45731" marB="45731" anchor="ctr"/>
                </a:tc>
              </a:tr>
              <a:tr h="685547">
                <a:tc>
                  <a:txBody>
                    <a:bodyPr/>
                    <a:lstStyle/>
                    <a:p>
                      <a:pPr algn="ctr"/>
                      <a:r>
                        <a:rPr lang="ru-RU" sz="1800" dirty="0" smtClean="0"/>
                        <a:t>07.02.13</a:t>
                      </a:r>
                      <a:endParaRPr lang="ru-RU" sz="1800" dirty="0"/>
                    </a:p>
                  </a:txBody>
                  <a:tcPr marT="45731" marB="45731" anchor="ctr"/>
                </a:tc>
                <a:tc>
                  <a:txBody>
                    <a:bodyPr/>
                    <a:lstStyle/>
                    <a:p>
                      <a:pPr algn="ctr"/>
                      <a:r>
                        <a:rPr lang="ru-RU" sz="1800" dirty="0" smtClean="0"/>
                        <a:t>К.К. Колин</a:t>
                      </a:r>
                      <a:endParaRPr lang="ru-RU" sz="1800" dirty="0"/>
                    </a:p>
                  </a:txBody>
                  <a:tcPr marT="45731" marB="45731" anchor="ctr"/>
                </a:tc>
                <a:tc>
                  <a:txBody>
                    <a:bodyPr/>
                    <a:lstStyle/>
                    <a:p>
                      <a:r>
                        <a:rPr lang="ru-RU" sz="1800" dirty="0" smtClean="0">
                          <a:hlinkClick r:id="rId2"/>
                        </a:rPr>
                        <a:t>Философия информации:  структура реальности и феномен информации</a:t>
                      </a:r>
                      <a:endParaRPr lang="ru-RU" sz="1800" dirty="0"/>
                    </a:p>
                  </a:txBody>
                  <a:tcPr marT="45731" marB="45731" anchor="ctr"/>
                </a:tc>
              </a:tr>
            </a:tbl>
          </a:graphicData>
        </a:graphic>
      </p:graphicFrame>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46</a:t>
            </a:fld>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algn="ctr"/>
            <a:r>
              <a:rPr lang="ru-RU" sz="2400" dirty="0" smtClean="0"/>
              <a:t>Работа совместного семинара ИПИ РАН и ИНИОН РАН «Методологические проблемы наук об информации»</a:t>
            </a:r>
            <a:br>
              <a:rPr lang="ru-RU" sz="2400" dirty="0" smtClean="0"/>
            </a:br>
            <a:r>
              <a:rPr lang="ru-RU" sz="2400" dirty="0" smtClean="0"/>
              <a:t>(с 2011 г.)</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17097497"/>
              </p:ext>
            </p:extLst>
          </p:nvPr>
        </p:nvGraphicFramePr>
        <p:xfrm>
          <a:off x="468313" y="1989138"/>
          <a:ext cx="8229600" cy="4079873"/>
        </p:xfrm>
        <a:graphic>
          <a:graphicData uri="http://schemas.openxmlformats.org/drawingml/2006/table">
            <a:tbl>
              <a:tblPr firstRow="1" bandRow="1">
                <a:tableStyleId>{5C22544A-7EE6-4342-B048-85BDC9FD1C3A}</a:tableStyleId>
              </a:tblPr>
              <a:tblGrid>
                <a:gridCol w="1018456"/>
                <a:gridCol w="1800200"/>
                <a:gridCol w="5410944"/>
              </a:tblGrid>
              <a:tr h="373834">
                <a:tc>
                  <a:txBody>
                    <a:bodyPr/>
                    <a:lstStyle/>
                    <a:p>
                      <a:pPr algn="ctr"/>
                      <a:r>
                        <a:rPr lang="ru-RU" sz="1800" dirty="0" smtClean="0"/>
                        <a:t>Дата</a:t>
                      </a:r>
                      <a:endParaRPr lang="ru-RU" sz="1800" dirty="0"/>
                    </a:p>
                  </a:txBody>
                  <a:tcPr marT="45719" marB="45719"/>
                </a:tc>
                <a:tc>
                  <a:txBody>
                    <a:bodyPr/>
                    <a:lstStyle/>
                    <a:p>
                      <a:pPr algn="ctr"/>
                      <a:r>
                        <a:rPr lang="ru-RU" sz="1800" dirty="0" smtClean="0"/>
                        <a:t>Докладчики</a:t>
                      </a:r>
                      <a:endParaRPr lang="ru-RU" sz="1800" dirty="0"/>
                    </a:p>
                  </a:txBody>
                  <a:tcPr marT="45719" marB="45719"/>
                </a:tc>
                <a:tc>
                  <a:txBody>
                    <a:bodyPr/>
                    <a:lstStyle/>
                    <a:p>
                      <a:pPr algn="ctr"/>
                      <a:r>
                        <a:rPr lang="ru-RU" sz="1800" dirty="0" smtClean="0"/>
                        <a:t>Тема</a:t>
                      </a:r>
                      <a:endParaRPr lang="ru-RU" sz="1800" dirty="0"/>
                    </a:p>
                  </a:txBody>
                  <a:tcPr marT="45719" marB="45719"/>
                </a:tc>
              </a:tr>
              <a:tr h="934585">
                <a:tc>
                  <a:txBody>
                    <a:bodyPr/>
                    <a:lstStyle/>
                    <a:p>
                      <a:pPr algn="ctr"/>
                      <a:r>
                        <a:rPr lang="ru-RU" sz="1800" dirty="0" smtClean="0"/>
                        <a:t>15.03.13</a:t>
                      </a:r>
                      <a:endParaRPr lang="ru-RU" sz="1800" dirty="0"/>
                    </a:p>
                  </a:txBody>
                  <a:tcPr marT="45719" marB="45719" anchor="ctr"/>
                </a:tc>
                <a:tc>
                  <a:txBody>
                    <a:bodyPr/>
                    <a:lstStyle/>
                    <a:p>
                      <a:pPr algn="ctr"/>
                      <a:r>
                        <a:rPr lang="ru-RU" sz="1800" dirty="0" smtClean="0"/>
                        <a:t>К.К. Колин,</a:t>
                      </a:r>
                    </a:p>
                    <a:p>
                      <a:pPr algn="ctr"/>
                      <a:r>
                        <a:rPr lang="ru-RU" sz="1800" dirty="0" smtClean="0"/>
                        <a:t>А.В. Соколов,</a:t>
                      </a:r>
                    </a:p>
                    <a:p>
                      <a:pPr algn="ctr"/>
                      <a:r>
                        <a:rPr lang="ru-RU" sz="1800" dirty="0" smtClean="0"/>
                        <a:t>Ю.Ю. Чёрный</a:t>
                      </a:r>
                      <a:endParaRPr lang="ru-RU" sz="1800" dirty="0"/>
                    </a:p>
                  </a:txBody>
                  <a:tcPr marT="45719" marB="45719" anchor="ctr"/>
                </a:tc>
                <a:tc>
                  <a:txBody>
                    <a:bodyPr/>
                    <a:lstStyle/>
                    <a:p>
                      <a:r>
                        <a:rPr lang="ru-RU" sz="1800" dirty="0" smtClean="0">
                          <a:hlinkClick r:id="rId2"/>
                        </a:rPr>
                        <a:t>Философия информации. Информатика. Библиотековедение</a:t>
                      </a:r>
                      <a:endParaRPr lang="ru-RU" sz="1800" dirty="0"/>
                    </a:p>
                  </a:txBody>
                  <a:tcPr marT="45719" marB="45719" anchor="ctr"/>
                </a:tc>
              </a:tr>
              <a:tr h="373834">
                <a:tc>
                  <a:txBody>
                    <a:bodyPr/>
                    <a:lstStyle/>
                    <a:p>
                      <a:pPr algn="ctr"/>
                      <a:r>
                        <a:rPr lang="ru-RU" sz="1800" dirty="0" smtClean="0"/>
                        <a:t>18.04.13</a:t>
                      </a:r>
                      <a:endParaRPr lang="ru-RU" sz="1800" dirty="0"/>
                    </a:p>
                  </a:txBody>
                  <a:tcPr marT="45719" marB="45719" anchor="ctr"/>
                </a:tc>
                <a:tc>
                  <a:txBody>
                    <a:bodyPr/>
                    <a:lstStyle/>
                    <a:p>
                      <a:pPr algn="ctr"/>
                      <a:r>
                        <a:rPr lang="ru-RU" sz="1800" dirty="0" smtClean="0"/>
                        <a:t>Е.Г. Воробьёв</a:t>
                      </a:r>
                      <a:endParaRPr lang="ru-RU" sz="1800" dirty="0"/>
                    </a:p>
                  </a:txBody>
                  <a:tcPr marT="45719" marB="45719" anchor="ctr"/>
                </a:tc>
                <a:tc>
                  <a:txBody>
                    <a:bodyPr/>
                    <a:lstStyle/>
                    <a:p>
                      <a:r>
                        <a:rPr lang="ru-RU" sz="1800" dirty="0" smtClean="0"/>
                        <a:t>Квантовое</a:t>
                      </a:r>
                      <a:r>
                        <a:rPr lang="ru-RU" sz="1800" baseline="0" dirty="0" smtClean="0"/>
                        <a:t> представление информации</a:t>
                      </a:r>
                      <a:endParaRPr lang="ru-RU" sz="1800" dirty="0"/>
                    </a:p>
                  </a:txBody>
                  <a:tcPr marT="45719" marB="45719" anchor="ctr"/>
                </a:tc>
              </a:tr>
              <a:tr h="934585">
                <a:tc>
                  <a:txBody>
                    <a:bodyPr/>
                    <a:lstStyle/>
                    <a:p>
                      <a:pPr algn="ctr"/>
                      <a:r>
                        <a:rPr lang="ru-RU" sz="1800" dirty="0" smtClean="0">
                          <a:solidFill>
                            <a:srgbClr val="7030A0"/>
                          </a:solidFill>
                        </a:rPr>
                        <a:t>27.06.13</a:t>
                      </a:r>
                      <a:endParaRPr lang="ru-RU" sz="1800" dirty="0">
                        <a:solidFill>
                          <a:srgbClr val="7030A0"/>
                        </a:solidFill>
                      </a:endParaRPr>
                    </a:p>
                  </a:txBody>
                  <a:tcPr marT="45719" marB="45719" anchor="ctr"/>
                </a:tc>
                <a:tc>
                  <a:txBody>
                    <a:bodyPr/>
                    <a:lstStyle/>
                    <a:p>
                      <a:pPr algn="ctr"/>
                      <a:r>
                        <a:rPr lang="ru-RU" sz="1800" dirty="0" smtClean="0">
                          <a:solidFill>
                            <a:srgbClr val="7030A0"/>
                          </a:solidFill>
                        </a:rPr>
                        <a:t>Э.Р. </a:t>
                      </a:r>
                      <a:r>
                        <a:rPr lang="ru-RU" sz="1800" dirty="0" err="1" smtClean="0">
                          <a:solidFill>
                            <a:srgbClr val="7030A0"/>
                          </a:solidFill>
                        </a:rPr>
                        <a:t>Сукиасян</a:t>
                      </a:r>
                      <a:endParaRPr lang="ru-RU" sz="1800" dirty="0">
                        <a:solidFill>
                          <a:srgbClr val="7030A0"/>
                        </a:solidFill>
                      </a:endParaRPr>
                    </a:p>
                  </a:txBody>
                  <a:tcPr marT="45719" marB="45719" anchor="ctr"/>
                </a:tc>
                <a:tc>
                  <a:txBody>
                    <a:bodyPr/>
                    <a:lstStyle/>
                    <a:p>
                      <a:r>
                        <a:rPr lang="ru-RU" sz="1800" dirty="0" smtClean="0">
                          <a:solidFill>
                            <a:srgbClr val="7030A0"/>
                          </a:solidFill>
                        </a:rPr>
                        <a:t>Информатика:  сущность понятия, границы, дефиниция (о предварительных итогах проведённого анкетирования) </a:t>
                      </a:r>
                      <a:endParaRPr lang="ru-RU" sz="1800" dirty="0">
                        <a:solidFill>
                          <a:srgbClr val="7030A0"/>
                        </a:solidFill>
                      </a:endParaRPr>
                    </a:p>
                  </a:txBody>
                  <a:tcPr marT="45719" marB="45719" anchor="ctr"/>
                </a:tc>
              </a:tr>
              <a:tr h="1463035">
                <a:tc>
                  <a:txBody>
                    <a:bodyPr/>
                    <a:lstStyle/>
                    <a:p>
                      <a:endParaRPr lang="ru-RU" sz="1800" dirty="0"/>
                    </a:p>
                  </a:txBody>
                  <a:tcPr marT="45719" marB="45719"/>
                </a:tc>
                <a:tc>
                  <a:txBody>
                    <a:bodyPr/>
                    <a:lstStyle/>
                    <a:p>
                      <a:endParaRPr lang="ru-RU" sz="1800" dirty="0"/>
                    </a:p>
                  </a:txBody>
                  <a:tcPr marT="45719" marB="45719"/>
                </a:tc>
                <a:tc>
                  <a:txBody>
                    <a:bodyPr/>
                    <a:lstStyle/>
                    <a:p>
                      <a:r>
                        <a:rPr lang="ru-RU" sz="1600" dirty="0" smtClean="0"/>
                        <a:t>Материалы семинара размещаются на странице семинара (</a:t>
                      </a:r>
                      <a:r>
                        <a:rPr lang="en-US" sz="1600" dirty="0" smtClean="0">
                          <a:hlinkClick r:id="rId3"/>
                        </a:rPr>
                        <a:t>http://www.inion.ru/seminars.mpni</a:t>
                      </a:r>
                      <a:r>
                        <a:rPr lang="ru-RU" sz="1600" dirty="0" smtClean="0"/>
                        <a:t>),</a:t>
                      </a:r>
                    </a:p>
                    <a:p>
                      <a:r>
                        <a:rPr lang="ru-RU" sz="1600" dirty="0" smtClean="0"/>
                        <a:t> а также  публикуются в сборнике научных трудов ИНИОН РАН «Теория и практика общественно-научной информации»</a:t>
                      </a:r>
                      <a:endParaRPr lang="ru-RU" sz="1600" dirty="0"/>
                    </a:p>
                  </a:txBody>
                  <a:tcPr marT="45719" marB="45719" anchor="ctr"/>
                </a:tc>
              </a:tr>
            </a:tbl>
          </a:graphicData>
        </a:graphic>
      </p:graphicFrame>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47</a:t>
            </a:fld>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 y="704850"/>
            <a:ext cx="8229600" cy="1211263"/>
          </a:xfrm>
        </p:spPr>
        <p:txBody>
          <a:bodyPr/>
          <a:lstStyle/>
          <a:p>
            <a:pPr algn="ctr" eaLnBrk="1" hangingPunct="1"/>
            <a:r>
              <a:rPr lang="ru-RU" sz="2000" smtClean="0"/>
              <a:t>11-е выездное заседание совместного семинара</a:t>
            </a:r>
            <a:br>
              <a:rPr lang="ru-RU" sz="2000" smtClean="0"/>
            </a:br>
            <a:r>
              <a:rPr lang="ru-RU" sz="2000" smtClean="0"/>
              <a:t>ИПИ РАН и ИНИОН РАН «Методологические проблемы</a:t>
            </a:r>
            <a:br>
              <a:rPr lang="ru-RU" sz="2000" smtClean="0"/>
            </a:br>
            <a:r>
              <a:rPr lang="ru-RU" sz="2000" smtClean="0"/>
              <a:t>наук об информации». Тема: «Философия информации.</a:t>
            </a:r>
            <a:br>
              <a:rPr lang="ru-RU" sz="2000" smtClean="0"/>
            </a:br>
            <a:r>
              <a:rPr lang="ru-RU" sz="2000" smtClean="0"/>
              <a:t>Информатика. Библиотековедение» (15 марта 2013 г.)</a:t>
            </a:r>
          </a:p>
        </p:txBody>
      </p:sp>
      <p:graphicFrame>
        <p:nvGraphicFramePr>
          <p:cNvPr id="7" name="Объект 6"/>
          <p:cNvGraphicFramePr>
            <a:graphicFrameLocks noGrp="1"/>
          </p:cNvGraphicFramePr>
          <p:nvPr>
            <p:ph sz="half" idx="1"/>
          </p:nvPr>
        </p:nvGraphicFramePr>
        <p:xfrm>
          <a:off x="755576" y="1988840"/>
          <a:ext cx="33123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5"/>
          <p:cNvSpPr>
            <a:spLocks noGrp="1"/>
          </p:cNvSpPr>
          <p:nvPr>
            <p:ph sz="half" idx="2"/>
          </p:nvPr>
        </p:nvSpPr>
        <p:spPr>
          <a:xfrm>
            <a:off x="4284663" y="1989138"/>
            <a:ext cx="4402137" cy="4137025"/>
          </a:xfrm>
        </p:spPr>
        <p:txBody>
          <a:bodyPr>
            <a:noAutofit/>
          </a:bodyPr>
          <a:lstStyle/>
          <a:p>
            <a:pPr marL="0" indent="0" eaLnBrk="1" fontAlgn="auto" hangingPunct="1">
              <a:spcAft>
                <a:spcPts val="0"/>
              </a:spcAft>
              <a:buClr>
                <a:schemeClr val="accent3"/>
              </a:buClr>
              <a:buFont typeface="Wingdings 2"/>
              <a:buNone/>
              <a:defRPr/>
            </a:pPr>
            <a:r>
              <a:rPr lang="ru-RU" sz="1800" dirty="0">
                <a:hlinkClick r:id="rId7"/>
              </a:rPr>
              <a:t>Страница 11-го заседания </a:t>
            </a:r>
            <a:r>
              <a:rPr lang="ru-RU" sz="1800" dirty="0" smtClean="0">
                <a:hlinkClick r:id="rId7"/>
              </a:rPr>
              <a:t>семинара</a:t>
            </a:r>
            <a:r>
              <a:rPr lang="ru-RU" sz="1800" dirty="0" smtClean="0"/>
              <a:t/>
            </a:r>
            <a:br>
              <a:rPr lang="ru-RU" sz="1800" dirty="0" smtClean="0"/>
            </a:br>
            <a:r>
              <a:rPr lang="ru-RU" sz="1800" dirty="0" smtClean="0"/>
              <a:t>в </a:t>
            </a:r>
            <a:r>
              <a:rPr lang="ru-RU" sz="1800" dirty="0"/>
              <a:t>Интернете.</a:t>
            </a:r>
          </a:p>
          <a:p>
            <a:pPr marL="0" indent="0" eaLnBrk="1" fontAlgn="auto" hangingPunct="1">
              <a:spcAft>
                <a:spcPts val="0"/>
              </a:spcAft>
              <a:buClr>
                <a:schemeClr val="accent3"/>
              </a:buClr>
              <a:buFont typeface="Wingdings 2"/>
              <a:buNone/>
              <a:defRPr/>
            </a:pPr>
            <a:r>
              <a:rPr lang="ru-RU" sz="1800" i="1" dirty="0" smtClean="0"/>
              <a:t>Доклады</a:t>
            </a:r>
            <a:r>
              <a:rPr lang="ru-RU" sz="1800" i="1" dirty="0"/>
              <a:t>:</a:t>
            </a:r>
            <a:r>
              <a:rPr lang="ru-RU" sz="1800" dirty="0"/>
              <a:t>	</a:t>
            </a:r>
          </a:p>
          <a:p>
            <a:pPr marL="0" indent="0" eaLnBrk="1" fontAlgn="auto" hangingPunct="1">
              <a:spcAft>
                <a:spcPts val="0"/>
              </a:spcAft>
              <a:buClr>
                <a:schemeClr val="accent3"/>
              </a:buClr>
              <a:buFont typeface="Wingdings 2"/>
              <a:buNone/>
              <a:defRPr/>
            </a:pPr>
            <a:r>
              <a:rPr lang="ru-RU" sz="1800" dirty="0" smtClean="0"/>
              <a:t>• К.К</a:t>
            </a:r>
            <a:r>
              <a:rPr lang="ru-RU" sz="1800" dirty="0"/>
              <a:t>. Колин «Философия информации и </a:t>
            </a:r>
            <a:r>
              <a:rPr lang="ru-RU" sz="1800" dirty="0" smtClean="0"/>
              <a:t>методологические </a:t>
            </a:r>
            <a:r>
              <a:rPr lang="ru-RU" sz="1800" dirty="0"/>
              <a:t>проблемы наук об </a:t>
            </a:r>
            <a:r>
              <a:rPr lang="ru-RU" sz="1800" dirty="0" smtClean="0"/>
              <a:t/>
            </a:r>
            <a:br>
              <a:rPr lang="ru-RU" sz="1800" dirty="0" smtClean="0"/>
            </a:br>
            <a:r>
              <a:rPr lang="ru-RU" sz="1800" dirty="0" smtClean="0"/>
              <a:t>информации</a:t>
            </a:r>
            <a:r>
              <a:rPr lang="ru-RU" sz="1800" dirty="0"/>
              <a:t>».</a:t>
            </a:r>
          </a:p>
          <a:p>
            <a:pPr marL="0" indent="0" eaLnBrk="1" fontAlgn="auto" hangingPunct="1">
              <a:spcAft>
                <a:spcPts val="0"/>
              </a:spcAft>
              <a:buClr>
                <a:schemeClr val="accent3"/>
              </a:buClr>
              <a:buFont typeface="Wingdings 2"/>
              <a:buNone/>
              <a:defRPr/>
            </a:pPr>
            <a:r>
              <a:rPr lang="ru-RU" sz="1800" dirty="0"/>
              <a:t>• </a:t>
            </a:r>
            <a:r>
              <a:rPr lang="ru-RU" sz="1800" dirty="0" smtClean="0"/>
              <a:t>А.В</a:t>
            </a:r>
            <a:r>
              <a:rPr lang="ru-RU" sz="1800" dirty="0"/>
              <a:t>. Соколов </a:t>
            </a:r>
            <a:r>
              <a:rPr lang="ru-RU" sz="1800" dirty="0">
                <a:hlinkClick r:id="rId8"/>
              </a:rPr>
              <a:t>«О взаимосвязях </a:t>
            </a:r>
            <a:r>
              <a:rPr lang="ru-RU" sz="1800" dirty="0" smtClean="0">
                <a:hlinkClick r:id="rId8"/>
              </a:rPr>
              <a:t/>
            </a:r>
            <a:br>
              <a:rPr lang="ru-RU" sz="1800" dirty="0" smtClean="0">
                <a:hlinkClick r:id="rId8"/>
              </a:rPr>
            </a:br>
            <a:r>
              <a:rPr lang="ru-RU" sz="1800" dirty="0" smtClean="0">
                <a:hlinkClick r:id="rId8"/>
              </a:rPr>
              <a:t>информатики </a:t>
            </a:r>
            <a:r>
              <a:rPr lang="ru-RU" sz="1800" dirty="0">
                <a:hlinkClick r:id="rId8"/>
              </a:rPr>
              <a:t>и библиотековедения</a:t>
            </a:r>
            <a:r>
              <a:rPr lang="ru-RU" sz="1800" dirty="0" smtClean="0">
                <a:hlinkClick r:id="rId8"/>
              </a:rPr>
              <a:t>»</a:t>
            </a:r>
            <a:r>
              <a:rPr lang="ru-RU" sz="1800" dirty="0" smtClean="0"/>
              <a:t>.</a:t>
            </a:r>
          </a:p>
          <a:p>
            <a:pPr marL="0" indent="0" eaLnBrk="1" fontAlgn="auto" hangingPunct="1">
              <a:spcAft>
                <a:spcPts val="0"/>
              </a:spcAft>
              <a:buClr>
                <a:schemeClr val="accent3"/>
              </a:buClr>
              <a:buFont typeface="Wingdings 2"/>
              <a:buNone/>
              <a:defRPr/>
            </a:pPr>
            <a:r>
              <a:rPr lang="ru-RU" sz="1800" dirty="0"/>
              <a:t>• </a:t>
            </a:r>
            <a:r>
              <a:rPr lang="ru-RU" sz="1800" dirty="0" smtClean="0"/>
              <a:t>Ю.Ю</a:t>
            </a:r>
            <a:r>
              <a:rPr lang="ru-RU" sz="1800" dirty="0"/>
              <a:t>. Чёрный </a:t>
            </a:r>
            <a:r>
              <a:rPr lang="ru-RU" sz="1800" dirty="0">
                <a:hlinkClick r:id="rId9"/>
              </a:rPr>
              <a:t>«Философия информации: взгляд из Китая» </a:t>
            </a:r>
            <a:r>
              <a:rPr lang="ru-RU" sz="1800" dirty="0" smtClean="0">
                <a:hlinkClick r:id="rId9"/>
              </a:rPr>
              <a:t/>
            </a:r>
            <a:br>
              <a:rPr lang="ru-RU" sz="1800" dirty="0" smtClean="0">
                <a:hlinkClick r:id="rId9"/>
              </a:rPr>
            </a:br>
            <a:r>
              <a:rPr lang="ru-RU" sz="1800" dirty="0" smtClean="0">
                <a:hlinkClick r:id="rId9"/>
              </a:rPr>
              <a:t>(</a:t>
            </a:r>
            <a:r>
              <a:rPr lang="ru-RU" sz="1800" dirty="0">
                <a:hlinkClick r:id="rId9"/>
              </a:rPr>
              <a:t>по материалам статьи </a:t>
            </a:r>
            <a:r>
              <a:rPr lang="ru-RU" sz="1800" dirty="0" err="1">
                <a:hlinkClick r:id="rId9"/>
              </a:rPr>
              <a:t>Лю</a:t>
            </a:r>
            <a:r>
              <a:rPr lang="ru-RU" sz="1800" dirty="0">
                <a:hlinkClick r:id="rId9"/>
              </a:rPr>
              <a:t> Гана «Философия информация и основы будущей китайской философии </a:t>
            </a:r>
            <a:r>
              <a:rPr lang="ru-RU" sz="1800" dirty="0" smtClean="0">
                <a:hlinkClick r:id="rId9"/>
              </a:rPr>
              <a:t>науки</a:t>
            </a:r>
            <a:br>
              <a:rPr lang="ru-RU" sz="1800" dirty="0" smtClean="0">
                <a:hlinkClick r:id="rId9"/>
              </a:rPr>
            </a:br>
            <a:r>
              <a:rPr lang="ru-RU" sz="1800" dirty="0" smtClean="0">
                <a:hlinkClick r:id="rId9"/>
              </a:rPr>
              <a:t>и </a:t>
            </a:r>
            <a:r>
              <a:rPr lang="ru-RU" sz="1800" dirty="0">
                <a:hlinkClick r:id="rId9"/>
              </a:rPr>
              <a:t>техники»)</a:t>
            </a:r>
            <a:r>
              <a:rPr lang="ru-RU" sz="1800" dirty="0"/>
              <a:t>.</a:t>
            </a:r>
          </a:p>
          <a:p>
            <a:pPr marL="274320" indent="-274320" eaLnBrk="1" fontAlgn="auto" hangingPunct="1">
              <a:spcAft>
                <a:spcPts val="0"/>
              </a:spcAft>
              <a:buClr>
                <a:schemeClr val="accent3"/>
              </a:buClr>
              <a:buFont typeface="Wingdings 2"/>
              <a:buChar char=""/>
              <a:defRPr/>
            </a:pPr>
            <a:endParaRPr lang="ru-RU" sz="2000" dirty="0"/>
          </a:p>
        </p:txBody>
      </p:sp>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48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11A9D5F7-7114-4AF5-9EFC-651EEADE8824}"/>
                                            </p:graphicEl>
                                          </p:spTgt>
                                        </p:tgtEl>
                                        <p:attrNameLst>
                                          <p:attrName>style.visibility</p:attrName>
                                        </p:attrNameLst>
                                      </p:cBhvr>
                                      <p:to>
                                        <p:strVal val="visible"/>
                                      </p:to>
                                    </p:set>
                                    <p:anim calcmode="lin" valueType="num">
                                      <p:cBhvr>
                                        <p:cTn id="7" dur="500" fill="hold"/>
                                        <p:tgtEl>
                                          <p:spTgt spid="7">
                                            <p:graphicEl>
                                              <a:dgm id="{11A9D5F7-7114-4AF5-9EFC-651EEADE8824}"/>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11A9D5F7-7114-4AF5-9EFC-651EEADE8824}"/>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11A9D5F7-7114-4AF5-9EFC-651EEADE8824}"/>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graphicEl>
                                              <a:dgm id="{D2D5880D-ECFD-4A07-B0C5-BDA3D6F9E661}"/>
                                            </p:graphicEl>
                                          </p:spTgt>
                                        </p:tgtEl>
                                        <p:attrNameLst>
                                          <p:attrName>style.visibility</p:attrName>
                                        </p:attrNameLst>
                                      </p:cBhvr>
                                      <p:to>
                                        <p:strVal val="visible"/>
                                      </p:to>
                                    </p:set>
                                    <p:anim calcmode="lin" valueType="num">
                                      <p:cBhvr>
                                        <p:cTn id="12" dur="500" fill="hold"/>
                                        <p:tgtEl>
                                          <p:spTgt spid="7">
                                            <p:graphicEl>
                                              <a:dgm id="{D2D5880D-ECFD-4A07-B0C5-BDA3D6F9E661}"/>
                                            </p:graphicEl>
                                          </p:spTgt>
                                        </p:tgtEl>
                                        <p:attrNameLst>
                                          <p:attrName>ppt_w</p:attrName>
                                        </p:attrNameLst>
                                      </p:cBhvr>
                                      <p:tavLst>
                                        <p:tav tm="0">
                                          <p:val>
                                            <p:fltVal val="0"/>
                                          </p:val>
                                        </p:tav>
                                        <p:tav tm="100000">
                                          <p:val>
                                            <p:strVal val="#ppt_w"/>
                                          </p:val>
                                        </p:tav>
                                      </p:tavLst>
                                    </p:anim>
                                    <p:anim calcmode="lin" valueType="num">
                                      <p:cBhvr>
                                        <p:cTn id="13" dur="500" fill="hold"/>
                                        <p:tgtEl>
                                          <p:spTgt spid="7">
                                            <p:graphicEl>
                                              <a:dgm id="{D2D5880D-ECFD-4A07-B0C5-BDA3D6F9E661}"/>
                                            </p:graphicEl>
                                          </p:spTgt>
                                        </p:tgtEl>
                                        <p:attrNameLst>
                                          <p:attrName>ppt_h</p:attrName>
                                        </p:attrNameLst>
                                      </p:cBhvr>
                                      <p:tavLst>
                                        <p:tav tm="0">
                                          <p:val>
                                            <p:fltVal val="0"/>
                                          </p:val>
                                        </p:tav>
                                        <p:tav tm="100000">
                                          <p:val>
                                            <p:strVal val="#ppt_h"/>
                                          </p:val>
                                        </p:tav>
                                      </p:tavLst>
                                    </p:anim>
                                    <p:animEffect transition="in" filter="fade">
                                      <p:cBhvr>
                                        <p:cTn id="14" dur="500"/>
                                        <p:tgtEl>
                                          <p:spTgt spid="7">
                                            <p:graphicEl>
                                              <a:dgm id="{D2D5880D-ECFD-4A07-B0C5-BDA3D6F9E661}"/>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graphicEl>
                                              <a:dgm id="{4CB441C9-EE6D-4305-BD3E-48D55580A2D7}"/>
                                            </p:graphicEl>
                                          </p:spTgt>
                                        </p:tgtEl>
                                        <p:attrNameLst>
                                          <p:attrName>style.visibility</p:attrName>
                                        </p:attrNameLst>
                                      </p:cBhvr>
                                      <p:to>
                                        <p:strVal val="visible"/>
                                      </p:to>
                                    </p:set>
                                    <p:anim calcmode="lin" valueType="num">
                                      <p:cBhvr>
                                        <p:cTn id="19" dur="500" fill="hold"/>
                                        <p:tgtEl>
                                          <p:spTgt spid="7">
                                            <p:graphicEl>
                                              <a:dgm id="{4CB441C9-EE6D-4305-BD3E-48D55580A2D7}"/>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CB441C9-EE6D-4305-BD3E-48D55580A2D7}"/>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CB441C9-EE6D-4305-BD3E-48D55580A2D7}"/>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graphicEl>
                                              <a:dgm id="{493DE9B4-D51C-42A0-B71E-C1DCD5B90513}"/>
                                            </p:graphicEl>
                                          </p:spTgt>
                                        </p:tgtEl>
                                        <p:attrNameLst>
                                          <p:attrName>style.visibility</p:attrName>
                                        </p:attrNameLst>
                                      </p:cBhvr>
                                      <p:to>
                                        <p:strVal val="visible"/>
                                      </p:to>
                                    </p:set>
                                    <p:anim calcmode="lin" valueType="num">
                                      <p:cBhvr>
                                        <p:cTn id="24" dur="500" fill="hold"/>
                                        <p:tgtEl>
                                          <p:spTgt spid="7">
                                            <p:graphicEl>
                                              <a:dgm id="{493DE9B4-D51C-42A0-B71E-C1DCD5B90513}"/>
                                            </p:graphicEl>
                                          </p:spTgt>
                                        </p:tgtEl>
                                        <p:attrNameLst>
                                          <p:attrName>ppt_w</p:attrName>
                                        </p:attrNameLst>
                                      </p:cBhvr>
                                      <p:tavLst>
                                        <p:tav tm="0">
                                          <p:val>
                                            <p:fltVal val="0"/>
                                          </p:val>
                                        </p:tav>
                                        <p:tav tm="100000">
                                          <p:val>
                                            <p:strVal val="#ppt_w"/>
                                          </p:val>
                                        </p:tav>
                                      </p:tavLst>
                                    </p:anim>
                                    <p:anim calcmode="lin" valueType="num">
                                      <p:cBhvr>
                                        <p:cTn id="25" dur="500" fill="hold"/>
                                        <p:tgtEl>
                                          <p:spTgt spid="7">
                                            <p:graphicEl>
                                              <a:dgm id="{493DE9B4-D51C-42A0-B71E-C1DCD5B90513}"/>
                                            </p:graphicEl>
                                          </p:spTgt>
                                        </p:tgtEl>
                                        <p:attrNameLst>
                                          <p:attrName>ppt_h</p:attrName>
                                        </p:attrNameLst>
                                      </p:cBhvr>
                                      <p:tavLst>
                                        <p:tav tm="0">
                                          <p:val>
                                            <p:fltVal val="0"/>
                                          </p:val>
                                        </p:tav>
                                        <p:tav tm="100000">
                                          <p:val>
                                            <p:strVal val="#ppt_h"/>
                                          </p:val>
                                        </p:tav>
                                      </p:tavLst>
                                    </p:anim>
                                    <p:animEffect transition="in" filter="fade">
                                      <p:cBhvr>
                                        <p:cTn id="26" dur="500"/>
                                        <p:tgtEl>
                                          <p:spTgt spid="7">
                                            <p:graphicEl>
                                              <a:dgm id="{493DE9B4-D51C-42A0-B71E-C1DCD5B905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7"/>
          <p:cNvSpPr>
            <a:spLocks noGrp="1"/>
          </p:cNvSpPr>
          <p:nvPr>
            <p:ph type="title"/>
          </p:nvPr>
        </p:nvSpPr>
        <p:spPr>
          <a:xfrm>
            <a:off x="457200" y="692150"/>
            <a:ext cx="8229600" cy="1368425"/>
          </a:xfrm>
        </p:spPr>
        <p:txBody>
          <a:bodyPr/>
          <a:lstStyle/>
          <a:p>
            <a:pPr algn="ctr" eaLnBrk="1" hangingPunct="1"/>
            <a:r>
              <a:rPr lang="ru-RU" sz="2000" smtClean="0"/>
              <a:t>11-е выездное заседание совместного семинара</a:t>
            </a:r>
            <a:br>
              <a:rPr lang="ru-RU" sz="2000" smtClean="0"/>
            </a:br>
            <a:r>
              <a:rPr lang="ru-RU" sz="2000" smtClean="0"/>
              <a:t>ИПИ РАН и ИНИОН РАН «Методологические проблемы</a:t>
            </a:r>
            <a:br>
              <a:rPr lang="ru-RU" sz="2000" smtClean="0"/>
            </a:br>
            <a:r>
              <a:rPr lang="ru-RU" sz="2000" smtClean="0"/>
              <a:t>наук об информации». Тема: «Философия информации.</a:t>
            </a:r>
            <a:br>
              <a:rPr lang="ru-RU" sz="2000" smtClean="0"/>
            </a:br>
            <a:r>
              <a:rPr lang="ru-RU" sz="2000" smtClean="0"/>
              <a:t>Информатика. Библиотековедение» (15 марта 2013 г.)</a:t>
            </a:r>
          </a:p>
        </p:txBody>
      </p:sp>
      <p:sp>
        <p:nvSpPr>
          <p:cNvPr id="11" name="Объект 10"/>
          <p:cNvSpPr>
            <a:spLocks noGrp="1"/>
          </p:cNvSpPr>
          <p:nvPr>
            <p:ph idx="1"/>
          </p:nvPr>
        </p:nvSpPr>
        <p:spPr>
          <a:xfrm>
            <a:off x="457200" y="1600200"/>
            <a:ext cx="8229600" cy="4708525"/>
          </a:xfrm>
        </p:spPr>
        <p:txBody>
          <a:bodyPr>
            <a:normAutofit fontScale="92500" lnSpcReduction="10000"/>
          </a:bodyPr>
          <a:lstStyle/>
          <a:p>
            <a:pPr marL="0" indent="0" eaLnBrk="1" fontAlgn="auto" hangingPunct="1">
              <a:spcAft>
                <a:spcPts val="0"/>
              </a:spcAft>
              <a:buClr>
                <a:schemeClr val="accent3"/>
              </a:buClr>
              <a:buFont typeface="Wingdings 2"/>
              <a:buNone/>
              <a:defRPr/>
            </a:pPr>
            <a:endParaRPr lang="ru-RU" sz="2000" b="1" dirty="0" smtClean="0"/>
          </a:p>
          <a:p>
            <a:pPr marL="0" indent="0" eaLnBrk="1" fontAlgn="auto" hangingPunct="1">
              <a:spcAft>
                <a:spcPts val="0"/>
              </a:spcAft>
              <a:buClr>
                <a:schemeClr val="accent3"/>
              </a:buClr>
              <a:buFont typeface="Wingdings 2"/>
              <a:buNone/>
              <a:defRPr/>
            </a:pPr>
            <a:endParaRPr lang="ru-RU" sz="2000" b="1" dirty="0"/>
          </a:p>
          <a:p>
            <a:pPr marL="0" indent="0" eaLnBrk="1" fontAlgn="auto" hangingPunct="1">
              <a:spcAft>
                <a:spcPts val="0"/>
              </a:spcAft>
              <a:buClr>
                <a:schemeClr val="accent3"/>
              </a:buClr>
              <a:buFont typeface="Wingdings 2"/>
              <a:buNone/>
              <a:defRPr/>
            </a:pPr>
            <a:endParaRPr lang="ru-RU" sz="2000" b="1" dirty="0" smtClean="0"/>
          </a:p>
          <a:p>
            <a:pPr marL="0" indent="0" eaLnBrk="1" fontAlgn="auto" hangingPunct="1">
              <a:spcAft>
                <a:spcPts val="0"/>
              </a:spcAft>
              <a:buClr>
                <a:schemeClr val="accent3"/>
              </a:buClr>
              <a:buFont typeface="Wingdings 2"/>
              <a:buNone/>
              <a:defRPr/>
            </a:pPr>
            <a:endParaRPr lang="ru-RU" sz="2000" b="1" dirty="0"/>
          </a:p>
          <a:p>
            <a:pPr marL="0" indent="0" eaLnBrk="1" fontAlgn="auto" hangingPunct="1">
              <a:spcAft>
                <a:spcPts val="0"/>
              </a:spcAft>
              <a:buClr>
                <a:schemeClr val="accent3"/>
              </a:buClr>
              <a:buFont typeface="Wingdings 2"/>
              <a:buNone/>
              <a:defRPr/>
            </a:pPr>
            <a:endParaRPr lang="ru-RU" sz="2000" b="1" dirty="0" smtClean="0"/>
          </a:p>
          <a:p>
            <a:pPr marL="0" indent="0" eaLnBrk="1" fontAlgn="auto" hangingPunct="1">
              <a:spcAft>
                <a:spcPts val="0"/>
              </a:spcAft>
              <a:buClr>
                <a:schemeClr val="accent3"/>
              </a:buClr>
              <a:buFont typeface="Wingdings 2"/>
              <a:buNone/>
              <a:defRPr/>
            </a:pPr>
            <a:endParaRPr lang="ru-RU" sz="2000" b="1" dirty="0"/>
          </a:p>
          <a:p>
            <a:pPr marL="0" indent="0" eaLnBrk="1" fontAlgn="auto" hangingPunct="1">
              <a:spcAft>
                <a:spcPts val="0"/>
              </a:spcAft>
              <a:buClr>
                <a:schemeClr val="accent3"/>
              </a:buClr>
              <a:buFont typeface="Wingdings 2"/>
              <a:buNone/>
              <a:defRPr/>
            </a:pPr>
            <a:endParaRPr lang="ru-RU" sz="2000" b="1" dirty="0" smtClean="0"/>
          </a:p>
          <a:p>
            <a:pPr marL="0" indent="0" eaLnBrk="1" fontAlgn="auto" hangingPunct="1">
              <a:spcAft>
                <a:spcPts val="0"/>
              </a:spcAft>
              <a:buClr>
                <a:schemeClr val="accent3"/>
              </a:buClr>
              <a:buFont typeface="Wingdings 2"/>
              <a:buNone/>
              <a:defRPr/>
            </a:pPr>
            <a:endParaRPr lang="ru-RU" sz="2000" b="1" dirty="0"/>
          </a:p>
          <a:p>
            <a:pPr marL="0" indent="0" eaLnBrk="1" fontAlgn="auto" hangingPunct="1">
              <a:spcAft>
                <a:spcPts val="0"/>
              </a:spcAft>
              <a:buClr>
                <a:schemeClr val="accent3"/>
              </a:buClr>
              <a:buFont typeface="Wingdings 2"/>
              <a:buNone/>
              <a:defRPr/>
            </a:pPr>
            <a:endParaRPr lang="ru-RU" sz="2000" b="1" dirty="0" smtClean="0"/>
          </a:p>
          <a:p>
            <a:pPr marL="0" indent="0" eaLnBrk="1" fontAlgn="auto" hangingPunct="1">
              <a:spcAft>
                <a:spcPts val="0"/>
              </a:spcAft>
              <a:buClr>
                <a:schemeClr val="accent3"/>
              </a:buClr>
              <a:buFont typeface="Wingdings 2"/>
              <a:buNone/>
              <a:defRPr/>
            </a:pPr>
            <a:endParaRPr lang="ru-RU" sz="2000" b="1" dirty="0"/>
          </a:p>
          <a:p>
            <a:pPr marL="0" indent="0" eaLnBrk="1" fontAlgn="auto" hangingPunct="1">
              <a:spcAft>
                <a:spcPts val="0"/>
              </a:spcAft>
              <a:buClr>
                <a:schemeClr val="accent3"/>
              </a:buClr>
              <a:buFont typeface="Wingdings 2"/>
              <a:buNone/>
              <a:defRPr/>
            </a:pPr>
            <a:endParaRPr lang="ru-RU" sz="2000" b="1" dirty="0" smtClean="0"/>
          </a:p>
          <a:p>
            <a:pPr marL="0" indent="0" algn="ctr" eaLnBrk="1" fontAlgn="auto" hangingPunct="1">
              <a:spcAft>
                <a:spcPts val="0"/>
              </a:spcAft>
              <a:buClr>
                <a:schemeClr val="accent3"/>
              </a:buClr>
              <a:buFont typeface="Wingdings 2"/>
              <a:buNone/>
              <a:defRPr/>
            </a:pPr>
            <a:endParaRPr lang="ru-RU" sz="1800" dirty="0" smtClean="0"/>
          </a:p>
          <a:p>
            <a:pPr marL="0" indent="0" algn="ctr" eaLnBrk="1" fontAlgn="auto" hangingPunct="1">
              <a:spcAft>
                <a:spcPts val="0"/>
              </a:spcAft>
              <a:buClr>
                <a:schemeClr val="accent3"/>
              </a:buClr>
              <a:buFont typeface="Wingdings 2"/>
              <a:buNone/>
              <a:defRPr/>
            </a:pPr>
            <a:endParaRPr lang="ru-RU" sz="1800" dirty="0"/>
          </a:p>
          <a:p>
            <a:pPr marL="0" indent="0" algn="ctr" eaLnBrk="1" fontAlgn="auto" hangingPunct="1">
              <a:spcAft>
                <a:spcPts val="0"/>
              </a:spcAft>
              <a:buClr>
                <a:schemeClr val="accent3"/>
              </a:buClr>
              <a:buFont typeface="Wingdings 2"/>
              <a:buNone/>
              <a:defRPr/>
            </a:pPr>
            <a:r>
              <a:rPr lang="ru-RU" sz="1800" i="1" dirty="0" smtClean="0"/>
              <a:t/>
            </a:r>
            <a:br>
              <a:rPr lang="ru-RU" sz="1800" i="1" dirty="0" smtClean="0"/>
            </a:br>
            <a:r>
              <a:rPr lang="ru-RU" sz="1800" i="1" dirty="0" smtClean="0"/>
              <a:t>Докладчики: А.В. Соколов, Ю.Ю. Чёрный, К.К. Колин</a:t>
            </a:r>
            <a:endParaRPr lang="ru-RU" sz="1800" i="1" dirty="0"/>
          </a:p>
        </p:txBody>
      </p:sp>
      <p:pic>
        <p:nvPicPr>
          <p:cNvPr id="12" name="Рисунок 11"/>
          <p:cNvPicPr>
            <a:picLocks noChangeAspect="1"/>
          </p:cNvPicPr>
          <p:nvPr/>
        </p:nvPicPr>
        <p:blipFill>
          <a:blip r:embed="rId2"/>
          <a:stretch>
            <a:fillRect/>
          </a:stretch>
        </p:blipFill>
        <p:spPr>
          <a:xfrm>
            <a:off x="2051050" y="2325688"/>
            <a:ext cx="5113338" cy="3406775"/>
          </a:xfrm>
          <a:prstGeom prst="rect">
            <a:avLst/>
          </a:prstGeo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49</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548680"/>
            <a:ext cx="8229600" cy="936104"/>
          </a:xfrm>
        </p:spPr>
        <p:txBody>
          <a:bodyPr/>
          <a:lstStyle/>
          <a:p>
            <a:pPr algn="ctr" eaLnBrk="1" hangingPunct="1"/>
            <a:r>
              <a:rPr lang="ru-RU" sz="2800" dirty="0" smtClean="0"/>
              <a:t>М.Н. Щербинин. </a:t>
            </a:r>
            <a:br>
              <a:rPr lang="ru-RU" sz="2800" dirty="0" smtClean="0"/>
            </a:br>
            <a:r>
              <a:rPr lang="ru-RU" sz="2800" dirty="0" smtClean="0"/>
              <a:t>«Философия информации» (1996; 2001)</a:t>
            </a:r>
          </a:p>
        </p:txBody>
      </p:sp>
      <p:pic>
        <p:nvPicPr>
          <p:cNvPr id="10" name="Объект 9"/>
          <p:cNvPicPr>
            <a:picLocks noGrp="1" noChangeAspect="1"/>
          </p:cNvPicPr>
          <p:nvPr>
            <p:ph sz="half" idx="1"/>
          </p:nvPr>
        </p:nvPicPr>
        <p:blipFill>
          <a:blip r:embed="rId2"/>
          <a:stretch>
            <a:fillRect/>
          </a:stretch>
        </p:blipFill>
        <p:spPr>
          <a:xfrm>
            <a:off x="1258888" y="2025650"/>
            <a:ext cx="2690812" cy="3779838"/>
          </a:xfrm>
          <a:ln w="3175">
            <a:solidFill>
              <a:schemeClr val="tx1"/>
            </a:solidFill>
          </a:ln>
          <a:effectLst>
            <a:outerShdw blurRad="50800" dist="38100" dir="5400000" algn="t" rotWithShape="0">
              <a:prstClr val="black">
                <a:alpha val="40000"/>
              </a:prstClr>
            </a:outerShdw>
          </a:effectLst>
        </p:spPr>
      </p:pic>
      <p:pic>
        <p:nvPicPr>
          <p:cNvPr id="11" name="Объект 10"/>
          <p:cNvPicPr>
            <a:picLocks noGrp="1" noChangeAspect="1"/>
          </p:cNvPicPr>
          <p:nvPr>
            <p:ph sz="half" idx="2"/>
          </p:nvPr>
        </p:nvPicPr>
        <p:blipFill>
          <a:blip r:embed="rId3"/>
          <a:stretch>
            <a:fillRect/>
          </a:stretch>
        </p:blipFill>
        <p:spPr>
          <a:xfrm>
            <a:off x="5292725" y="2025650"/>
            <a:ext cx="2673350" cy="3779838"/>
          </a:xfrm>
          <a:ln w="3175">
            <a:solidFill>
              <a:schemeClr val="tx1"/>
            </a:solidFill>
          </a:ln>
          <a:effectLst>
            <a:outerShdw blurRad="50800" dist="38100" dir="5400000" algn="t" rotWithShape="0">
              <a:prstClr val="black">
                <a:alpha val="40000"/>
              </a:prst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5</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211982"/>
          </a:xfrm>
        </p:spPr>
        <p:txBody>
          <a:bodyPr/>
          <a:lstStyle/>
          <a:p>
            <a:pPr algn="ctr"/>
            <a:r>
              <a:rPr lang="ru-RU" sz="2400" dirty="0" smtClean="0"/>
              <a:t>Пятая международная научная конференция</a:t>
            </a:r>
            <a:r>
              <a:rPr lang="en-US" sz="2400" dirty="0"/>
              <a:t/>
            </a:r>
            <a:br>
              <a:rPr lang="en-US" sz="2400" dirty="0"/>
            </a:br>
            <a:r>
              <a:rPr lang="ru-RU" sz="2400" dirty="0" smtClean="0"/>
              <a:t>«Фундаментальные основы информационной науки»</a:t>
            </a:r>
            <a:r>
              <a:rPr lang="en-US" sz="2400" dirty="0"/>
              <a:t/>
            </a:r>
            <a:br>
              <a:rPr lang="en-US" sz="2400" dirty="0"/>
            </a:br>
            <a:r>
              <a:rPr lang="en-US" sz="2400" dirty="0" smtClean="0"/>
              <a:t>(FIS-2013)</a:t>
            </a:r>
            <a:endParaRPr lang="ru-RU" sz="2400" dirty="0">
              <a:solidFill>
                <a:srgbClr val="FF0000"/>
              </a:solidFill>
            </a:endParaRPr>
          </a:p>
        </p:txBody>
      </p:sp>
      <p:sp>
        <p:nvSpPr>
          <p:cNvPr id="3" name="Объект 2"/>
          <p:cNvSpPr>
            <a:spLocks noGrp="1"/>
          </p:cNvSpPr>
          <p:nvPr>
            <p:ph idx="1"/>
          </p:nvPr>
        </p:nvSpPr>
        <p:spPr>
          <a:xfrm>
            <a:off x="457200" y="2132856"/>
            <a:ext cx="8229600" cy="4191744"/>
          </a:xfrm>
        </p:spPr>
        <p:txBody>
          <a:bodyPr/>
          <a:lstStyle/>
          <a:p>
            <a:r>
              <a:rPr lang="ru-RU" sz="1800" dirty="0">
                <a:cs typeface="Arial" pitchFamily="34" charset="0"/>
              </a:rPr>
              <a:t>21-23 мая 2013 г. в Московском гуманитарном университете (</a:t>
            </a:r>
            <a:r>
              <a:rPr lang="ru-RU" sz="1800" dirty="0" err="1">
                <a:cs typeface="Arial" pitchFamily="34" charset="0"/>
              </a:rPr>
              <a:t>МосГУ</a:t>
            </a:r>
            <a:r>
              <a:rPr lang="ru-RU" sz="1800" dirty="0">
                <a:cs typeface="Arial" pitchFamily="34" charset="0"/>
              </a:rPr>
              <a:t>) состоялась </a:t>
            </a:r>
            <a:r>
              <a:rPr lang="en-US" sz="1800" dirty="0">
                <a:cs typeface="Arial" pitchFamily="34" charset="0"/>
              </a:rPr>
              <a:t>V </a:t>
            </a:r>
            <a:r>
              <a:rPr lang="ru-RU" sz="1800" dirty="0">
                <a:cs typeface="Arial" pitchFamily="34" charset="0"/>
              </a:rPr>
              <a:t>Международная научная конференция </a:t>
            </a:r>
            <a:r>
              <a:rPr lang="en-US" sz="1800" dirty="0" smtClean="0">
                <a:cs typeface="Arial" pitchFamily="34" charset="0"/>
              </a:rPr>
              <a:t/>
            </a:r>
            <a:br>
              <a:rPr lang="en-US" sz="1800" dirty="0" smtClean="0">
                <a:cs typeface="Arial" pitchFamily="34" charset="0"/>
              </a:rPr>
            </a:br>
            <a:r>
              <a:rPr lang="ru-RU" sz="1800" dirty="0" smtClean="0">
                <a:cs typeface="Arial" pitchFamily="34" charset="0"/>
                <a:hlinkClick r:id="rId2"/>
              </a:rPr>
              <a:t>«</a:t>
            </a:r>
            <a:r>
              <a:rPr lang="ru-RU" sz="1800" b="1" dirty="0" smtClean="0">
                <a:cs typeface="Arial" pitchFamily="34" charset="0"/>
                <a:hlinkClick r:id="rId2"/>
              </a:rPr>
              <a:t>Фундаментальные </a:t>
            </a:r>
            <a:r>
              <a:rPr lang="ru-RU" sz="1800" b="1" dirty="0">
                <a:cs typeface="Arial" pitchFamily="34" charset="0"/>
                <a:hlinkClick r:id="rId2"/>
              </a:rPr>
              <a:t>основы информационной </a:t>
            </a:r>
            <a:r>
              <a:rPr lang="ru-RU" sz="1800" b="1" dirty="0" smtClean="0">
                <a:cs typeface="Arial" pitchFamily="34" charset="0"/>
                <a:hlinkClick r:id="rId2"/>
              </a:rPr>
              <a:t>науки»</a:t>
            </a:r>
            <a:r>
              <a:rPr lang="ru-RU" sz="1800" dirty="0" smtClean="0">
                <a:cs typeface="Arial" pitchFamily="34" charset="0"/>
                <a:hlinkClick r:id="rId2"/>
              </a:rPr>
              <a:t> </a:t>
            </a:r>
            <a:r>
              <a:rPr lang="en-US" sz="1800" b="1" dirty="0">
                <a:cs typeface="Arial" pitchFamily="34" charset="0"/>
                <a:hlinkClick r:id="rId2"/>
              </a:rPr>
              <a:t>(FIS-2013)</a:t>
            </a:r>
            <a:r>
              <a:rPr lang="en-US" sz="1800" dirty="0">
                <a:cs typeface="Arial" pitchFamily="34" charset="0"/>
              </a:rPr>
              <a:t>.</a:t>
            </a:r>
            <a:r>
              <a:rPr lang="ru-RU" sz="1800" dirty="0">
                <a:cs typeface="Arial" pitchFamily="34" charset="0"/>
              </a:rPr>
              <a:t> </a:t>
            </a:r>
            <a:endParaRPr lang="en-US" sz="1800" dirty="0">
              <a:cs typeface="Arial" pitchFamily="34" charset="0"/>
            </a:endParaRPr>
          </a:p>
          <a:p>
            <a:r>
              <a:rPr lang="ru-RU" sz="1800" dirty="0" smtClean="0"/>
              <a:t>Конференция </a:t>
            </a:r>
            <a:r>
              <a:rPr lang="ru-RU" sz="1800" dirty="0"/>
              <a:t>по данной тематике проведена в России впервые. Предыдущие конференции состоялись в Мадриде (1994), Вене (1997), Париже (2005), Пекине (2010) и оказали существенное влияние на развитие данного научного направления в развитых странах. </a:t>
            </a:r>
            <a:endParaRPr lang="ru-RU" sz="1800" dirty="0" smtClean="0"/>
          </a:p>
          <a:p>
            <a:r>
              <a:rPr lang="ru-RU" sz="1800" dirty="0" smtClean="0"/>
              <a:t>Ряд докладов имел философский характер. В частности:</a:t>
            </a:r>
          </a:p>
          <a:p>
            <a:pPr marL="0" indent="0">
              <a:buNone/>
            </a:pPr>
            <a:r>
              <a:rPr lang="ru-RU" sz="1800" i="1" dirty="0" smtClean="0"/>
              <a:t>          • К.К. Колин (Россия). Структура </a:t>
            </a:r>
            <a:r>
              <a:rPr lang="ru-RU" sz="1800" i="1" dirty="0"/>
              <a:t>реальности и философия </a:t>
            </a:r>
            <a:r>
              <a:rPr lang="ru-RU" sz="1800" i="1" dirty="0" smtClean="0"/>
              <a:t/>
            </a:r>
            <a:br>
              <a:rPr lang="ru-RU" sz="1800" i="1" dirty="0" smtClean="0"/>
            </a:br>
            <a:r>
              <a:rPr lang="ru-RU" sz="1800" i="1" dirty="0" smtClean="0"/>
              <a:t>            информации.</a:t>
            </a:r>
            <a:br>
              <a:rPr lang="ru-RU" sz="1800" i="1" dirty="0" smtClean="0"/>
            </a:br>
            <a:r>
              <a:rPr lang="ru-RU" sz="1800" i="1" dirty="0" smtClean="0"/>
              <a:t>          • У </a:t>
            </a:r>
            <a:r>
              <a:rPr lang="ru-RU" sz="1800" i="1" dirty="0" err="1" smtClean="0"/>
              <a:t>Кунь</a:t>
            </a:r>
            <a:r>
              <a:rPr lang="ru-RU" sz="1800" i="1" dirty="0" smtClean="0"/>
              <a:t> (Китай). Философия информации по ту сторону классического </a:t>
            </a:r>
            <a:br>
              <a:rPr lang="ru-RU" sz="1800" i="1" dirty="0" smtClean="0"/>
            </a:br>
            <a:r>
              <a:rPr lang="ru-RU" sz="1800" i="1" dirty="0" smtClean="0"/>
              <a:t>            феноменологического метода.</a:t>
            </a:r>
            <a:br>
              <a:rPr lang="ru-RU" sz="1800" i="1" dirty="0" smtClean="0"/>
            </a:br>
            <a:r>
              <a:rPr lang="ru-RU" sz="1800" i="1" dirty="0" smtClean="0"/>
              <a:t>          • Ли </a:t>
            </a:r>
            <a:r>
              <a:rPr lang="ru-RU" sz="1800" i="1" dirty="0" err="1" smtClean="0"/>
              <a:t>Цзунжун</a:t>
            </a:r>
            <a:r>
              <a:rPr lang="ru-RU" sz="1800" i="1" dirty="0" smtClean="0"/>
              <a:t> (Китай), К.К. Колин (Россия), Ван </a:t>
            </a:r>
            <a:r>
              <a:rPr lang="ru-RU" sz="1800" i="1" dirty="0" err="1" smtClean="0"/>
              <a:t>Сицзюань</a:t>
            </a:r>
            <a:r>
              <a:rPr lang="ru-RU" sz="1800" i="1" dirty="0" smtClean="0"/>
              <a:t> (Китай). </a:t>
            </a:r>
            <a:br>
              <a:rPr lang="ru-RU" sz="1800" i="1" dirty="0" smtClean="0"/>
            </a:br>
            <a:r>
              <a:rPr lang="ru-RU" sz="1800" i="1" dirty="0" smtClean="0"/>
              <a:t>            Теория информации Платона и две информационные революции.</a:t>
            </a:r>
            <a:endParaRPr lang="ru-RU" sz="1800" i="1" dirty="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50</a:t>
            </a:fld>
            <a:endParaRPr lang="ru-RU"/>
          </a:p>
        </p:txBody>
      </p:sp>
    </p:spTree>
    <p:extLst>
      <p:ext uri="{BB962C8B-B14F-4D97-AF65-F5344CB8AC3E}">
        <p14:creationId xmlns:p14="http://schemas.microsoft.com/office/powerpoint/2010/main" val="1113888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57200" y="620689"/>
            <a:ext cx="8229600" cy="504056"/>
          </a:xfrm>
        </p:spPr>
        <p:txBody>
          <a:bodyPr/>
          <a:lstStyle/>
          <a:p>
            <a:pPr algn="ctr"/>
            <a:r>
              <a:rPr lang="ru-RU" sz="2800" smtClean="0"/>
              <a:t>Некоторые выводы</a:t>
            </a:r>
            <a:endParaRPr lang="ru-RU" sz="2800" dirty="0" smtClean="0"/>
          </a:p>
        </p:txBody>
      </p:sp>
      <p:sp>
        <p:nvSpPr>
          <p:cNvPr id="39939" name="Объект 2"/>
          <p:cNvSpPr>
            <a:spLocks noGrp="1"/>
          </p:cNvSpPr>
          <p:nvPr>
            <p:ph idx="1"/>
          </p:nvPr>
        </p:nvSpPr>
        <p:spPr>
          <a:xfrm>
            <a:off x="323528" y="1268760"/>
            <a:ext cx="8640960" cy="5256584"/>
          </a:xfrm>
        </p:spPr>
        <p:txBody>
          <a:bodyPr/>
          <a:lstStyle/>
          <a:p>
            <a:r>
              <a:rPr lang="ru-RU" sz="1800" dirty="0" smtClean="0"/>
              <a:t>Философское изучение проблем информации ведётся в России с 1960-х гг. </a:t>
            </a:r>
          </a:p>
          <a:p>
            <a:r>
              <a:rPr lang="ru-RU" sz="1800" dirty="0" smtClean="0"/>
              <a:t>До середины 1990-х гг. термин «философия информации» в нашей стране не употреблялся. Впервые в </a:t>
            </a:r>
            <a:r>
              <a:rPr lang="ru-RU" sz="1800" dirty="0"/>
              <a:t>отечественной научной литературе он </a:t>
            </a:r>
            <a:r>
              <a:rPr lang="ru-RU" sz="1800" dirty="0" smtClean="0"/>
              <a:t>появился в 1996 г. в статье </a:t>
            </a:r>
            <a:r>
              <a:rPr lang="ru-RU" sz="1800" dirty="0" err="1" smtClean="0"/>
              <a:t>д.филос.н</a:t>
            </a:r>
            <a:r>
              <a:rPr lang="ru-RU" sz="1800" dirty="0" smtClean="0"/>
              <a:t>., проф. М.Н. Щербинина «Философия информации».</a:t>
            </a:r>
          </a:p>
          <a:p>
            <a:r>
              <a:rPr lang="ru-RU" sz="1800" dirty="0" smtClean="0"/>
              <a:t>Процесс формирования и институционализации философии информации (ФИ) в России происходит на наших глазах. </a:t>
            </a:r>
            <a:br>
              <a:rPr lang="ru-RU" sz="1800" dirty="0" smtClean="0"/>
            </a:br>
            <a:r>
              <a:rPr lang="ru-RU" sz="1800" dirty="0" smtClean="0"/>
              <a:t>В нём можно выделить две стадии: 1) </a:t>
            </a:r>
            <a:r>
              <a:rPr lang="ru-RU" sz="1800" i="1" dirty="0" smtClean="0"/>
              <a:t>«стихийную»</a:t>
            </a:r>
            <a:r>
              <a:rPr lang="ru-RU" sz="1800" dirty="0" smtClean="0"/>
              <a:t> (1996-2009 гг. – работы М.Н. Щербинина, А.В. Нестерова, Л.В. Скворцова, В.И. и О.В. Кашириных ) </a:t>
            </a:r>
            <a:br>
              <a:rPr lang="ru-RU" sz="1800" dirty="0" smtClean="0"/>
            </a:br>
            <a:r>
              <a:rPr lang="ru-RU" sz="1800" dirty="0" smtClean="0"/>
              <a:t>и 2) </a:t>
            </a:r>
            <a:r>
              <a:rPr lang="ru-RU" sz="1800" i="1" dirty="0" smtClean="0"/>
              <a:t>«сознательную»</a:t>
            </a:r>
            <a:r>
              <a:rPr lang="ru-RU" sz="1800" dirty="0" smtClean="0"/>
              <a:t> (с 2010 г. – </a:t>
            </a:r>
            <a:r>
              <a:rPr lang="ru-RU" sz="1800" dirty="0"/>
              <a:t>материалы </a:t>
            </a:r>
            <a:r>
              <a:rPr lang="en-US" sz="1800" dirty="0"/>
              <a:t>V </a:t>
            </a:r>
            <a:r>
              <a:rPr lang="ru-RU" sz="1800" dirty="0"/>
              <a:t>Всероссийского философского </a:t>
            </a:r>
            <a:r>
              <a:rPr lang="ru-RU" sz="1800" dirty="0" smtClean="0"/>
              <a:t>конгресса, работы К.К. Колина, </a:t>
            </a:r>
            <a:r>
              <a:rPr lang="ru-RU" sz="1800" dirty="0"/>
              <a:t>А.В. </a:t>
            </a:r>
            <a:r>
              <a:rPr lang="ru-RU" sz="1800" dirty="0" smtClean="0"/>
              <a:t>Соколова, деятельность семинара «Методологические проблемы наук об информации» и др.).</a:t>
            </a:r>
          </a:p>
          <a:p>
            <a:r>
              <a:rPr lang="ru-RU" sz="1800" dirty="0" smtClean="0"/>
              <a:t>Предметная область ФИ в России окончательно не определена. </a:t>
            </a:r>
          </a:p>
          <a:p>
            <a:r>
              <a:rPr lang="ru-RU" sz="1800" dirty="0" smtClean="0"/>
              <a:t>Особенность российской ФИ состоит в её повышенном интересе, с одной стороны, к онтологии  и гносеологии информации, с другой – к антропологии и этике информации. Российские специалисты видят в доминировании инструментально-технологической трактовки информации серьёзную опасность, которая может привести общество к антропологической катастрофе.</a:t>
            </a:r>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51</a:t>
            </a:fld>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432048"/>
          </a:xfrm>
        </p:spPr>
        <p:txBody>
          <a:bodyPr/>
          <a:lstStyle/>
          <a:p>
            <a:pPr algn="ctr"/>
            <a:r>
              <a:rPr lang="ru-RU" sz="2400" dirty="0" smtClean="0"/>
              <a:t>Благодарности</a:t>
            </a:r>
            <a:endParaRPr lang="ru-RU" sz="2400" dirty="0"/>
          </a:p>
        </p:txBody>
      </p:sp>
      <p:sp>
        <p:nvSpPr>
          <p:cNvPr id="3" name="Объект 2"/>
          <p:cNvSpPr>
            <a:spLocks noGrp="1"/>
          </p:cNvSpPr>
          <p:nvPr>
            <p:ph idx="1"/>
          </p:nvPr>
        </p:nvSpPr>
        <p:spPr>
          <a:xfrm>
            <a:off x="457200" y="980728"/>
            <a:ext cx="8229600" cy="5616624"/>
          </a:xfrm>
        </p:spPr>
        <p:txBody>
          <a:bodyPr/>
          <a:lstStyle/>
          <a:p>
            <a:pPr marL="0" indent="0">
              <a:buNone/>
            </a:pPr>
            <a:r>
              <a:rPr lang="ru-RU" sz="1800" dirty="0"/>
              <a:t> </a:t>
            </a:r>
            <a:r>
              <a:rPr lang="ru-RU" sz="1800" dirty="0" smtClean="0"/>
              <a:t>   Автор благодарит своих коллег, оказавших помощь и поддержку при подготовке доклада и презентации:</a:t>
            </a:r>
          </a:p>
          <a:p>
            <a:r>
              <a:rPr lang="ru-RU" sz="1800" dirty="0" smtClean="0"/>
              <a:t>д.т.н., проф. </a:t>
            </a:r>
            <a:r>
              <a:rPr lang="ru-RU" sz="1800" b="1" dirty="0" smtClean="0"/>
              <a:t>К.К. Колина</a:t>
            </a:r>
            <a:r>
              <a:rPr lang="ru-RU" sz="1800" dirty="0" smtClean="0"/>
              <a:t> (г. Москва); </a:t>
            </a:r>
          </a:p>
          <a:p>
            <a:r>
              <a:rPr lang="ru-RU" sz="1800" dirty="0" err="1"/>
              <a:t>к</a:t>
            </a:r>
            <a:r>
              <a:rPr lang="ru-RU" sz="1800" dirty="0" err="1" smtClean="0"/>
              <a:t>.и.н</a:t>
            </a:r>
            <a:r>
              <a:rPr lang="ru-RU" sz="1800" dirty="0" smtClean="0"/>
              <a:t>. </a:t>
            </a:r>
            <a:r>
              <a:rPr lang="ru-RU" sz="1800" b="1" dirty="0" smtClean="0"/>
              <a:t>И.А. Крайневу </a:t>
            </a:r>
            <a:r>
              <a:rPr lang="ru-RU" sz="1800" dirty="0" smtClean="0"/>
              <a:t>(г. Новосибирск);</a:t>
            </a:r>
          </a:p>
          <a:p>
            <a:r>
              <a:rPr lang="ru-RU" sz="1800" dirty="0" err="1" smtClean="0"/>
              <a:t>д.пед.н</a:t>
            </a:r>
            <a:r>
              <a:rPr lang="ru-RU" sz="1800" dirty="0" smtClean="0"/>
              <a:t>. , проф. </a:t>
            </a:r>
            <a:r>
              <a:rPr lang="ru-RU" sz="1800" b="1" dirty="0" smtClean="0"/>
              <a:t>В.П. Леонова</a:t>
            </a:r>
            <a:r>
              <a:rPr lang="ru-RU" sz="1800" dirty="0" smtClean="0"/>
              <a:t> (г. Санкт-Петербург);</a:t>
            </a:r>
          </a:p>
          <a:p>
            <a:r>
              <a:rPr lang="ru-RU" sz="1800" dirty="0" err="1" smtClean="0"/>
              <a:t>к.пед.н</a:t>
            </a:r>
            <a:r>
              <a:rPr lang="ru-RU" sz="1800" dirty="0" smtClean="0"/>
              <a:t>. </a:t>
            </a:r>
            <a:r>
              <a:rPr lang="ru-RU" sz="1800" b="1" dirty="0" smtClean="0"/>
              <a:t>Э.В. </a:t>
            </a:r>
            <a:r>
              <a:rPr lang="ru-RU" sz="1800" b="1" dirty="0" err="1" smtClean="0"/>
              <a:t>Миндзаеву</a:t>
            </a:r>
            <a:r>
              <a:rPr lang="ru-RU" sz="1800" dirty="0" smtClean="0"/>
              <a:t> (г. Москва);  </a:t>
            </a:r>
          </a:p>
          <a:p>
            <a:r>
              <a:rPr lang="ru-RU" sz="1800" dirty="0" err="1"/>
              <a:t>д</a:t>
            </a:r>
            <a:r>
              <a:rPr lang="ru-RU" sz="1800" dirty="0" err="1" smtClean="0"/>
              <a:t>.ю.н</a:t>
            </a:r>
            <a:r>
              <a:rPr lang="ru-RU" sz="1800" dirty="0" smtClean="0"/>
              <a:t>., проф. </a:t>
            </a:r>
            <a:r>
              <a:rPr lang="ru-RU" sz="1800" b="1" dirty="0" smtClean="0"/>
              <a:t>А.В. Нестерова</a:t>
            </a:r>
            <a:r>
              <a:rPr lang="ru-RU" sz="1800" dirty="0" smtClean="0"/>
              <a:t> (г. Москва);</a:t>
            </a:r>
          </a:p>
          <a:p>
            <a:r>
              <a:rPr lang="ru-RU" sz="1800" dirty="0" err="1"/>
              <a:t>д</a:t>
            </a:r>
            <a:r>
              <a:rPr lang="ru-RU" sz="1800" dirty="0" err="1" smtClean="0"/>
              <a:t>.филос.н</a:t>
            </a:r>
            <a:r>
              <a:rPr lang="ru-RU" sz="1800" dirty="0" smtClean="0"/>
              <a:t>., проф. </a:t>
            </a:r>
            <a:r>
              <a:rPr lang="ru-RU" sz="1800" b="1" dirty="0" smtClean="0"/>
              <a:t>С.М. Оленева</a:t>
            </a:r>
            <a:r>
              <a:rPr lang="ru-RU" sz="1800" dirty="0" smtClean="0"/>
              <a:t> (г. Москва);</a:t>
            </a:r>
          </a:p>
          <a:p>
            <a:r>
              <a:rPr lang="ru-RU" sz="1800" dirty="0"/>
              <a:t>к</a:t>
            </a:r>
            <a:r>
              <a:rPr lang="ru-RU" sz="1800" dirty="0" smtClean="0"/>
              <a:t>.ф.-м.н. </a:t>
            </a:r>
            <a:r>
              <a:rPr lang="ru-RU" sz="1800" b="1" dirty="0" smtClean="0"/>
              <a:t>В.В. </a:t>
            </a:r>
            <a:r>
              <a:rPr lang="ru-RU" sz="1800" b="1" dirty="0" err="1" smtClean="0"/>
              <a:t>Саночкина</a:t>
            </a:r>
            <a:r>
              <a:rPr lang="ru-RU" sz="1800" b="1" dirty="0" smtClean="0"/>
              <a:t> </a:t>
            </a:r>
            <a:r>
              <a:rPr lang="ru-RU" sz="1800" dirty="0" smtClean="0"/>
              <a:t>(г. Москва);</a:t>
            </a:r>
          </a:p>
          <a:p>
            <a:r>
              <a:rPr lang="ru-RU" sz="1800" dirty="0"/>
              <a:t>к</a:t>
            </a:r>
            <a:r>
              <a:rPr lang="ru-RU" sz="1800" dirty="0" smtClean="0"/>
              <a:t>.т.н. </a:t>
            </a:r>
            <a:r>
              <a:rPr lang="ru-RU" sz="1800" b="1" dirty="0" smtClean="0"/>
              <a:t>В.П. </a:t>
            </a:r>
            <a:r>
              <a:rPr lang="ru-RU" sz="1800" b="1" dirty="0" err="1" smtClean="0"/>
              <a:t>Седякина</a:t>
            </a:r>
            <a:r>
              <a:rPr lang="ru-RU" sz="1800" b="1" dirty="0" smtClean="0"/>
              <a:t> </a:t>
            </a:r>
            <a:r>
              <a:rPr lang="ru-RU" sz="1800" dirty="0" smtClean="0"/>
              <a:t>(г. Москва);</a:t>
            </a:r>
          </a:p>
          <a:p>
            <a:r>
              <a:rPr lang="ru-RU" sz="1800" dirty="0" err="1" smtClean="0"/>
              <a:t>д.филос.н</a:t>
            </a:r>
            <a:r>
              <a:rPr lang="ru-RU" sz="1800" dirty="0" smtClean="0"/>
              <a:t>., проф. </a:t>
            </a:r>
            <a:r>
              <a:rPr lang="ru-RU" sz="1800" b="1" dirty="0" smtClean="0"/>
              <a:t>Л.В. Скворцова</a:t>
            </a:r>
            <a:r>
              <a:rPr lang="ru-RU" sz="1800" dirty="0" smtClean="0"/>
              <a:t> (г. Москва);</a:t>
            </a:r>
          </a:p>
          <a:p>
            <a:r>
              <a:rPr lang="ru-RU" sz="1800" dirty="0" err="1" smtClean="0"/>
              <a:t>д.пед.н</a:t>
            </a:r>
            <a:r>
              <a:rPr lang="ru-RU" sz="1800" dirty="0" smtClean="0"/>
              <a:t>. , проф. </a:t>
            </a:r>
            <a:r>
              <a:rPr lang="ru-RU" sz="1800" b="1" dirty="0" smtClean="0"/>
              <a:t>А.В. Соколова (</a:t>
            </a:r>
            <a:r>
              <a:rPr lang="ru-RU" sz="1800" dirty="0" smtClean="0"/>
              <a:t>г. Санкт-Петербург); </a:t>
            </a:r>
          </a:p>
          <a:p>
            <a:r>
              <a:rPr lang="ru-RU" sz="1800" b="1" dirty="0" smtClean="0"/>
              <a:t>Н.Ю. Соколову </a:t>
            </a:r>
            <a:r>
              <a:rPr lang="ru-RU" sz="1800" dirty="0" smtClean="0"/>
              <a:t>(г. Москва);</a:t>
            </a:r>
          </a:p>
          <a:p>
            <a:r>
              <a:rPr lang="ru-RU" sz="1800" dirty="0" err="1" smtClean="0"/>
              <a:t>д.пед.н</a:t>
            </a:r>
            <a:r>
              <a:rPr lang="ru-RU" sz="1800" dirty="0" smtClean="0"/>
              <a:t>., проф. </a:t>
            </a:r>
            <a:r>
              <a:rPr lang="ru-RU" sz="1800" b="1" dirty="0" smtClean="0"/>
              <a:t>Ю.Н. </a:t>
            </a:r>
            <a:r>
              <a:rPr lang="ru-RU" sz="1800" b="1" dirty="0" err="1" smtClean="0"/>
              <a:t>Столярова</a:t>
            </a:r>
            <a:r>
              <a:rPr lang="ru-RU" sz="1800" dirty="0" smtClean="0"/>
              <a:t> (г. Москва);</a:t>
            </a:r>
          </a:p>
          <a:p>
            <a:r>
              <a:rPr lang="ru-RU" sz="1800" dirty="0" err="1" smtClean="0"/>
              <a:t>к.пед.н</a:t>
            </a:r>
            <a:r>
              <a:rPr lang="ru-RU" sz="1800" dirty="0" smtClean="0"/>
              <a:t>. , доц. </a:t>
            </a:r>
            <a:r>
              <a:rPr lang="ru-RU" sz="1800" b="1" dirty="0" smtClean="0"/>
              <a:t>Э.Р. </a:t>
            </a:r>
            <a:r>
              <a:rPr lang="ru-RU" sz="1800" b="1" dirty="0" err="1" smtClean="0"/>
              <a:t>Сукиасяна</a:t>
            </a:r>
            <a:r>
              <a:rPr lang="ru-RU" sz="1800" dirty="0" smtClean="0"/>
              <a:t> (г. Москва);</a:t>
            </a:r>
          </a:p>
          <a:p>
            <a:r>
              <a:rPr lang="ru-RU" sz="1800" dirty="0" err="1" smtClean="0"/>
              <a:t>к.и.н</a:t>
            </a:r>
            <a:r>
              <a:rPr lang="ru-RU" sz="1800" dirty="0" smtClean="0"/>
              <a:t>. </a:t>
            </a:r>
            <a:r>
              <a:rPr lang="ru-RU" sz="1800" b="1" dirty="0" smtClean="0"/>
              <a:t>Д.Д. Трегубову </a:t>
            </a:r>
            <a:r>
              <a:rPr lang="ru-RU" sz="1800" dirty="0" smtClean="0"/>
              <a:t> (г. Москва);</a:t>
            </a:r>
          </a:p>
          <a:p>
            <a:r>
              <a:rPr lang="ru-RU" sz="1800" dirty="0" err="1" smtClean="0"/>
              <a:t>к.филос.н</a:t>
            </a:r>
            <a:r>
              <a:rPr lang="ru-RU" sz="1800" dirty="0" smtClean="0"/>
              <a:t>. </a:t>
            </a:r>
            <a:r>
              <a:rPr lang="ru-RU" sz="1800" b="1" dirty="0" smtClean="0"/>
              <a:t>Г.В. Хлебникова</a:t>
            </a:r>
            <a:r>
              <a:rPr lang="ru-RU" sz="1800" dirty="0" smtClean="0"/>
              <a:t> (г. Москва).</a:t>
            </a:r>
          </a:p>
          <a:p>
            <a:endParaRPr lang="ru-RU" sz="1600" dirty="0"/>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52</a:t>
            </a:fld>
            <a:endParaRPr lang="ru-RU"/>
          </a:p>
        </p:txBody>
      </p:sp>
    </p:spTree>
    <p:extLst>
      <p:ext uri="{BB962C8B-B14F-4D97-AF65-F5344CB8AC3E}">
        <p14:creationId xmlns:p14="http://schemas.microsoft.com/office/powerpoint/2010/main" val="37822496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44046"/>
            <a:ext cx="9144000" cy="6902045"/>
          </a:xfrm>
          <a:prstGeom prst="rect">
            <a:avLst/>
          </a:prstGeom>
          <a:ln w="3175">
            <a:solidFill>
              <a:schemeClr val="tx1"/>
            </a:solidFill>
          </a:ln>
          <a:effectLst>
            <a:outerShdw blurRad="50800" dist="50800" dir="5400000" algn="ctr" rotWithShape="0">
              <a:schemeClr val="tx1">
                <a:lumMod val="50000"/>
                <a:lumOff val="50000"/>
              </a:schemeClr>
            </a:outerShdw>
          </a:effectLst>
        </p:spPr>
      </p:pic>
      <p:sp>
        <p:nvSpPr>
          <p:cNvPr id="3" name="Объект 2"/>
          <p:cNvSpPr>
            <a:spLocks noGrp="1"/>
          </p:cNvSpPr>
          <p:nvPr>
            <p:ph idx="1"/>
          </p:nvPr>
        </p:nvSpPr>
        <p:spPr>
          <a:xfrm>
            <a:off x="457200" y="476672"/>
            <a:ext cx="8229600" cy="5649491"/>
          </a:xfrm>
        </p:spPr>
        <p:txBody>
          <a:bodyPr>
            <a:normAutofit/>
          </a:bodyPr>
          <a:lstStyle/>
          <a:p>
            <a:pPr marL="0" indent="0" algn="ctr" eaLnBrk="1" fontAlgn="auto" hangingPunct="1">
              <a:spcAft>
                <a:spcPts val="0"/>
              </a:spcAft>
              <a:buClr>
                <a:schemeClr val="accent3"/>
              </a:buClr>
              <a:buFont typeface="Wingdings 2"/>
              <a:buNone/>
              <a:defRPr/>
            </a:pPr>
            <a:r>
              <a:rPr lang="en-US" sz="2000" dirty="0" smtClean="0"/>
              <a:t>XX </a:t>
            </a:r>
            <a:r>
              <a:rPr lang="ru-RU" sz="2000" dirty="0" smtClean="0"/>
              <a:t>Международная научная конференция</a:t>
            </a:r>
            <a:br>
              <a:rPr lang="ru-RU" sz="2000" dirty="0" smtClean="0"/>
            </a:br>
            <a:r>
              <a:rPr lang="ru-RU" sz="2000" dirty="0" smtClean="0"/>
              <a:t>«Крым-2013», г. Судак, Украина</a:t>
            </a:r>
          </a:p>
          <a:p>
            <a:pPr marL="0" indent="0" algn="ctr" eaLnBrk="1" fontAlgn="auto" hangingPunct="1">
              <a:spcAft>
                <a:spcPts val="0"/>
              </a:spcAft>
              <a:buClr>
                <a:schemeClr val="accent3"/>
              </a:buClr>
              <a:buFont typeface="Wingdings 2"/>
              <a:buNone/>
              <a:defRPr/>
            </a:pPr>
            <a:r>
              <a:rPr lang="ru-RU" sz="3200" dirty="0" smtClean="0">
                <a:latin typeface="Franklin Gothic Medium" pitchFamily="34" charset="0"/>
              </a:rPr>
              <a:t>Спасибо за внимание!</a:t>
            </a:r>
            <a:endParaRPr lang="ru-RU" sz="3200" dirty="0">
              <a:latin typeface="Franklin Gothic Medium" pitchFamily="34" charset="0"/>
            </a:endParaRPr>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53</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4"/>
          <p:cNvSpPr>
            <a:spLocks noGrp="1"/>
          </p:cNvSpPr>
          <p:nvPr>
            <p:ph type="title"/>
          </p:nvPr>
        </p:nvSpPr>
        <p:spPr>
          <a:xfrm>
            <a:off x="457200" y="704850"/>
            <a:ext cx="8229600" cy="923925"/>
          </a:xfrm>
        </p:spPr>
        <p:txBody>
          <a:bodyPr/>
          <a:lstStyle/>
          <a:p>
            <a:pPr algn="ctr" eaLnBrk="1" hangingPunct="1"/>
            <a:r>
              <a:rPr lang="ru-RU" sz="2800" dirty="0" smtClean="0"/>
              <a:t>М.Н. Щербинин. </a:t>
            </a:r>
            <a:br>
              <a:rPr lang="ru-RU" sz="2800" dirty="0" smtClean="0"/>
            </a:br>
            <a:r>
              <a:rPr lang="ru-RU" sz="2800" dirty="0" smtClean="0"/>
              <a:t>«Философия информации» (1996; 2001)</a:t>
            </a:r>
          </a:p>
        </p:txBody>
      </p:sp>
      <p:sp>
        <p:nvSpPr>
          <p:cNvPr id="7171" name="Объект 5"/>
          <p:cNvSpPr>
            <a:spLocks noGrp="1"/>
          </p:cNvSpPr>
          <p:nvPr>
            <p:ph idx="1"/>
          </p:nvPr>
        </p:nvSpPr>
        <p:spPr/>
        <p:txBody>
          <a:bodyPr/>
          <a:lstStyle/>
          <a:p>
            <a:pPr eaLnBrk="1" hangingPunct="1">
              <a:defRPr/>
            </a:pPr>
            <a:r>
              <a:rPr lang="ru-RU" sz="2000" b="1" dirty="0" smtClean="0">
                <a:solidFill>
                  <a:srgbClr val="00B050"/>
                </a:solidFill>
              </a:rPr>
              <a:t>Щербинин М.Н. Философия информации </a:t>
            </a:r>
            <a:r>
              <a:rPr lang="en-US" sz="2000" dirty="0" smtClean="0"/>
              <a:t>// </a:t>
            </a:r>
            <a:r>
              <a:rPr lang="ru-RU" sz="2000" dirty="0" smtClean="0"/>
              <a:t>Информатизация Москвы, России, мира, Вселенной. – М., 1996. - № 3 (4).</a:t>
            </a:r>
          </a:p>
          <a:p>
            <a:pPr eaLnBrk="1" hangingPunct="1">
              <a:defRPr/>
            </a:pPr>
            <a:r>
              <a:rPr lang="ru-RU" sz="2000" b="1" dirty="0" smtClean="0">
                <a:solidFill>
                  <a:srgbClr val="00B050"/>
                </a:solidFill>
              </a:rPr>
              <a:t>Щербинин М.Н. Философия информации</a:t>
            </a:r>
            <a:r>
              <a:rPr lang="ru-RU" sz="2000" b="1" dirty="0" smtClean="0"/>
              <a:t> </a:t>
            </a:r>
            <a:r>
              <a:rPr lang="en-US" sz="2000" dirty="0" smtClean="0"/>
              <a:t>// </a:t>
            </a:r>
            <a:r>
              <a:rPr lang="ru-RU" sz="2000" dirty="0" smtClean="0"/>
              <a:t>Прикладная философия и социология: Труды международной конференции «Континуальные логико-алгебраические исчисления и </a:t>
            </a:r>
            <a:r>
              <a:rPr lang="ru-RU" sz="2000" dirty="0" err="1" smtClean="0"/>
              <a:t>нейроматематика</a:t>
            </a:r>
            <a:r>
              <a:rPr lang="ru-RU" sz="2000" dirty="0" smtClean="0"/>
              <a:t> в науке, технике и экономике – КЛИН-2001» </a:t>
            </a:r>
            <a:br>
              <a:rPr lang="ru-RU" sz="2000" dirty="0" smtClean="0"/>
            </a:br>
            <a:r>
              <a:rPr lang="ru-RU" sz="2000" dirty="0" smtClean="0"/>
              <a:t>(г. Ульяновск, 15-17 мая 2000 г.) </a:t>
            </a:r>
            <a:r>
              <a:rPr lang="en-US" sz="2000" dirty="0" smtClean="0"/>
              <a:t>/ </a:t>
            </a:r>
            <a:r>
              <a:rPr lang="ru-RU" sz="2000" dirty="0" smtClean="0"/>
              <a:t>Под ред. Л.И. Волгина. – Ульяновск: </a:t>
            </a:r>
            <a:r>
              <a:rPr lang="ru-RU" sz="2000" dirty="0" err="1" smtClean="0"/>
              <a:t>УлГТУ</a:t>
            </a:r>
            <a:r>
              <a:rPr lang="ru-RU" sz="2000" dirty="0" smtClean="0"/>
              <a:t>, 2001. – Т. 1. – С. 96-99.</a:t>
            </a:r>
          </a:p>
          <a:p>
            <a:pPr marL="0" indent="0" eaLnBrk="1" hangingPunct="1">
              <a:buFont typeface="Wingdings 2" pitchFamily="18" charset="2"/>
              <a:buNone/>
              <a:defRPr/>
            </a:pPr>
            <a:endParaRPr lang="ru-RU" sz="2000" dirty="0" smtClean="0"/>
          </a:p>
          <a:p>
            <a:pPr eaLnBrk="1" hangingPunct="1">
              <a:defRPr/>
            </a:pPr>
            <a:endParaRPr lang="ru-RU" sz="2000" dirty="0" smtClean="0"/>
          </a:p>
        </p:txBody>
      </p:sp>
      <p:sp>
        <p:nvSpPr>
          <p:cNvPr id="2" name="Скругленный прямоугольник 1"/>
          <p:cNvSpPr/>
          <p:nvPr/>
        </p:nvSpPr>
        <p:spPr>
          <a:xfrm>
            <a:off x="2771800" y="4653136"/>
            <a:ext cx="5761013" cy="165618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hlinkClick r:id="rId2"/>
              </a:rPr>
              <a:t>Щербинин Михаил Николаевич</a:t>
            </a:r>
            <a:r>
              <a:rPr lang="ru-RU" sz="1600" dirty="0"/>
              <a:t> </a:t>
            </a:r>
            <a:r>
              <a:rPr lang="ru-RU" sz="1600" dirty="0" smtClean="0"/>
              <a:t> – </a:t>
            </a:r>
            <a:r>
              <a:rPr lang="ru-RU" sz="1600" dirty="0" err="1"/>
              <a:t>д.филос.н</a:t>
            </a:r>
            <a:r>
              <a:rPr lang="ru-RU" sz="1600" dirty="0" smtClean="0"/>
              <a:t>.</a:t>
            </a:r>
            <a:r>
              <a:rPr lang="ru-RU" sz="1600" dirty="0" smtClean="0">
                <a:solidFill>
                  <a:schemeClr val="bg1"/>
                </a:solidFill>
              </a:rPr>
              <a:t>(1991)</a:t>
            </a:r>
            <a:r>
              <a:rPr lang="ru-RU" sz="1600" dirty="0" smtClean="0"/>
              <a:t>, </a:t>
            </a:r>
            <a:r>
              <a:rPr lang="ru-RU" sz="1600" dirty="0"/>
              <a:t>проф</a:t>
            </a:r>
            <a:r>
              <a:rPr lang="ru-RU" sz="1600" dirty="0" smtClean="0"/>
              <a:t>. На момент публикации статьи – зав. кафедрой философии и социологии гуманитарного факультета Тюменского инженерно-строительного института. </a:t>
            </a:r>
            <a:br>
              <a:rPr lang="ru-RU" sz="1600" dirty="0" smtClean="0"/>
            </a:br>
            <a:r>
              <a:rPr lang="ru-RU" sz="1600" dirty="0" smtClean="0"/>
              <a:t>В настоящее </a:t>
            </a:r>
            <a:r>
              <a:rPr lang="ru-RU" sz="1600" dirty="0"/>
              <a:t>в</a:t>
            </a:r>
            <a:r>
              <a:rPr lang="ru-RU" sz="1600" dirty="0" smtClean="0"/>
              <a:t>ремя – зав</a:t>
            </a:r>
            <a:r>
              <a:rPr lang="ru-RU" sz="1600" dirty="0"/>
              <a:t>. </a:t>
            </a:r>
            <a:r>
              <a:rPr lang="ru-RU" sz="1600" dirty="0" smtClean="0"/>
              <a:t>кафедрой  философии Тюменского государственного университета.</a:t>
            </a:r>
            <a:endParaRPr lang="ru-RU" sz="1600" dirty="0"/>
          </a:p>
        </p:txBody>
      </p:sp>
      <p:sp>
        <p:nvSpPr>
          <p:cNvPr id="3" name="Номер слайда 2"/>
          <p:cNvSpPr>
            <a:spLocks noGrp="1"/>
          </p:cNvSpPr>
          <p:nvPr>
            <p:ph type="sldNum" sz="quarter" idx="12"/>
          </p:nvPr>
        </p:nvSpPr>
        <p:spPr/>
        <p:txBody>
          <a:bodyPr/>
          <a:lstStyle/>
          <a:p>
            <a:pPr>
              <a:defRPr/>
            </a:pPr>
            <a:fld id="{9C47D2B4-C77C-4903-A551-9DDFC5C18F36}" type="slidenum">
              <a:rPr lang="ru-RU" smtClean="0"/>
              <a:pPr>
                <a:defRPr/>
              </a:pPr>
              <a:t>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923950"/>
          </a:xfrm>
        </p:spPr>
        <p:txBody>
          <a:bodyPr/>
          <a:lstStyle/>
          <a:p>
            <a:pPr algn="ctr"/>
            <a:r>
              <a:rPr lang="ru-RU" sz="2800" dirty="0"/>
              <a:t>М.Н. Щербинин. </a:t>
            </a:r>
            <a:br>
              <a:rPr lang="ru-RU" sz="2800" dirty="0"/>
            </a:br>
            <a:r>
              <a:rPr lang="ru-RU" sz="2800" dirty="0"/>
              <a:t>«Философия информации» </a:t>
            </a:r>
            <a:r>
              <a:rPr lang="ru-RU" sz="2800" dirty="0" smtClean="0"/>
              <a:t>(2001</a:t>
            </a:r>
            <a:r>
              <a:rPr lang="ru-RU" sz="2800" dirty="0"/>
              <a:t>)</a:t>
            </a:r>
          </a:p>
        </p:txBody>
      </p:sp>
      <p:sp>
        <p:nvSpPr>
          <p:cNvPr id="3" name="Объект 2"/>
          <p:cNvSpPr>
            <a:spLocks noGrp="1"/>
          </p:cNvSpPr>
          <p:nvPr>
            <p:ph idx="1"/>
          </p:nvPr>
        </p:nvSpPr>
        <p:spPr>
          <a:xfrm>
            <a:off x="457200" y="1844825"/>
            <a:ext cx="8229600" cy="4479776"/>
          </a:xfrm>
          <a:blipFill>
            <a:blip r:embed="rId2"/>
            <a:tile tx="0" ty="0" sx="100000" sy="100000" flip="none" algn="tl"/>
          </a:blipFill>
        </p:spPr>
        <p:txBody>
          <a:bodyPr/>
          <a:lstStyle/>
          <a:p>
            <a:pPr marL="0" indent="0">
              <a:buNone/>
            </a:pPr>
            <a:r>
              <a:rPr lang="ru-RU" sz="1600" dirty="0" smtClean="0">
                <a:latin typeface="Arial" pitchFamily="34" charset="0"/>
                <a:cs typeface="Arial" pitchFamily="34" charset="0"/>
              </a:rPr>
              <a:t>    «…философия информации есть результат, долгое время подготавливаемый самой прогрессией природы, общества и мышления. Предварительно должны были состояться и состоялись: всё углубляющееся взаимопроникновение языка и мышления; единство исторического и логического; диалектическое единство необходимости и свободы, индивидуального и социального, сущего и должного; понимание сознания как общественного сознания; выявление закономерностей психогенеза; внутренняя связь естественных и искусственных языков; генезис современных форм речи; осознание важности количественного значения явлений мира и его связи с качественным разнообразием оного; констатация факта многоканальности информации, явлений пророчества, предвидения; рождение кибернетики. </a:t>
            </a:r>
            <a:r>
              <a:rPr lang="en-US" sz="1600" dirty="0" smtClean="0">
                <a:latin typeface="Arial" pitchFamily="34" charset="0"/>
                <a:cs typeface="Arial" pitchFamily="34" charset="0"/>
              </a:rPr>
              <a:t>/…/</a:t>
            </a:r>
            <a:r>
              <a:rPr lang="ru-RU" sz="1600" dirty="0" smtClean="0">
                <a:latin typeface="Arial" pitchFamily="34" charset="0"/>
                <a:cs typeface="Arial" pitchFamily="34" charset="0"/>
              </a:rPr>
              <a:t/>
            </a:r>
            <a:br>
              <a:rPr lang="ru-RU" sz="1600" dirty="0" smtClean="0">
                <a:latin typeface="Arial" pitchFamily="34" charset="0"/>
                <a:cs typeface="Arial" pitchFamily="34" charset="0"/>
              </a:rPr>
            </a:br>
            <a:r>
              <a:rPr lang="ru-RU" sz="1600" dirty="0" smtClean="0">
                <a:latin typeface="Arial" pitchFamily="34" charset="0"/>
                <a:cs typeface="Arial" pitchFamily="34" charset="0"/>
              </a:rPr>
              <a:t>    Таким образом, сама жизнь, само время подталкивают современный разум к новому подходу</a:t>
            </a:r>
            <a:r>
              <a:rPr lang="en-US" sz="1600" dirty="0" smtClean="0">
                <a:latin typeface="Arial" pitchFamily="34" charset="0"/>
                <a:cs typeface="Arial" pitchFamily="34" charset="0"/>
              </a:rPr>
              <a:t> </a:t>
            </a:r>
            <a:r>
              <a:rPr lang="ru-RU" sz="1600" dirty="0" smtClean="0">
                <a:latin typeface="Arial" pitchFamily="34" charset="0"/>
                <a:cs typeface="Arial" pitchFamily="34" charset="0"/>
              </a:rPr>
              <a:t>в понимании единства мира, которое можно мыслить, например, не в его «бытии», не в его «материальности» или в Боге, а в его всеобщей целостности, в повсеместном взаимодействии множественного разнообразия. </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    </a:t>
            </a:r>
            <a:r>
              <a:rPr lang="ru-RU" sz="1600" dirty="0" smtClean="0">
                <a:latin typeface="Arial" pitchFamily="34" charset="0"/>
                <a:cs typeface="Arial" pitchFamily="34" charset="0"/>
              </a:rPr>
              <a:t>…именно философия информации обеспечивает новую формулу целостности собственно философского знания в его всемирном историческом масштабе» (С. 96, 98, 99). </a:t>
            </a:r>
            <a:endParaRPr lang="ru-RU" sz="1600"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9C47D2B4-C77C-4903-A551-9DDFC5C18F36}" type="slidenum">
              <a:rPr lang="ru-RU" smtClean="0"/>
              <a:pPr>
                <a:defRPr/>
              </a:pPr>
              <a:t>7</a:t>
            </a:fld>
            <a:endParaRPr lang="ru-RU"/>
          </a:p>
        </p:txBody>
      </p:sp>
    </p:spTree>
    <p:extLst>
      <p:ext uri="{BB962C8B-B14F-4D97-AF65-F5344CB8AC3E}">
        <p14:creationId xmlns:p14="http://schemas.microsoft.com/office/powerpoint/2010/main" val="1416062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620713"/>
            <a:ext cx="8229600" cy="863600"/>
          </a:xfrm>
        </p:spPr>
        <p:txBody>
          <a:bodyPr/>
          <a:lstStyle/>
          <a:p>
            <a:pPr algn="ctr" eaLnBrk="1" hangingPunct="1"/>
            <a:r>
              <a:rPr lang="ru-RU" sz="2800" smtClean="0"/>
              <a:t>А.В. Нестеров.</a:t>
            </a:r>
            <a:br>
              <a:rPr lang="ru-RU" sz="2800" smtClean="0"/>
            </a:br>
            <a:r>
              <a:rPr lang="ru-RU" sz="2800" smtClean="0"/>
              <a:t>«Философия информации» (2000)</a:t>
            </a:r>
          </a:p>
        </p:txBody>
      </p:sp>
      <p:pic>
        <p:nvPicPr>
          <p:cNvPr id="9" name="Объект 8"/>
          <p:cNvPicPr>
            <a:picLocks noGrp="1" noChangeAspect="1"/>
          </p:cNvPicPr>
          <p:nvPr>
            <p:ph sz="half" idx="1"/>
          </p:nvPr>
        </p:nvPicPr>
        <p:blipFill>
          <a:blip r:embed="rId2"/>
          <a:stretch>
            <a:fillRect/>
          </a:stretch>
        </p:blipFill>
        <p:spPr>
          <a:xfrm>
            <a:off x="1223963" y="2060575"/>
            <a:ext cx="2725737" cy="3779838"/>
          </a:xfrm>
          <a:ln w="3175">
            <a:solidFill>
              <a:schemeClr val="tx1"/>
            </a:solidFill>
          </a:ln>
          <a:effectLst>
            <a:outerShdw blurRad="50800" dist="50800" dir="5400000" algn="ctr" rotWithShape="0">
              <a:schemeClr val="tx1">
                <a:lumMod val="50000"/>
                <a:lumOff val="50000"/>
              </a:schemeClr>
            </a:outerShdw>
          </a:effectLst>
        </p:spPr>
      </p:pic>
      <p:pic>
        <p:nvPicPr>
          <p:cNvPr id="10" name="Объект 9"/>
          <p:cNvPicPr>
            <a:picLocks noGrp="1" noChangeAspect="1"/>
          </p:cNvPicPr>
          <p:nvPr>
            <p:ph sz="half" idx="2"/>
          </p:nvPr>
        </p:nvPicPr>
        <p:blipFill>
          <a:blip r:embed="rId3"/>
          <a:stretch>
            <a:fillRect/>
          </a:stretch>
        </p:blipFill>
        <p:spPr>
          <a:xfrm>
            <a:off x="5292725" y="2060575"/>
            <a:ext cx="2698750" cy="3779838"/>
          </a:xfrm>
          <a:ln w="3175">
            <a:solidFill>
              <a:schemeClr val="tx1"/>
            </a:solidFill>
          </a:ln>
          <a:effectLst>
            <a:outerShdw blurRad="50800" dist="50800" dir="5400000" algn="ctr" rotWithShape="0">
              <a:schemeClr val="tx1">
                <a:lumMod val="50000"/>
                <a:lumOff val="50000"/>
              </a:schemeClr>
            </a:outerShdw>
          </a:effectLst>
        </p:spPr>
      </p:pic>
      <p:sp>
        <p:nvSpPr>
          <p:cNvPr id="2" name="Номер слайда 1"/>
          <p:cNvSpPr>
            <a:spLocks noGrp="1"/>
          </p:cNvSpPr>
          <p:nvPr>
            <p:ph type="sldNum" sz="quarter" idx="12"/>
          </p:nvPr>
        </p:nvSpPr>
        <p:spPr/>
        <p:txBody>
          <a:bodyPr/>
          <a:lstStyle/>
          <a:p>
            <a:pPr>
              <a:defRPr/>
            </a:pPr>
            <a:fld id="{C1EBDA4E-0F3D-41C4-A66A-B44ECDB0FE51}" type="slidenum">
              <a:rPr lang="ru-RU" smtClean="0"/>
              <a:pPr>
                <a:defRPr/>
              </a:pPr>
              <a:t>8</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908720"/>
            <a:ext cx="8229600" cy="936104"/>
          </a:xfrm>
        </p:spPr>
        <p:txBody>
          <a:bodyPr/>
          <a:lstStyle/>
          <a:p>
            <a:pPr algn="ctr" eaLnBrk="1" hangingPunct="1"/>
            <a:r>
              <a:rPr lang="ru-RU" sz="2800" dirty="0" smtClean="0"/>
              <a:t>А.В. Нестеров.</a:t>
            </a:r>
            <a:br>
              <a:rPr lang="ru-RU" sz="2800" dirty="0" smtClean="0"/>
            </a:br>
            <a:r>
              <a:rPr lang="ru-RU" sz="2800" dirty="0" smtClean="0"/>
              <a:t>«Философия информации» (2000)</a:t>
            </a:r>
          </a:p>
        </p:txBody>
      </p:sp>
      <p:sp>
        <p:nvSpPr>
          <p:cNvPr id="10243" name="Объект 4"/>
          <p:cNvSpPr>
            <a:spLocks noGrp="1"/>
          </p:cNvSpPr>
          <p:nvPr>
            <p:ph idx="1"/>
          </p:nvPr>
        </p:nvSpPr>
        <p:spPr>
          <a:xfrm>
            <a:off x="457200" y="2852936"/>
            <a:ext cx="8229600" cy="3471664"/>
          </a:xfrm>
        </p:spPr>
        <p:txBody>
          <a:bodyPr/>
          <a:lstStyle/>
          <a:p>
            <a:pPr eaLnBrk="1" hangingPunct="1"/>
            <a:r>
              <a:rPr lang="ru-RU" sz="2000" b="1" dirty="0" smtClean="0">
                <a:solidFill>
                  <a:srgbClr val="00B050"/>
                </a:solidFill>
              </a:rPr>
              <a:t>Нестеров А.В. Философия информации</a:t>
            </a:r>
            <a:r>
              <a:rPr lang="ru-RU" sz="2000" dirty="0" smtClean="0">
                <a:solidFill>
                  <a:srgbClr val="00B050"/>
                </a:solidFill>
              </a:rPr>
              <a:t> </a:t>
            </a:r>
            <a:r>
              <a:rPr lang="en-US" sz="2000" dirty="0" smtClean="0"/>
              <a:t>// </a:t>
            </a:r>
            <a:r>
              <a:rPr lang="ru-RU" sz="2000" dirty="0" smtClean="0"/>
              <a:t>Научно-техническая информация. Сер. 1. </a:t>
            </a:r>
            <a:r>
              <a:rPr lang="ru-RU" sz="2000" dirty="0" err="1" smtClean="0"/>
              <a:t>Организац</a:t>
            </a:r>
            <a:r>
              <a:rPr lang="ru-RU" sz="2000" dirty="0" smtClean="0"/>
              <a:t>. и методика </a:t>
            </a:r>
            <a:r>
              <a:rPr lang="ru-RU" sz="2000" dirty="0" err="1" smtClean="0"/>
              <a:t>информ</a:t>
            </a:r>
            <a:r>
              <a:rPr lang="ru-RU" sz="2000" dirty="0" smtClean="0"/>
              <a:t>. работы. – М., 2000. - № 2. – С. 1-9.</a:t>
            </a:r>
          </a:p>
          <a:p>
            <a:pPr eaLnBrk="1" hangingPunct="1"/>
            <a:endParaRPr lang="ru-RU" sz="2000" dirty="0" smtClean="0"/>
          </a:p>
          <a:p>
            <a:pPr eaLnBrk="1" hangingPunct="1"/>
            <a:endParaRPr lang="ru-RU" sz="2000" dirty="0" smtClean="0"/>
          </a:p>
        </p:txBody>
      </p:sp>
      <p:sp>
        <p:nvSpPr>
          <p:cNvPr id="2" name="Номер слайда 1"/>
          <p:cNvSpPr>
            <a:spLocks noGrp="1"/>
          </p:cNvSpPr>
          <p:nvPr>
            <p:ph type="sldNum" sz="quarter" idx="12"/>
          </p:nvPr>
        </p:nvSpPr>
        <p:spPr/>
        <p:txBody>
          <a:bodyPr/>
          <a:lstStyle/>
          <a:p>
            <a:pPr>
              <a:defRPr/>
            </a:pPr>
            <a:fld id="{9C47D2B4-C77C-4903-A551-9DDFC5C18F36}" type="slidenum">
              <a:rPr lang="ru-RU" smtClean="0"/>
              <a:pPr>
                <a:defRPr/>
              </a:pPr>
              <a:t>9</a:t>
            </a:fld>
            <a:endParaRPr lang="ru-RU"/>
          </a:p>
        </p:txBody>
      </p:sp>
      <p:sp>
        <p:nvSpPr>
          <p:cNvPr id="5" name="Скругленный прямоугольник 4"/>
          <p:cNvSpPr/>
          <p:nvPr/>
        </p:nvSpPr>
        <p:spPr>
          <a:xfrm>
            <a:off x="3203848" y="4005064"/>
            <a:ext cx="5328965" cy="194421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smtClean="0">
                <a:hlinkClick r:id="rId2"/>
              </a:rPr>
              <a:t>Нестеров Анатолий Васильевич</a:t>
            </a:r>
            <a:r>
              <a:rPr lang="ru-RU" sz="1600" dirty="0" smtClean="0"/>
              <a:t> – </a:t>
            </a:r>
            <a:r>
              <a:rPr lang="ru-RU" sz="1600" dirty="0" err="1" smtClean="0"/>
              <a:t>д.ю.н</a:t>
            </a:r>
            <a:r>
              <a:rPr lang="ru-RU" sz="1600" dirty="0" smtClean="0"/>
              <a:t>. </a:t>
            </a:r>
            <a:r>
              <a:rPr lang="ru-RU" sz="1600" dirty="0" smtClean="0">
                <a:solidFill>
                  <a:schemeClr val="bg1"/>
                </a:solidFill>
              </a:rPr>
              <a:t>(2002)</a:t>
            </a:r>
            <a:r>
              <a:rPr lang="ru-RU" sz="1600" dirty="0" smtClean="0"/>
              <a:t>, </a:t>
            </a:r>
            <a:r>
              <a:rPr lang="ru-RU" sz="1600" dirty="0"/>
              <a:t>проф</a:t>
            </a:r>
            <a:r>
              <a:rPr lang="ru-RU" sz="1600" dirty="0" smtClean="0"/>
              <a:t>.</a:t>
            </a:r>
            <a:br>
              <a:rPr lang="ru-RU" sz="1600" dirty="0" smtClean="0"/>
            </a:br>
            <a:r>
              <a:rPr lang="ru-RU" sz="1600" dirty="0" smtClean="0"/>
              <a:t>На момент публикации статьи – к.т.н., доц., советник Таможенной службы 2-го ранга (г. Новосибирск). </a:t>
            </a:r>
            <a:br>
              <a:rPr lang="ru-RU" sz="1600" dirty="0" smtClean="0"/>
            </a:br>
            <a:r>
              <a:rPr lang="ru-RU" sz="1600" dirty="0" smtClean="0"/>
              <a:t>В настоящее </a:t>
            </a:r>
            <a:r>
              <a:rPr lang="ru-RU" sz="1600" dirty="0"/>
              <a:t>в</a:t>
            </a:r>
            <a:r>
              <a:rPr lang="ru-RU" sz="1600" dirty="0" smtClean="0"/>
              <a:t>ремя – проф. кафедры судебной власти и организации правосудия факультета права  Национального исследовательского университета «Высшая школа экономики» (г. Москва).</a:t>
            </a:r>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4490</TotalTime>
  <Words>3254</Words>
  <Application>Microsoft Office PowerPoint</Application>
  <PresentationFormat>Экран (4:3)</PresentationFormat>
  <Paragraphs>294</Paragraphs>
  <Slides>53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Поток</vt:lpstr>
      <vt:lpstr>Философия информации в России</vt:lpstr>
      <vt:lpstr>Презентация PowerPoint</vt:lpstr>
      <vt:lpstr>Введение. Философия информации –  новая область философских исследований</vt:lpstr>
      <vt:lpstr>Философия информации в широком и узком смыслах</vt:lpstr>
      <vt:lpstr>М.Н. Щербинин.  «Философия информации» (1996; 2001)</vt:lpstr>
      <vt:lpstr>М.Н. Щербинин.  «Философия информации» (1996; 2001)</vt:lpstr>
      <vt:lpstr>М.Н. Щербинин.  «Философия информации» (2001)</vt:lpstr>
      <vt:lpstr>А.В. Нестеров. «Философия информации» (2000)</vt:lpstr>
      <vt:lpstr>А.В. Нестеров. «Философия информации» (2000)</vt:lpstr>
      <vt:lpstr>А.В. Нестеров. «Философия информации» (2000)</vt:lpstr>
      <vt:lpstr>С.М. Оленев. «Философия информации. Проблемно-тематическая разработка» (2001)</vt:lpstr>
      <vt:lpstr>С.М. Оленев. «Философия информации. Проблемно-тематическая разработка» (2001)</vt:lpstr>
      <vt:lpstr>С.М. Оленев. «Философия информации. Проблемно-тематическая разработка» (2001)</vt:lpstr>
      <vt:lpstr>С.М. Оленев. «Философия информации. Проблемно-тематическая разработка» (2001)</vt:lpstr>
      <vt:lpstr>Л.В. Скворцов.  «Философия информации или информационная культура» (2003)</vt:lpstr>
      <vt:lpstr>Л.В. Скворцов.  «Философия информации или информационная культура» (2003)</vt:lpstr>
      <vt:lpstr>Л.В. Скворцов.  «Философия информации или информационная культура» (2003)</vt:lpstr>
      <vt:lpstr>В.И. Каширин, О.В. Каширина.  «Философия информации: союз философии и компьютерной культуры» (2006)</vt:lpstr>
      <vt:lpstr>В.И. Каширин, О.В. Каширина.  «Философия информации: союз философии и компьютерной культуры» (2006)</vt:lpstr>
      <vt:lpstr>В.И. Каширин, О.В. Каширина.  «Философия информации: союз философии и компьютерной культуры» (2006)</vt:lpstr>
      <vt:lpstr>Секция «Философия информации и коммуникации» V Российского философского конгресса «Наука. Философия. Общество» (2009)</vt:lpstr>
      <vt:lpstr>Секция «Философия информации и коммуникации» V Российского философского конгресса «Наука. Философия. Общество» (2009)</vt:lpstr>
      <vt:lpstr>К.К. Колин. «Теоретические проблемы информатики. Том 1.  Актуальные философские проблемы информатики» (2009)</vt:lpstr>
      <vt:lpstr>К.К. Колин. «Теоретические проблемы информатики. Том 1.  Актуальные философские проблемы информатики» (2009)</vt:lpstr>
      <vt:lpstr>К.К. Колин. «Теоретические проблемы информатики. Том 1.  Актуальные философские проблемы информатики» (2009)</vt:lpstr>
      <vt:lpstr>К.К. Колин. «Теоретические проблемы информатики. Том 1.  Актуальные философские проблемы информатики» (2009)</vt:lpstr>
      <vt:lpstr>К.К. Колин. «Философия информации и фундаментальные проблемы  современной информатики» (2010)</vt:lpstr>
      <vt:lpstr>К.К. Колин. «Философия информации и фундаментальные проблемы  современной информатики» (2010)</vt:lpstr>
      <vt:lpstr>К.К. Колин. «Философия информации и фундаментальные проблемы современной информатики» (2010)</vt:lpstr>
      <vt:lpstr>К.К. Колин. «Философия информации и фундаментальные проблемы  современной информатики» (2010)</vt:lpstr>
      <vt:lpstr>К.К. Колин. «Философия информации и фундаментальные проблемы  современной информатики» (2010) Избранная библиография</vt:lpstr>
      <vt:lpstr>К.К. Колин. «Философские проблемы информатики» (2010)</vt:lpstr>
      <vt:lpstr>К.К. Колин. «Философские проблемы информатики» (2010)</vt:lpstr>
      <vt:lpstr>К.К. Колин. «У истоков российской философии информации» (2010)</vt:lpstr>
      <vt:lpstr>К.К. Колин. «У истоков российской философии информации» (2010)</vt:lpstr>
      <vt:lpstr>К.К. Колин. «У истоков российской философии информации» (2010)</vt:lpstr>
      <vt:lpstr>К.К. Колин. «Философия информации – актуальное направление исследований в области философии науки» (2010)</vt:lpstr>
      <vt:lpstr>К.К. Колин. «Философия информации – актуальное направление исследований в области философии науки» (2010)</vt:lpstr>
      <vt:lpstr>К.К. Колин. «Философия информации – актуальное направление исследований в области философии науки» (2010)</vt:lpstr>
      <vt:lpstr>А.В. Соколов. «Философия информации» (2010)</vt:lpstr>
      <vt:lpstr>А.В. Соколов. «Философия информации» (2010)</vt:lpstr>
      <vt:lpstr>А.В. Соколов. «Философия информации» (2010)</vt:lpstr>
      <vt:lpstr>А.В. Соколов.  Философия информации (2010)</vt:lpstr>
      <vt:lpstr>А.В. Соколов.  Философия информации (2010)</vt:lpstr>
      <vt:lpstr>Совместный семинар ИПИ РАН и ИНИОН РАН «Методологические проблемы наук об информации» (с 2011 г.)</vt:lpstr>
      <vt:lpstr>Работа совместного семинара ИПИ РАН и ИНИОН РАН «Методологические проблемы наук об информации» (с 2011 г.)</vt:lpstr>
      <vt:lpstr>Работа совместного семинара ИПИ РАН и ИНИОН РАН «Методологические проблемы наук об информации» (с 2011 г.)</vt:lpstr>
      <vt:lpstr>11-е выездное заседание совместного семинара ИПИ РАН и ИНИОН РАН «Методологические проблемы наук об информации». Тема: «Философия информации. Информатика. Библиотековедение» (15 марта 2013 г.)</vt:lpstr>
      <vt:lpstr>11-е выездное заседание совместного семинара ИПИ РАН и ИНИОН РАН «Методологические проблемы наук об информации». Тема: «Философия информации. Информатика. Библиотековедение» (15 марта 2013 г.)</vt:lpstr>
      <vt:lpstr>Пятая международная научная конференция «Фундаментальные основы информационной науки» (FIS-2013)</vt:lpstr>
      <vt:lpstr>Некоторые выводы</vt:lpstr>
      <vt:lpstr>Благодарности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Философия информации в России</dc:title>
  <dc:creator>User</dc:creator>
  <cp:lastModifiedBy>User</cp:lastModifiedBy>
  <cp:revision>358</cp:revision>
  <dcterms:created xsi:type="dcterms:W3CDTF">2013-05-31T08:20:05Z</dcterms:created>
  <dcterms:modified xsi:type="dcterms:W3CDTF">2013-06-11T11:30:34Z</dcterms:modified>
</cp:coreProperties>
</file>