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99" r:id="rId6"/>
    <p:sldId id="280" r:id="rId7"/>
    <p:sldId id="277" r:id="rId8"/>
    <p:sldId id="276" r:id="rId9"/>
    <p:sldId id="278" r:id="rId10"/>
    <p:sldId id="282" r:id="rId11"/>
    <p:sldId id="283" r:id="rId12"/>
    <p:sldId id="293" r:id="rId13"/>
    <p:sldId id="292" r:id="rId14"/>
    <p:sldId id="287" r:id="rId15"/>
    <p:sldId id="288" r:id="rId16"/>
    <p:sldId id="289" r:id="rId17"/>
    <p:sldId id="300" r:id="rId18"/>
    <p:sldId id="291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77777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ABAEBE-9F1A-4690-8416-807803D9EC56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7C3A706-0372-404C-BDDD-D967F0E40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3AB8-B706-4314-8B0F-65250FBB83D8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34BF-8C31-4176-9614-AECFB525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858-B9BF-4395-9B35-1A8F3D257F48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4DDA-32BF-435A-B34B-96456032B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89CA-64F1-4A55-950D-F9C97883B51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A2A-6139-432B-AB19-F5E2A7093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BD28-692F-478F-BCB8-36ADBDFC57E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3DE0-F59B-4B52-BFBB-BC868105D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382C-7960-4F16-982F-1865047A579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57ED-A9F1-43FB-8924-57DFA516C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3235-022B-46C5-A5ED-6B329D6EF172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DE88-3A4A-4F33-9DC9-D19280BF2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D0D9-FF65-47AF-81C1-5CE7F7758349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E1EC-5A36-497C-81B4-E23C6376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FE81-40B5-4F3F-90F5-5FA5947622E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C0EA-36E5-4141-ACCE-A75FC5FC6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428E-A52A-49AF-8A16-ECCE7DAB95E6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4C00-32B2-4CCC-9030-E421D2865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840F-8AED-4F48-9EBC-4C682C1C50B7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C9B-497B-430E-A36D-709A5ECB2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DA4C7-4073-4DF1-B30F-1F506229AB91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8454-E5FC-4385-B52B-C060E1356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5CD65-EB51-4240-9E5F-89A2EA51CABE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55392-CD06-4436-8415-E42B0153B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115888"/>
            <a:ext cx="8280400" cy="388937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chemeClr val="bg1"/>
                </a:solidFill>
              </a:rPr>
              <a:t>Читаем по-новому: книжные фестивали, события и лекции</a:t>
            </a: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341438"/>
            <a:ext cx="7499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sphotos-e.ak.fbcdn.net/hphotos-ak-ash2/468416_149848981867860_90523370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atrofimenko\Pictures\Bookcrossing\Untitled-1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0"/>
            <a:ext cx="6149976" cy="290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157663" y="1930400"/>
            <a:ext cx="3946525" cy="706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/>
              <a:t>РЕКОМЕНДАЦИИ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sphotos-b.ak.fbcdn.net/hphotos-ak-frc3/1005046_151642631688495_17721508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475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903913" y="3540125"/>
            <a:ext cx="3276600" cy="32019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595959"/>
                </a:solidFill>
              </a:rPr>
              <a:t>Онлайн запись </a:t>
            </a:r>
          </a:p>
          <a:p>
            <a:pPr algn="ctr"/>
            <a:r>
              <a:rPr lang="ru-RU" sz="2800" b="1">
                <a:solidFill>
                  <a:srgbClr val="595959"/>
                </a:solidFill>
              </a:rPr>
              <a:t>на лекцию и в библиотеку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go2wall.ru/f/8/ogni_nochnoy_gorod_razmytost_1920x1080.jpg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-1765300" y="0"/>
            <a:ext cx="122332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7863" y="836613"/>
            <a:ext cx="7807325" cy="5641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FF00"/>
                </a:solidFill>
                <a:latin typeface="Calibri" pitchFamily="34" charset="0"/>
                <a:ea typeface="Gungsuh"/>
                <a:cs typeface="Gungsuh"/>
              </a:rPr>
              <a:t>БИБЛИОНОЧЬ </a:t>
            </a:r>
          </a:p>
          <a:p>
            <a:r>
              <a:rPr lang="ru-RU" sz="8000" b="1">
                <a:solidFill>
                  <a:srgbClr val="FFFF00"/>
                </a:solidFill>
                <a:latin typeface="Calibri" pitchFamily="34" charset="0"/>
                <a:ea typeface="Gungsuh"/>
                <a:cs typeface="Gungsuh"/>
              </a:rPr>
              <a:t>19 апреля 2013</a:t>
            </a:r>
          </a:p>
          <a:p>
            <a:endParaRPr lang="ru-RU" b="1">
              <a:solidFill>
                <a:srgbClr val="FFFF00"/>
              </a:solidFill>
            </a:endParaRPr>
          </a:p>
          <a:p>
            <a:endParaRPr lang="ru-RU" b="1">
              <a:solidFill>
                <a:srgbClr val="FFFF00"/>
              </a:solidFill>
            </a:endParaRPr>
          </a:p>
          <a:p>
            <a:r>
              <a:rPr lang="ru-RU" sz="2800" b="1">
                <a:solidFill>
                  <a:srgbClr val="FFFF00"/>
                </a:solidFill>
              </a:rPr>
              <a:t>450 населенных пунктов</a:t>
            </a:r>
          </a:p>
          <a:p>
            <a:r>
              <a:rPr lang="ru-RU" sz="2800" b="1">
                <a:solidFill>
                  <a:srgbClr val="FFFF00"/>
                </a:solidFill>
              </a:rPr>
              <a:t>78 регионов России</a:t>
            </a:r>
          </a:p>
          <a:p>
            <a:r>
              <a:rPr lang="ru-RU" sz="2800" b="1">
                <a:solidFill>
                  <a:srgbClr val="FFFF00"/>
                </a:solidFill>
              </a:rPr>
              <a:t>900 участников</a:t>
            </a:r>
          </a:p>
          <a:p>
            <a:r>
              <a:rPr lang="ru-RU" sz="2800" b="1">
                <a:solidFill>
                  <a:srgbClr val="FFFF00"/>
                </a:solidFill>
              </a:rPr>
              <a:t>3000 мероприятий</a:t>
            </a:r>
          </a:p>
          <a:p>
            <a:r>
              <a:rPr lang="ru-RU" sz="2800" b="1">
                <a:solidFill>
                  <a:srgbClr val="FFFF00"/>
                </a:solidFill>
              </a:rPr>
              <a:t>1 4000 результатов в Google</a:t>
            </a:r>
          </a:p>
          <a:p>
            <a:r>
              <a:rPr lang="ru-RU" sz="2800" b="1">
                <a:solidFill>
                  <a:srgbClr val="FFFF00"/>
                </a:solidFill>
              </a:rPr>
              <a:t>401 000 ответов в Yandex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trofimenko\Pictures\Bookcrossing\afisha_bibliono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8"/>
            <a:ext cx="46672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sphotos-h.ak.fbcdn.net/hphotos-ak-ash3/14066_446476282094198_18820752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72744" y="603194"/>
            <a:ext cx="3575720" cy="268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50" name="Picture 6" descr="http://sphotos-e.ak.fbcdn.net/hphotos-ak-prn1/45328_444856475589512_89665618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63555" y="3666405"/>
            <a:ext cx="3619897" cy="271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7761" r="8102" b="2835"/>
          <a:stretch>
            <a:fillRect/>
          </a:stretch>
        </p:blipFill>
        <p:spPr bwMode="auto">
          <a:xfrm>
            <a:off x="-541338" y="0"/>
            <a:ext cx="1055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084888" y="3862388"/>
            <a:ext cx="2879725" cy="287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rgbClr val="595959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84888" y="5013325"/>
            <a:ext cx="293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200" b="1">
                <a:solidFill>
                  <a:srgbClr val="595959"/>
                </a:solidFill>
              </a:rPr>
              <a:t>Интеллектуальные </a:t>
            </a:r>
            <a:br>
              <a:rPr lang="ru-RU" sz="2200" b="1">
                <a:solidFill>
                  <a:srgbClr val="595959"/>
                </a:solidFill>
              </a:rPr>
            </a:br>
            <a:r>
              <a:rPr lang="ru-RU" sz="2200" b="1">
                <a:solidFill>
                  <a:srgbClr val="595959"/>
                </a:solidFill>
              </a:rPr>
              <a:t>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atrofimenko\Pictures\Bookcrossing\20826_447770611964765_16988578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475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227763" y="4005263"/>
            <a:ext cx="2736850" cy="27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595959"/>
                </a:solidFill>
              </a:rPr>
              <a:t>Библио</a:t>
            </a:r>
          </a:p>
          <a:p>
            <a:pPr algn="ctr"/>
            <a:r>
              <a:rPr lang="ru-RU" sz="3600" b="1">
                <a:solidFill>
                  <a:srgbClr val="595959"/>
                </a:solidFill>
              </a:rPr>
              <a:t>квест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atrofimenko\Pictures\Bookcrossing\905288_448570441884782_70640513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0363" y="0"/>
            <a:ext cx="10333038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546962_439321139439159_77921011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5076825" cy="3384550"/>
          </a:xfrm>
          <a:prstGeom prst="rect">
            <a:avLst/>
          </a:prstGeom>
          <a:noFill/>
        </p:spPr>
      </p:pic>
      <p:pic>
        <p:nvPicPr>
          <p:cNvPr id="52231" name="Picture 7" descr="617048_438685306169409_1870718396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76613"/>
            <a:ext cx="5219700" cy="3481387"/>
          </a:xfrm>
          <a:prstGeom prst="rect">
            <a:avLst/>
          </a:prstGeom>
          <a:noFill/>
        </p:spPr>
      </p:pic>
      <p:pic>
        <p:nvPicPr>
          <p:cNvPr id="52229" name="Picture 5" descr="545504_437102879660985_118938029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021263"/>
            <a:ext cx="2447925" cy="1836737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950" y="115888"/>
            <a:ext cx="453548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FFFF00"/>
                </a:solidFill>
                <a:latin typeface="Calibri" pitchFamily="34" charset="0"/>
              </a:rPr>
              <a:t>ВЫХОД В ГОРОД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«Выход в город» - масштабный общедоступный культурно-просветительский проект Департамента культурного наследия города Москвы.  Реализует проект  ВОО «Всероссийское  общество охраны памятников истории и культуры».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«Выход в город» - постоянно действующая программа, второй год подряд объединяющая десятки тысяч москвичей и гостей столицы. </a:t>
            </a:r>
          </a:p>
          <a:p>
            <a:r>
              <a:rPr lang="ru-RU" b="1">
                <a:solidFill>
                  <a:srgbClr val="FFFF00"/>
                </a:solidFill>
              </a:rPr>
              <a:t>250 московских памятников истории и культуры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Для участников  разработаны оригинальные форматы знакомства с историческими и культурными ценностями столицы: тематические маршруты по Москве, лекции, мастер-классы, велопрогулки и автобусные экскурсии. </a:t>
            </a: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Сезон 2012: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2070 экскурсий, 62 тыс. человек</a:t>
            </a:r>
          </a:p>
        </p:txBody>
      </p:sp>
      <p:pic>
        <p:nvPicPr>
          <p:cNvPr id="52233" name="Picture 9" descr="394376_410093732361900_2134037187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20938"/>
            <a:ext cx="2051050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sphotos-e.ak.fbcdn.net/hphotos-ak-prn2/1378835_501882539906929_214273152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341313"/>
            <a:ext cx="4033838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ПРОЕКТ «ВИРТУАЛЬНЫЕ ЭКСКУРСИИ»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Новый,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инновационный тип лекции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. Используя возможности интернет ресурсов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Яндекс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Google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, лектор ведет экскурсию,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виртуально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 перемещаясь на фотопанорамах городов, изображение при этом выводится на экран с помощью проектора. Рядом с этим изображением, с помощью второго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проектора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, подключенного к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планшету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, лектор показывает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исторические фотографии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1600" b="1">
                <a:solidFill>
                  <a:srgbClr val="FFFF00"/>
                </a:solidFill>
                <a:latin typeface="Calibri" pitchFamily="34" charset="0"/>
              </a:rPr>
              <a:t>карты</a:t>
            </a: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 и документы. 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Благодаря проекции  с двух устройств, слушатели одновременно могут наблюдать панорамную фотографию современного города, а  рядом исторические фотографиями того же места. Таким образом создается виртуальное ощущение присутствия на экскурсии по городу, не выходя из лекционного зала. 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sphotos-b.ak.fbcdn.net/hphotos-ak-ash3/564142_4258353130473_171642575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-26988"/>
            <a:ext cx="103933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388" y="260350"/>
            <a:ext cx="3168650" cy="316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595959"/>
                </a:solidFill>
              </a:rPr>
              <a:t>746 книг по московскому краеведению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59626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«ВОЗРОЖДЕНИЕ ГОСУДАРЕВА САДА В ЦЕНТРЕ МОСКВЫ»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участии Библиотеки-читальни им. И.С. Тургенева объявляет конкурс среди молодых художников и архитекторов на создание необычных книжных стеллажей –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Книгомодуль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Государевом саду»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ОРГАНИЗАТОРЫ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Юлии Полонской 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«Возрождение Государева сада в Центре Москвы»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Московский городской библиотечный центр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Библиотека имени И.С. Тургенева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СРОКИ ПРОВЕДЕНИЯ КОНКУРСА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августа – 31 августа 2013 года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933825"/>
            <a:ext cx="29876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sphotos-d.ak.fbcdn.net/hphotos-ak-frc3/419457_4258354050496_14421701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375" y="-33338"/>
            <a:ext cx="1040288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227763" y="4005263"/>
            <a:ext cx="2736850" cy="27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100" b="1">
                <a:solidFill>
                  <a:srgbClr val="595959"/>
                </a:solidFill>
              </a:rPr>
              <a:t>Городская прогулка</a:t>
            </a:r>
          </a:p>
          <a:p>
            <a:pPr algn="ctr"/>
            <a:r>
              <a:rPr lang="ru-RU" sz="3100" b="1">
                <a:solidFill>
                  <a:srgbClr val="595959"/>
                </a:solidFill>
              </a:rPr>
              <a:t>7</a:t>
            </a:r>
            <a:r>
              <a:rPr lang="en-US" sz="3100" b="1">
                <a:solidFill>
                  <a:srgbClr val="595959"/>
                </a:solidFill>
              </a:rPr>
              <a:t>0 </a:t>
            </a:r>
            <a:r>
              <a:rPr lang="ru-RU" sz="3100" b="1">
                <a:solidFill>
                  <a:srgbClr val="595959"/>
                </a:solidFill>
              </a:rPr>
              <a:t>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200" y="-323850"/>
            <a:ext cx="10158413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484438" y="981075"/>
            <a:ext cx="4392612" cy="4392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внимание!</a:t>
            </a:r>
          </a:p>
          <a:p>
            <a:pPr algn="ctr">
              <a:defRPr/>
            </a:pP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Александра Вахрушева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2350" cy="25923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Главные цели проекта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установить многофункциональный мобильный книжный модуль </a:t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пространстве сада, который станет библиотекой на открытом воздухе, местом для встреч, проведения экскурсий, а также восстановить утраченный исторический колорит района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trofimenko\Pictures\Bookcrossing\1383007_540084496071187_190939582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150813"/>
            <a:ext cx="9345613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22263" y="0"/>
            <a:ext cx="2736850" cy="27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595959"/>
                </a:solidFill>
              </a:rPr>
              <a:t>250</a:t>
            </a:r>
            <a:r>
              <a:rPr lang="ru-RU" sz="2900" b="1">
                <a:solidFill>
                  <a:srgbClr val="595959"/>
                </a:solidFill>
              </a:rPr>
              <a:t> </a:t>
            </a:r>
            <a:r>
              <a:rPr lang="ru-RU" sz="2700" b="1">
                <a:solidFill>
                  <a:srgbClr val="595959"/>
                </a:solidFill>
              </a:rPr>
              <a:t>штук/месяц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DSC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1888" cy="7461250"/>
          </a:xfrm>
          <a:prstGeom prst="rect">
            <a:avLst/>
          </a:prstGeom>
          <a:noFill/>
        </p:spPr>
      </p:pic>
      <p:pic>
        <p:nvPicPr>
          <p:cNvPr id="49157" name="Picture 5" descr="DSC_0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429000"/>
            <a:ext cx="5148262" cy="3409950"/>
          </a:xfrm>
          <a:prstGeom prst="rect">
            <a:avLst/>
          </a:prstGeom>
          <a:noFill/>
        </p:spPr>
      </p:pic>
      <p:pic>
        <p:nvPicPr>
          <p:cNvPr id="49158" name="Picture 6" descr="DSC_09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0"/>
            <a:ext cx="51482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emistry_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608138"/>
            <a:ext cx="3529012" cy="49895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68313" y="2165350"/>
            <a:ext cx="36004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ДЕНЬ ХИМИИ</a:t>
            </a:r>
          </a:p>
          <a:p>
            <a:endParaRPr lang="ru-RU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«День химии» от лектория «Умная Москва» открывает серию научно-популярных фестивалей о различных науках. </a:t>
            </a:r>
          </a:p>
          <a:p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Детям в течение всего дня будут показывать химические шоу (и даже дадут сделать некоторые опыты своими руками), пап научат показывать химические фокусы из подручных веществ, а мамам расскажут о правильном питании и обмене веществ в организме. </a:t>
            </a:r>
          </a:p>
          <a:p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Кроме этого в программе фестиваля лекции известных ученых и блогеров, </a:t>
            </a: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relax-зона с лучшими книгами и журналами о химии</a:t>
            </a:r>
            <a:r>
              <a:rPr lang="ru-RU" sz="1400" b="1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интеллектуальные состязания и многое другое</a:t>
            </a:r>
          </a:p>
        </p:txBody>
      </p:sp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463550" y="260350"/>
            <a:ext cx="7421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Научный фестиваль для детей </a:t>
            </a:r>
            <a:br>
              <a:rPr lang="ru-RU" sz="3600" b="1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3600" b="1">
                <a:solidFill>
                  <a:schemeClr val="bg1"/>
                </a:solidFill>
                <a:latin typeface="Calibri" pitchFamily="34" charset="0"/>
              </a:rPr>
              <a:t>и взрослых, 22 сентября,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375769_512529075488918_16847969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75" y="0"/>
            <a:ext cx="1027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6227763" y="4005263"/>
            <a:ext cx="2736850" cy="27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rgbClr val="595959"/>
                </a:solidFill>
              </a:rPr>
              <a:t>Продано45</a:t>
            </a:r>
            <a:r>
              <a:rPr lang="en-US" sz="3600" b="1">
                <a:solidFill>
                  <a:srgbClr val="595959"/>
                </a:solidFill>
              </a:rPr>
              <a:t>0 </a:t>
            </a:r>
            <a:r>
              <a:rPr lang="ru-RU" sz="3600" b="1">
                <a:solidFill>
                  <a:srgbClr val="595959"/>
                </a:solidFill>
              </a:rPr>
              <a:t>книг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734077_512529315488894_66713899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7125" y="0"/>
            <a:ext cx="1027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6227763" y="4005263"/>
            <a:ext cx="2736850" cy="273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300" b="1">
                <a:solidFill>
                  <a:srgbClr val="595959"/>
                </a:solidFill>
              </a:rPr>
              <a:t>Посетило </a:t>
            </a:r>
            <a:r>
              <a:rPr lang="en-US" sz="3300" b="1">
                <a:solidFill>
                  <a:srgbClr val="595959"/>
                </a:solidFill>
              </a:rPr>
              <a:t>500 </a:t>
            </a:r>
            <a:r>
              <a:rPr lang="ru-RU" sz="3300" b="1">
                <a:solidFill>
                  <a:srgbClr val="595959"/>
                </a:solidFill>
              </a:rPr>
              <a:t>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trofimenko\Pictures\Bookcrossing\com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09550"/>
            <a:ext cx="2747962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s://fbcdn-sphotos-h-a.akamaihd.net/hphotos-ak-prn2/970735_176872962498795_13235820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0" y="2816225"/>
            <a:ext cx="24796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fbcdn-sphotos-h-a.akamaihd.net/hphotos-ak-ash3/1016690_151642615021830_37413724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75" y="260350"/>
            <a:ext cx="38512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s://fbcdn-sphotos-a-a.akamaihd.net/hphotos-ak-ash3/946050_149848468534578_213805020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0" y="3360738"/>
            <a:ext cx="25479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https://fbcdn-sphotos-c-a.akamaihd.net/hphotos-ak-ash3/967047_196219410564150_1480058717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509713"/>
            <a:ext cx="349408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Facebook-layouts-blog-po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661025"/>
            <a:ext cx="742950" cy="981075"/>
          </a:xfrm>
          <a:prstGeom prst="rect">
            <a:avLst/>
          </a:prstGeom>
          <a:noFill/>
        </p:spPr>
      </p:pic>
      <p:pic>
        <p:nvPicPr>
          <p:cNvPr id="29706" name="Picture 10" descr="7ac0d826a596f4388cb537f04617fcf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5734050"/>
            <a:ext cx="869950" cy="86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367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ПРОЕКТ «ВОЗРОЖДЕНИЕ ГОСУДАРЕВА САДА В ЦЕНТРЕ МОСКВЫ»  при участии Библиотеки-читальни им. И.С. Тургенева объявляет конкурс среди молодых художников и архитекторов на создание необычных книжных стеллажей – «Книгомодуль в Государевом саду»  ОРГАНИЗАТОРЫ  Проект Юлии Полонской  «Возрождение Государева сада в Центре Москвы» Московский городской библиотечный центр Библиотека имени И.С. Тургенева  СРОКИ ПРОВЕДЕНИЯ КОНКУРСА  1 августа – 31 августа 2013 года </vt:lpstr>
      <vt:lpstr>Главные цели проекта – установить многофункциональный мобильный книжный модуль  в пространстве сада, который станет библиотекой на открытом воздухе, местом для встреч, проведения экскурсий, а также восстановить утраченный исторический колорит района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Книжный модуль  Библиотеки-читальни  им. И.С. Тургенева</dc:title>
  <dc:creator>Трофименко Анна Иосифовна</dc:creator>
  <cp:lastModifiedBy>*****</cp:lastModifiedBy>
  <cp:revision>47</cp:revision>
  <dcterms:created xsi:type="dcterms:W3CDTF">2013-10-24T10:27:26Z</dcterms:created>
  <dcterms:modified xsi:type="dcterms:W3CDTF">2013-11-28T08:55:51Z</dcterms:modified>
</cp:coreProperties>
</file>