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74" r:id="rId14"/>
    <p:sldId id="273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72" y="-28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21B1C-B65C-4CC0-9FB5-E12978A16F73}" type="datetimeFigureOut">
              <a:rPr lang="ru-RU" smtClean="0"/>
              <a:t>18.11.2013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AE612-A0B0-45BD-99C0-C018833EAA4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7556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21B1C-B65C-4CC0-9FB5-E12978A16F73}" type="datetimeFigureOut">
              <a:rPr lang="ru-RU" smtClean="0"/>
              <a:t>18.11.2013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AE612-A0B0-45BD-99C0-C018833EAA4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9078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21B1C-B65C-4CC0-9FB5-E12978A16F73}" type="datetimeFigureOut">
              <a:rPr lang="ru-RU" smtClean="0"/>
              <a:t>18.11.2013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AE612-A0B0-45BD-99C0-C018833EAA4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6309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21B1C-B65C-4CC0-9FB5-E12978A16F73}" type="datetimeFigureOut">
              <a:rPr lang="ru-RU" smtClean="0"/>
              <a:t>18.11.2013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AE612-A0B0-45BD-99C0-C018833EAA4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198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21B1C-B65C-4CC0-9FB5-E12978A16F73}" type="datetimeFigureOut">
              <a:rPr lang="ru-RU" smtClean="0"/>
              <a:t>18.11.2013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AE612-A0B0-45BD-99C0-C018833EAA4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5876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21B1C-B65C-4CC0-9FB5-E12978A16F73}" type="datetimeFigureOut">
              <a:rPr lang="ru-RU" smtClean="0"/>
              <a:t>18.11.2013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AE612-A0B0-45BD-99C0-C018833EAA4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3538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21B1C-B65C-4CC0-9FB5-E12978A16F73}" type="datetimeFigureOut">
              <a:rPr lang="ru-RU" smtClean="0"/>
              <a:t>18.11.2013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AE612-A0B0-45BD-99C0-C018833EAA4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1522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21B1C-B65C-4CC0-9FB5-E12978A16F73}" type="datetimeFigureOut">
              <a:rPr lang="ru-RU" smtClean="0"/>
              <a:t>18.11.2013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AE612-A0B0-45BD-99C0-C018833EAA4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2875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21B1C-B65C-4CC0-9FB5-E12978A16F73}" type="datetimeFigureOut">
              <a:rPr lang="ru-RU" smtClean="0"/>
              <a:t>18.11.2013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AE612-A0B0-45BD-99C0-C018833EAA4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522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21B1C-B65C-4CC0-9FB5-E12978A16F73}" type="datetimeFigureOut">
              <a:rPr lang="ru-RU" smtClean="0"/>
              <a:t>18.11.2013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AE612-A0B0-45BD-99C0-C018833EAA4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8549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21B1C-B65C-4CC0-9FB5-E12978A16F73}" type="datetimeFigureOut">
              <a:rPr lang="ru-RU" smtClean="0"/>
              <a:t>18.11.2013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AE612-A0B0-45BD-99C0-C018833EAA4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3244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21B1C-B65C-4CC0-9FB5-E12978A16F73}" type="datetimeFigureOut">
              <a:rPr lang="ru-RU" smtClean="0"/>
              <a:t>18.11.2013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AE612-A0B0-45BD-99C0-C018833EAA4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7599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rusreadorg@gmail.ru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Революция в мире чтения?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Сметанникова Наталья Николаевна </a:t>
            </a:r>
          </a:p>
          <a:p>
            <a:r>
              <a:rPr lang="ru-RU" dirty="0" smtClean="0"/>
              <a:t>президент РАЧ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14319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«Революционность» чтения с экрана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Теории чтения с экрана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Факторная теория чтения(</a:t>
            </a:r>
            <a:r>
              <a:rPr lang="ru-RU" dirty="0"/>
              <a:t>Д</a:t>
            </a:r>
            <a:r>
              <a:rPr lang="ru-RU" dirty="0" smtClean="0"/>
              <a:t>жон Макинини)</a:t>
            </a:r>
          </a:p>
          <a:p>
            <a:endParaRPr lang="ru-RU" dirty="0"/>
          </a:p>
          <a:p>
            <a:r>
              <a:rPr lang="ru-RU" dirty="0" smtClean="0"/>
              <a:t>Дейктическая теория (Дональд Лью)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Изменения 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Активный читатель и статичный текст поменялись местами</a:t>
            </a:r>
          </a:p>
          <a:p>
            <a:r>
              <a:rPr lang="ru-RU" dirty="0" smtClean="0"/>
              <a:t>Доступ в Интернет стирает значимость объема фоновой информации</a:t>
            </a:r>
          </a:p>
          <a:p>
            <a:r>
              <a:rPr lang="ru-RU" dirty="0" smtClean="0"/>
              <a:t>Разрыв между хорошо и плохо читающим сокращается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8909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Новые приоритеты обучения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Обучающийся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Общеучебные умения и качества личности : хочет узнать, способен и готов узнать (компетентность)</a:t>
            </a:r>
          </a:p>
          <a:p>
            <a:r>
              <a:rPr lang="ru-RU" dirty="0" smtClean="0"/>
              <a:t>Навыки работы с Интернетом</a:t>
            </a:r>
          </a:p>
          <a:p>
            <a:r>
              <a:rPr lang="ru-RU" dirty="0" smtClean="0"/>
              <a:t>Любознательность</a:t>
            </a:r>
          </a:p>
          <a:p>
            <a:r>
              <a:rPr lang="ru-RU" dirty="0" smtClean="0"/>
              <a:t>Мониторинг понимания</a:t>
            </a:r>
          </a:p>
          <a:p>
            <a:r>
              <a:rPr lang="ru-RU" dirty="0" smtClean="0"/>
              <a:t>Критическое осмысление</a:t>
            </a:r>
          </a:p>
          <a:p>
            <a:r>
              <a:rPr lang="ru-RU" dirty="0" smtClean="0"/>
              <a:t>Синтез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Преподаватель/учитель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Роль учителя возрастает, но изменяется</a:t>
            </a:r>
          </a:p>
          <a:p>
            <a:r>
              <a:rPr lang="ru-RU" dirty="0" smtClean="0"/>
              <a:t>Центральное место – универсальные учебные действия, стратегии, приемы, способы, коммуникативные умения</a:t>
            </a:r>
          </a:p>
          <a:p>
            <a:r>
              <a:rPr lang="ru-RU" dirty="0" smtClean="0"/>
              <a:t>Подготовка преподавателя/учителя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16749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 и предложения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Lifelong</a:t>
            </a:r>
            <a:r>
              <a:rPr lang="ru-RU" dirty="0" smtClean="0"/>
              <a:t> </a:t>
            </a:r>
            <a:r>
              <a:rPr lang="en-US" dirty="0" smtClean="0"/>
              <a:t>&amp; life wide</a:t>
            </a:r>
            <a:r>
              <a:rPr lang="ru-RU" dirty="0" smtClean="0"/>
              <a:t>:</a:t>
            </a:r>
          </a:p>
          <a:p>
            <a:r>
              <a:rPr lang="ru-RU" dirty="0" smtClean="0"/>
              <a:t>В школе –  баланс классической и современной  литературы в разумных пределах, текстовая деятельность на всех предметах</a:t>
            </a:r>
          </a:p>
          <a:p>
            <a:r>
              <a:rPr lang="ru-RU" dirty="0" smtClean="0"/>
              <a:t>В вузах: профессионально-ориентированное чтение классической художественной литературы</a:t>
            </a:r>
          </a:p>
          <a:p>
            <a:r>
              <a:rPr lang="ru-RU" dirty="0" smtClean="0"/>
              <a:t>Чтение с экрана – привлекательный вид деятельности для мальчиков (?)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47621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60648"/>
            <a:ext cx="5184576" cy="6264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73929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Русская ассоциация чтения (РАЧ) </a:t>
            </a:r>
            <a:r>
              <a:rPr lang="en-US" dirty="0" smtClean="0"/>
              <a:t>–www.rusreadorg.ru</a:t>
            </a:r>
            <a:r>
              <a:rPr lang="ru-RU" dirty="0" smtClean="0"/>
              <a:t>(сайт –Контакты)</a:t>
            </a:r>
            <a:endParaRPr lang="en-US" dirty="0" smtClean="0"/>
          </a:p>
          <a:p>
            <a:r>
              <a:rPr lang="en-US" dirty="0" smtClean="0"/>
              <a:t>E-mail:</a:t>
            </a:r>
            <a:r>
              <a:rPr lang="ru-RU" dirty="0" smtClean="0"/>
              <a:t> </a:t>
            </a:r>
            <a:r>
              <a:rPr lang="en-US" dirty="0" smtClean="0">
                <a:hlinkClick r:id="rId2"/>
              </a:rPr>
              <a:t>rusreadorg@gmail.ru</a:t>
            </a:r>
            <a:endParaRPr lang="en-US" dirty="0" smtClean="0"/>
          </a:p>
          <a:p>
            <a:r>
              <a:rPr lang="en-US" dirty="0" smtClean="0"/>
              <a:t>Twitter.com/</a:t>
            </a:r>
            <a:r>
              <a:rPr lang="en-US" dirty="0" err="1" smtClean="0"/>
              <a:t>RusRead_Org</a:t>
            </a:r>
            <a:endParaRPr lang="en-US" dirty="0" smtClean="0"/>
          </a:p>
          <a:p>
            <a:r>
              <a:rPr lang="en-US" dirty="0" smtClean="0"/>
              <a:t>Facebook.com/rusreadorg</a:t>
            </a:r>
          </a:p>
          <a:p>
            <a:r>
              <a:rPr lang="en-US" dirty="0" smtClean="0"/>
              <a:t>rusreadorg@gmail.com</a:t>
            </a:r>
            <a:endParaRPr lang="ru-RU" dirty="0" smtClean="0"/>
          </a:p>
          <a:p>
            <a:r>
              <a:rPr lang="ru-RU" dirty="0" smtClean="0"/>
              <a:t>Общее собрание 29 ноября в 18часов ,РГДБ</a:t>
            </a:r>
          </a:p>
          <a:p>
            <a:r>
              <a:rPr lang="ru-RU" dirty="0" smtClean="0"/>
              <a:t>Семинар ШГПГ - 29 ноября 2013г. с 15 часов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01538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60648"/>
            <a:ext cx="5184576" cy="6264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74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Актуальные вопросы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Читать ли классическую литературу в школе? Когда? Сколько?</a:t>
            </a:r>
          </a:p>
          <a:p>
            <a:r>
              <a:rPr lang="ru-RU" dirty="0" smtClean="0"/>
              <a:t>Кто и когда учит читать деловую и профессиональную литературу?</a:t>
            </a:r>
          </a:p>
          <a:p>
            <a:r>
              <a:rPr lang="ru-RU" dirty="0" smtClean="0"/>
              <a:t>Читать ли современную литературу? Когда, где, сколько ?</a:t>
            </a:r>
          </a:p>
          <a:p>
            <a:r>
              <a:rPr lang="ru-RU" dirty="0" smtClean="0"/>
              <a:t>Чтение (литература, текстовая деятельность )в школе и вузе?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8544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Факты чтения или нечтения?(Чтение, которое объединяет 2012-2013г)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7% называют книги из школьной программы</a:t>
            </a:r>
          </a:p>
          <a:p>
            <a:r>
              <a:rPr lang="ru-RU" dirty="0" smtClean="0"/>
              <a:t>У чтения – женское лицо: (девочки, девушки, женщины до 30лет)</a:t>
            </a:r>
          </a:p>
          <a:p>
            <a:r>
              <a:rPr lang="ru-RU" dirty="0" smtClean="0"/>
              <a:t>Компетентный читатель -10% выпускников школ, 40% - читатели «по принуждению»</a:t>
            </a:r>
          </a:p>
          <a:p>
            <a:r>
              <a:rPr lang="ru-RU" dirty="0" smtClean="0"/>
              <a:t>75% нуждаются в руководстве чтением</a:t>
            </a:r>
          </a:p>
          <a:p>
            <a:r>
              <a:rPr lang="ru-RU" dirty="0" smtClean="0"/>
              <a:t>Феномен «Робинзона Крузо»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513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обучения и материалы 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Воспитание компетентного читателя</a:t>
            </a:r>
          </a:p>
          <a:p>
            <a:r>
              <a:rPr lang="ru-RU" dirty="0" smtClean="0"/>
              <a:t>Обучение учебному, профессиональному чтению</a:t>
            </a:r>
          </a:p>
          <a:p>
            <a:r>
              <a:rPr lang="ru-RU" dirty="0" smtClean="0"/>
              <a:t>Социализация личности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Классическая художественная литература(хранитель ценностей)</a:t>
            </a:r>
          </a:p>
          <a:p>
            <a:r>
              <a:rPr lang="ru-RU" dirty="0" smtClean="0"/>
              <a:t>Учебная, нон-фикшн, профессионально-ориентированная</a:t>
            </a:r>
          </a:p>
          <a:p>
            <a:r>
              <a:rPr lang="ru-RU" dirty="0" smtClean="0"/>
              <a:t>Современная художественная и нон-фикшн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0927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«Новые вызовы – новые виды грамотности», 2013г, Швеция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Грамотные европеец:</a:t>
            </a:r>
          </a:p>
          <a:p>
            <a:r>
              <a:rPr lang="ru-RU" dirty="0" smtClean="0"/>
              <a:t>Образовательный минимум: грамотность чтения, математики, естествознания (</a:t>
            </a:r>
            <a:r>
              <a:rPr lang="en-US" dirty="0" smtClean="0"/>
              <a:t>PISA)</a:t>
            </a:r>
            <a:endParaRPr lang="ru-RU" dirty="0" smtClean="0"/>
          </a:p>
          <a:p>
            <a:r>
              <a:rPr lang="ru-RU" dirty="0" smtClean="0"/>
              <a:t>Компьютерная грамотность</a:t>
            </a:r>
          </a:p>
          <a:p>
            <a:r>
              <a:rPr lang="ru-RU" dirty="0" smtClean="0"/>
              <a:t>Лингвистическая грамотность (3 европейских языка с 1986г)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674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Новые виды грамотности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Информационная и медийная грамотность</a:t>
            </a:r>
            <a:r>
              <a:rPr lang="ru-RU" dirty="0"/>
              <a:t>-</a:t>
            </a:r>
            <a:r>
              <a:rPr lang="en-US" dirty="0" smtClean="0"/>
              <a:t> lifelong &amp; life wide</a:t>
            </a:r>
            <a:r>
              <a:rPr lang="ru-RU" dirty="0" smtClean="0"/>
              <a:t>: умение найти, сохранить и передать информацию для целей жизнедеятельности не только в течение всей жизни, </a:t>
            </a:r>
            <a:r>
              <a:rPr lang="ru-RU" dirty="0" smtClean="0">
                <a:latin typeface="Arial Black" panose="020B0A04020102020204" pitchFamily="34" charset="0"/>
              </a:rPr>
              <a:t>но и во всех её сферах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3527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Новый набор умений и навыков и их приоритетность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Анализ и синтез информации</a:t>
            </a:r>
          </a:p>
          <a:p>
            <a:r>
              <a:rPr lang="ru-RU" dirty="0" smtClean="0"/>
              <a:t>Критическое осмысление</a:t>
            </a:r>
          </a:p>
          <a:p>
            <a:r>
              <a:rPr lang="ru-RU" dirty="0" smtClean="0"/>
              <a:t>Использование информации для самовыражения</a:t>
            </a:r>
          </a:p>
          <a:p>
            <a:r>
              <a:rPr lang="ru-RU" dirty="0" smtClean="0"/>
              <a:t>Способность к независимому (автономному) обучению</a:t>
            </a:r>
          </a:p>
          <a:p>
            <a:r>
              <a:rPr lang="ru-RU" dirty="0" smtClean="0"/>
              <a:t>Готовность быть информированным профессионалом</a:t>
            </a:r>
          </a:p>
          <a:p>
            <a:r>
              <a:rPr lang="ru-RU" dirty="0" smtClean="0"/>
              <a:t>Способность творчески использовать в профессиональной деятельности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3222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Интернет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Использование:63% Европа, 78% Северная Америка, 67% Австралия</a:t>
            </a:r>
          </a:p>
          <a:p>
            <a:r>
              <a:rPr lang="ru-RU" dirty="0" smtClean="0"/>
              <a:t>Бизнес-модель работы в команде</a:t>
            </a:r>
          </a:p>
          <a:p>
            <a:r>
              <a:rPr lang="ru-RU" dirty="0" smtClean="0"/>
              <a:t>ПК, определение проблемы, нахождение информации, критическая оценка, синтез, решение проблемы, обсуждение результата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1303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Стратегии экранного чтения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Обнаружение информации</a:t>
            </a:r>
          </a:p>
          <a:p>
            <a:r>
              <a:rPr lang="ru-RU" dirty="0" smtClean="0"/>
              <a:t>Оценивание информации</a:t>
            </a:r>
          </a:p>
          <a:p>
            <a:r>
              <a:rPr lang="ru-RU" dirty="0" smtClean="0"/>
              <a:t>Синтез</a:t>
            </a:r>
          </a:p>
          <a:p>
            <a:r>
              <a:rPr lang="ru-RU" dirty="0" smtClean="0"/>
              <a:t>Коммуникация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60613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478</Words>
  <Application>Microsoft Office PowerPoint</Application>
  <PresentationFormat>Экран (4:3)</PresentationFormat>
  <Paragraphs>79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Революция в мире чтения?</vt:lpstr>
      <vt:lpstr>Актуальные вопросы</vt:lpstr>
      <vt:lpstr>Факты чтения или нечтения?(Чтение, которое объединяет 2012-2013г)</vt:lpstr>
      <vt:lpstr>Цели обучения и материалы </vt:lpstr>
      <vt:lpstr>«Новые вызовы – новые виды грамотности», 2013г, Швеция</vt:lpstr>
      <vt:lpstr>Новые виды грамотности</vt:lpstr>
      <vt:lpstr>Новый набор умений и навыков и их приоритетность</vt:lpstr>
      <vt:lpstr>Интернет</vt:lpstr>
      <vt:lpstr>Стратегии экранного чтения</vt:lpstr>
      <vt:lpstr>«Революционность» чтения с экрана</vt:lpstr>
      <vt:lpstr>Новые приоритеты обучения</vt:lpstr>
      <vt:lpstr>Выводы и предложения</vt:lpstr>
      <vt:lpstr>Презентация PowerPoint</vt:lpstr>
      <vt:lpstr>Спасибо за внимание!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Революция в мире чтения?</dc:title>
  <dc:creator>Nataly</dc:creator>
  <cp:lastModifiedBy>Nataly</cp:lastModifiedBy>
  <cp:revision>13</cp:revision>
  <dcterms:created xsi:type="dcterms:W3CDTF">2013-11-13T16:05:46Z</dcterms:created>
  <dcterms:modified xsi:type="dcterms:W3CDTF">2013-11-18T14:49:03Z</dcterms:modified>
</cp:coreProperties>
</file>