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8" r:id="rId3"/>
    <p:sldId id="261" r:id="rId4"/>
    <p:sldId id="268" r:id="rId5"/>
    <p:sldId id="260" r:id="rId6"/>
    <p:sldId id="266" r:id="rId7"/>
    <p:sldId id="264" r:id="rId8"/>
    <p:sldId id="265" r:id="rId9"/>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D3B871-376A-4F40-A39A-0034BAE23CE3}" type="datetimeFigureOut">
              <a:rPr lang="fi-FI" smtClean="0"/>
              <a:t>21.5.2016</a:t>
            </a:fld>
            <a:endParaRPr lang="fi-FI"/>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13CA81-24D7-43BD-AA61-CD34AD973BA3}" type="slidenum">
              <a:rPr lang="fi-FI" smtClean="0"/>
              <a:t>‹#›</a:t>
            </a:fld>
            <a:endParaRPr lang="fi-FI"/>
          </a:p>
        </p:txBody>
      </p:sp>
    </p:spTree>
    <p:extLst>
      <p:ext uri="{BB962C8B-B14F-4D97-AF65-F5344CB8AC3E}">
        <p14:creationId xmlns:p14="http://schemas.microsoft.com/office/powerpoint/2010/main" val="1626280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10"/>
          </p:nvPr>
        </p:nvSpPr>
        <p:spPr/>
        <p:txBody>
          <a:bodyPr/>
          <a:lstStyle/>
          <a:p>
            <a:fld id="{9869A10D-C2AD-4AED-8373-B50FF12F9261}" type="slidenum">
              <a:rPr lang="fi-FI" smtClean="0"/>
              <a:t>2</a:t>
            </a:fld>
            <a:endParaRPr lang="fi-FI"/>
          </a:p>
        </p:txBody>
      </p:sp>
    </p:spTree>
    <p:extLst>
      <p:ext uri="{BB962C8B-B14F-4D97-AF65-F5344CB8AC3E}">
        <p14:creationId xmlns:p14="http://schemas.microsoft.com/office/powerpoint/2010/main" val="1824060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i-FI"/>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i-FI"/>
          </a:p>
        </p:txBody>
      </p:sp>
      <p:sp>
        <p:nvSpPr>
          <p:cNvPr id="4" name="Date Placeholder 3"/>
          <p:cNvSpPr>
            <a:spLocks noGrp="1"/>
          </p:cNvSpPr>
          <p:nvPr>
            <p:ph type="dt" sz="half" idx="10"/>
          </p:nvPr>
        </p:nvSpPr>
        <p:spPr/>
        <p:txBody>
          <a:bodyPr/>
          <a:lstStyle/>
          <a:p>
            <a:fld id="{6D0500DE-3BF2-4515-8A9F-8CFB4DEA9580}" type="datetime1">
              <a:rPr lang="fi-FI" smtClean="0"/>
              <a:t>21.5.2016</a:t>
            </a:fld>
            <a:endParaRPr lang="fi-FI"/>
          </a:p>
        </p:txBody>
      </p:sp>
      <p:sp>
        <p:nvSpPr>
          <p:cNvPr id="5" name="Footer Placeholder 4"/>
          <p:cNvSpPr>
            <a:spLocks noGrp="1"/>
          </p:cNvSpPr>
          <p:nvPr>
            <p:ph type="ftr" sz="quarter" idx="11"/>
          </p:nvPr>
        </p:nvSpPr>
        <p:spPr/>
        <p:txBody>
          <a:bodyPr/>
          <a:lstStyle/>
          <a:p>
            <a:r>
              <a:rPr lang="fi-FI" smtClean="0"/>
              <a:t>Varis  2016</a:t>
            </a:r>
            <a:endParaRPr lang="fi-FI"/>
          </a:p>
        </p:txBody>
      </p:sp>
      <p:sp>
        <p:nvSpPr>
          <p:cNvPr id="6" name="Slide Number Placeholder 5"/>
          <p:cNvSpPr>
            <a:spLocks noGrp="1"/>
          </p:cNvSpPr>
          <p:nvPr>
            <p:ph type="sldNum" sz="quarter" idx="12"/>
          </p:nvPr>
        </p:nvSpPr>
        <p:spPr/>
        <p:txBody>
          <a:bodyPr/>
          <a:lstStyle/>
          <a:p>
            <a:fld id="{AF08F8D1-705C-4B4E-A0F0-551422E062ED}" type="slidenum">
              <a:rPr lang="fi-FI" smtClean="0"/>
              <a:t>‹#›</a:t>
            </a:fld>
            <a:endParaRPr lang="fi-FI"/>
          </a:p>
        </p:txBody>
      </p:sp>
    </p:spTree>
    <p:extLst>
      <p:ext uri="{BB962C8B-B14F-4D97-AF65-F5344CB8AC3E}">
        <p14:creationId xmlns:p14="http://schemas.microsoft.com/office/powerpoint/2010/main" val="2464282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AD80CA80-1AEF-4158-982A-27ABBF76BAA4}" type="datetime1">
              <a:rPr lang="fi-FI" smtClean="0"/>
              <a:t>21.5.2016</a:t>
            </a:fld>
            <a:endParaRPr lang="fi-FI"/>
          </a:p>
        </p:txBody>
      </p:sp>
      <p:sp>
        <p:nvSpPr>
          <p:cNvPr id="5" name="Footer Placeholder 4"/>
          <p:cNvSpPr>
            <a:spLocks noGrp="1"/>
          </p:cNvSpPr>
          <p:nvPr>
            <p:ph type="ftr" sz="quarter" idx="11"/>
          </p:nvPr>
        </p:nvSpPr>
        <p:spPr/>
        <p:txBody>
          <a:bodyPr/>
          <a:lstStyle/>
          <a:p>
            <a:r>
              <a:rPr lang="fi-FI" smtClean="0"/>
              <a:t>Varis  2016</a:t>
            </a:r>
            <a:endParaRPr lang="fi-FI"/>
          </a:p>
        </p:txBody>
      </p:sp>
      <p:sp>
        <p:nvSpPr>
          <p:cNvPr id="6" name="Slide Number Placeholder 5"/>
          <p:cNvSpPr>
            <a:spLocks noGrp="1"/>
          </p:cNvSpPr>
          <p:nvPr>
            <p:ph type="sldNum" sz="quarter" idx="12"/>
          </p:nvPr>
        </p:nvSpPr>
        <p:spPr/>
        <p:txBody>
          <a:bodyPr/>
          <a:lstStyle/>
          <a:p>
            <a:fld id="{AF08F8D1-705C-4B4E-A0F0-551422E062ED}" type="slidenum">
              <a:rPr lang="fi-FI" smtClean="0"/>
              <a:t>‹#›</a:t>
            </a:fld>
            <a:endParaRPr lang="fi-FI"/>
          </a:p>
        </p:txBody>
      </p:sp>
    </p:spTree>
    <p:extLst>
      <p:ext uri="{BB962C8B-B14F-4D97-AF65-F5344CB8AC3E}">
        <p14:creationId xmlns:p14="http://schemas.microsoft.com/office/powerpoint/2010/main" val="1889178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i-F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CB7F5F73-EA2D-4F47-AB90-6F31BFB44177}" type="datetime1">
              <a:rPr lang="fi-FI" smtClean="0"/>
              <a:t>21.5.2016</a:t>
            </a:fld>
            <a:endParaRPr lang="fi-FI"/>
          </a:p>
        </p:txBody>
      </p:sp>
      <p:sp>
        <p:nvSpPr>
          <p:cNvPr id="5" name="Footer Placeholder 4"/>
          <p:cNvSpPr>
            <a:spLocks noGrp="1"/>
          </p:cNvSpPr>
          <p:nvPr>
            <p:ph type="ftr" sz="quarter" idx="11"/>
          </p:nvPr>
        </p:nvSpPr>
        <p:spPr/>
        <p:txBody>
          <a:bodyPr/>
          <a:lstStyle/>
          <a:p>
            <a:r>
              <a:rPr lang="fi-FI" smtClean="0"/>
              <a:t>Varis  2016</a:t>
            </a:r>
            <a:endParaRPr lang="fi-FI"/>
          </a:p>
        </p:txBody>
      </p:sp>
      <p:sp>
        <p:nvSpPr>
          <p:cNvPr id="6" name="Slide Number Placeholder 5"/>
          <p:cNvSpPr>
            <a:spLocks noGrp="1"/>
          </p:cNvSpPr>
          <p:nvPr>
            <p:ph type="sldNum" sz="quarter" idx="12"/>
          </p:nvPr>
        </p:nvSpPr>
        <p:spPr/>
        <p:txBody>
          <a:bodyPr/>
          <a:lstStyle/>
          <a:p>
            <a:fld id="{AF08F8D1-705C-4B4E-A0F0-551422E062ED}" type="slidenum">
              <a:rPr lang="fi-FI" smtClean="0"/>
              <a:t>‹#›</a:t>
            </a:fld>
            <a:endParaRPr lang="fi-FI"/>
          </a:p>
        </p:txBody>
      </p:sp>
    </p:spTree>
    <p:extLst>
      <p:ext uri="{BB962C8B-B14F-4D97-AF65-F5344CB8AC3E}">
        <p14:creationId xmlns:p14="http://schemas.microsoft.com/office/powerpoint/2010/main" val="2352782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887964AF-DC51-4A2C-BFFE-1B10C32D2BE4}" type="datetime1">
              <a:rPr lang="fi-FI" smtClean="0"/>
              <a:t>21.5.2016</a:t>
            </a:fld>
            <a:endParaRPr lang="fi-FI"/>
          </a:p>
        </p:txBody>
      </p:sp>
      <p:sp>
        <p:nvSpPr>
          <p:cNvPr id="5" name="Footer Placeholder 4"/>
          <p:cNvSpPr>
            <a:spLocks noGrp="1"/>
          </p:cNvSpPr>
          <p:nvPr>
            <p:ph type="ftr" sz="quarter" idx="11"/>
          </p:nvPr>
        </p:nvSpPr>
        <p:spPr/>
        <p:txBody>
          <a:bodyPr/>
          <a:lstStyle/>
          <a:p>
            <a:r>
              <a:rPr lang="fi-FI" smtClean="0"/>
              <a:t>Varis  2016</a:t>
            </a:r>
            <a:endParaRPr lang="fi-FI"/>
          </a:p>
        </p:txBody>
      </p:sp>
      <p:sp>
        <p:nvSpPr>
          <p:cNvPr id="6" name="Slide Number Placeholder 5"/>
          <p:cNvSpPr>
            <a:spLocks noGrp="1"/>
          </p:cNvSpPr>
          <p:nvPr>
            <p:ph type="sldNum" sz="quarter" idx="12"/>
          </p:nvPr>
        </p:nvSpPr>
        <p:spPr/>
        <p:txBody>
          <a:bodyPr/>
          <a:lstStyle/>
          <a:p>
            <a:fld id="{AF08F8D1-705C-4B4E-A0F0-551422E062ED}" type="slidenum">
              <a:rPr lang="fi-FI" smtClean="0"/>
              <a:t>‹#›</a:t>
            </a:fld>
            <a:endParaRPr lang="fi-FI"/>
          </a:p>
        </p:txBody>
      </p:sp>
    </p:spTree>
    <p:extLst>
      <p:ext uri="{BB962C8B-B14F-4D97-AF65-F5344CB8AC3E}">
        <p14:creationId xmlns:p14="http://schemas.microsoft.com/office/powerpoint/2010/main" val="239139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i-F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A1F221-202C-41F7-B20F-C3844F6419F2}" type="datetime1">
              <a:rPr lang="fi-FI" smtClean="0"/>
              <a:t>21.5.2016</a:t>
            </a:fld>
            <a:endParaRPr lang="fi-FI"/>
          </a:p>
        </p:txBody>
      </p:sp>
      <p:sp>
        <p:nvSpPr>
          <p:cNvPr id="5" name="Footer Placeholder 4"/>
          <p:cNvSpPr>
            <a:spLocks noGrp="1"/>
          </p:cNvSpPr>
          <p:nvPr>
            <p:ph type="ftr" sz="quarter" idx="11"/>
          </p:nvPr>
        </p:nvSpPr>
        <p:spPr/>
        <p:txBody>
          <a:bodyPr/>
          <a:lstStyle/>
          <a:p>
            <a:r>
              <a:rPr lang="fi-FI" smtClean="0"/>
              <a:t>Varis  2016</a:t>
            </a:r>
            <a:endParaRPr lang="fi-FI"/>
          </a:p>
        </p:txBody>
      </p:sp>
      <p:sp>
        <p:nvSpPr>
          <p:cNvPr id="6" name="Slide Number Placeholder 5"/>
          <p:cNvSpPr>
            <a:spLocks noGrp="1"/>
          </p:cNvSpPr>
          <p:nvPr>
            <p:ph type="sldNum" sz="quarter" idx="12"/>
          </p:nvPr>
        </p:nvSpPr>
        <p:spPr/>
        <p:txBody>
          <a:bodyPr/>
          <a:lstStyle/>
          <a:p>
            <a:fld id="{AF08F8D1-705C-4B4E-A0F0-551422E062ED}" type="slidenum">
              <a:rPr lang="fi-FI" smtClean="0"/>
              <a:t>‹#›</a:t>
            </a:fld>
            <a:endParaRPr lang="fi-FI"/>
          </a:p>
        </p:txBody>
      </p:sp>
    </p:spTree>
    <p:extLst>
      <p:ext uri="{BB962C8B-B14F-4D97-AF65-F5344CB8AC3E}">
        <p14:creationId xmlns:p14="http://schemas.microsoft.com/office/powerpoint/2010/main" val="1027435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Date Placeholder 4"/>
          <p:cNvSpPr>
            <a:spLocks noGrp="1"/>
          </p:cNvSpPr>
          <p:nvPr>
            <p:ph type="dt" sz="half" idx="10"/>
          </p:nvPr>
        </p:nvSpPr>
        <p:spPr/>
        <p:txBody>
          <a:bodyPr/>
          <a:lstStyle/>
          <a:p>
            <a:fld id="{45B44AF4-A07E-44D5-B068-CBEAD333D8C5}" type="datetime1">
              <a:rPr lang="fi-FI" smtClean="0"/>
              <a:t>21.5.2016</a:t>
            </a:fld>
            <a:endParaRPr lang="fi-FI"/>
          </a:p>
        </p:txBody>
      </p:sp>
      <p:sp>
        <p:nvSpPr>
          <p:cNvPr id="6" name="Footer Placeholder 5"/>
          <p:cNvSpPr>
            <a:spLocks noGrp="1"/>
          </p:cNvSpPr>
          <p:nvPr>
            <p:ph type="ftr" sz="quarter" idx="11"/>
          </p:nvPr>
        </p:nvSpPr>
        <p:spPr/>
        <p:txBody>
          <a:bodyPr/>
          <a:lstStyle/>
          <a:p>
            <a:r>
              <a:rPr lang="fi-FI" smtClean="0"/>
              <a:t>Varis  2016</a:t>
            </a:r>
            <a:endParaRPr lang="fi-FI"/>
          </a:p>
        </p:txBody>
      </p:sp>
      <p:sp>
        <p:nvSpPr>
          <p:cNvPr id="7" name="Slide Number Placeholder 6"/>
          <p:cNvSpPr>
            <a:spLocks noGrp="1"/>
          </p:cNvSpPr>
          <p:nvPr>
            <p:ph type="sldNum" sz="quarter" idx="12"/>
          </p:nvPr>
        </p:nvSpPr>
        <p:spPr/>
        <p:txBody>
          <a:bodyPr/>
          <a:lstStyle/>
          <a:p>
            <a:fld id="{AF08F8D1-705C-4B4E-A0F0-551422E062ED}" type="slidenum">
              <a:rPr lang="fi-FI" smtClean="0"/>
              <a:t>‹#›</a:t>
            </a:fld>
            <a:endParaRPr lang="fi-FI"/>
          </a:p>
        </p:txBody>
      </p:sp>
    </p:spTree>
    <p:extLst>
      <p:ext uri="{BB962C8B-B14F-4D97-AF65-F5344CB8AC3E}">
        <p14:creationId xmlns:p14="http://schemas.microsoft.com/office/powerpoint/2010/main" val="3580050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i-F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Date Placeholder 6"/>
          <p:cNvSpPr>
            <a:spLocks noGrp="1"/>
          </p:cNvSpPr>
          <p:nvPr>
            <p:ph type="dt" sz="half" idx="10"/>
          </p:nvPr>
        </p:nvSpPr>
        <p:spPr/>
        <p:txBody>
          <a:bodyPr/>
          <a:lstStyle/>
          <a:p>
            <a:fld id="{33CF9BA7-9789-4F42-AE1A-66BD39B95C02}" type="datetime1">
              <a:rPr lang="fi-FI" smtClean="0"/>
              <a:t>21.5.2016</a:t>
            </a:fld>
            <a:endParaRPr lang="fi-FI"/>
          </a:p>
        </p:txBody>
      </p:sp>
      <p:sp>
        <p:nvSpPr>
          <p:cNvPr id="8" name="Footer Placeholder 7"/>
          <p:cNvSpPr>
            <a:spLocks noGrp="1"/>
          </p:cNvSpPr>
          <p:nvPr>
            <p:ph type="ftr" sz="quarter" idx="11"/>
          </p:nvPr>
        </p:nvSpPr>
        <p:spPr/>
        <p:txBody>
          <a:bodyPr/>
          <a:lstStyle/>
          <a:p>
            <a:r>
              <a:rPr lang="fi-FI" smtClean="0"/>
              <a:t>Varis  2016</a:t>
            </a:r>
            <a:endParaRPr lang="fi-FI"/>
          </a:p>
        </p:txBody>
      </p:sp>
      <p:sp>
        <p:nvSpPr>
          <p:cNvPr id="9" name="Slide Number Placeholder 8"/>
          <p:cNvSpPr>
            <a:spLocks noGrp="1"/>
          </p:cNvSpPr>
          <p:nvPr>
            <p:ph type="sldNum" sz="quarter" idx="12"/>
          </p:nvPr>
        </p:nvSpPr>
        <p:spPr/>
        <p:txBody>
          <a:bodyPr/>
          <a:lstStyle/>
          <a:p>
            <a:fld id="{AF08F8D1-705C-4B4E-A0F0-551422E062ED}" type="slidenum">
              <a:rPr lang="fi-FI" smtClean="0"/>
              <a:t>‹#›</a:t>
            </a:fld>
            <a:endParaRPr lang="fi-FI"/>
          </a:p>
        </p:txBody>
      </p:sp>
    </p:spTree>
    <p:extLst>
      <p:ext uri="{BB962C8B-B14F-4D97-AF65-F5344CB8AC3E}">
        <p14:creationId xmlns:p14="http://schemas.microsoft.com/office/powerpoint/2010/main" val="2536832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Date Placeholder 2"/>
          <p:cNvSpPr>
            <a:spLocks noGrp="1"/>
          </p:cNvSpPr>
          <p:nvPr>
            <p:ph type="dt" sz="half" idx="10"/>
          </p:nvPr>
        </p:nvSpPr>
        <p:spPr/>
        <p:txBody>
          <a:bodyPr/>
          <a:lstStyle/>
          <a:p>
            <a:fld id="{9C201C32-2D74-4AF2-8ABD-4BF315EBC567}" type="datetime1">
              <a:rPr lang="fi-FI" smtClean="0"/>
              <a:t>21.5.2016</a:t>
            </a:fld>
            <a:endParaRPr lang="fi-FI"/>
          </a:p>
        </p:txBody>
      </p:sp>
      <p:sp>
        <p:nvSpPr>
          <p:cNvPr id="4" name="Footer Placeholder 3"/>
          <p:cNvSpPr>
            <a:spLocks noGrp="1"/>
          </p:cNvSpPr>
          <p:nvPr>
            <p:ph type="ftr" sz="quarter" idx="11"/>
          </p:nvPr>
        </p:nvSpPr>
        <p:spPr/>
        <p:txBody>
          <a:bodyPr/>
          <a:lstStyle/>
          <a:p>
            <a:r>
              <a:rPr lang="fi-FI" smtClean="0"/>
              <a:t>Varis  2016</a:t>
            </a:r>
            <a:endParaRPr lang="fi-FI"/>
          </a:p>
        </p:txBody>
      </p:sp>
      <p:sp>
        <p:nvSpPr>
          <p:cNvPr id="5" name="Slide Number Placeholder 4"/>
          <p:cNvSpPr>
            <a:spLocks noGrp="1"/>
          </p:cNvSpPr>
          <p:nvPr>
            <p:ph type="sldNum" sz="quarter" idx="12"/>
          </p:nvPr>
        </p:nvSpPr>
        <p:spPr/>
        <p:txBody>
          <a:bodyPr/>
          <a:lstStyle/>
          <a:p>
            <a:fld id="{AF08F8D1-705C-4B4E-A0F0-551422E062ED}" type="slidenum">
              <a:rPr lang="fi-FI" smtClean="0"/>
              <a:t>‹#›</a:t>
            </a:fld>
            <a:endParaRPr lang="fi-FI"/>
          </a:p>
        </p:txBody>
      </p:sp>
    </p:spTree>
    <p:extLst>
      <p:ext uri="{BB962C8B-B14F-4D97-AF65-F5344CB8AC3E}">
        <p14:creationId xmlns:p14="http://schemas.microsoft.com/office/powerpoint/2010/main" val="3346061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A58786-3414-44E5-9650-124F30DE4DCD}" type="datetime1">
              <a:rPr lang="fi-FI" smtClean="0"/>
              <a:t>21.5.2016</a:t>
            </a:fld>
            <a:endParaRPr lang="fi-FI"/>
          </a:p>
        </p:txBody>
      </p:sp>
      <p:sp>
        <p:nvSpPr>
          <p:cNvPr id="3" name="Footer Placeholder 2"/>
          <p:cNvSpPr>
            <a:spLocks noGrp="1"/>
          </p:cNvSpPr>
          <p:nvPr>
            <p:ph type="ftr" sz="quarter" idx="11"/>
          </p:nvPr>
        </p:nvSpPr>
        <p:spPr/>
        <p:txBody>
          <a:bodyPr/>
          <a:lstStyle/>
          <a:p>
            <a:r>
              <a:rPr lang="fi-FI" smtClean="0"/>
              <a:t>Varis  2016</a:t>
            </a:r>
            <a:endParaRPr lang="fi-FI"/>
          </a:p>
        </p:txBody>
      </p:sp>
      <p:sp>
        <p:nvSpPr>
          <p:cNvPr id="4" name="Slide Number Placeholder 3"/>
          <p:cNvSpPr>
            <a:spLocks noGrp="1"/>
          </p:cNvSpPr>
          <p:nvPr>
            <p:ph type="sldNum" sz="quarter" idx="12"/>
          </p:nvPr>
        </p:nvSpPr>
        <p:spPr/>
        <p:txBody>
          <a:bodyPr/>
          <a:lstStyle/>
          <a:p>
            <a:fld id="{AF08F8D1-705C-4B4E-A0F0-551422E062ED}" type="slidenum">
              <a:rPr lang="fi-FI" smtClean="0"/>
              <a:t>‹#›</a:t>
            </a:fld>
            <a:endParaRPr lang="fi-FI"/>
          </a:p>
        </p:txBody>
      </p:sp>
    </p:spTree>
    <p:extLst>
      <p:ext uri="{BB962C8B-B14F-4D97-AF65-F5344CB8AC3E}">
        <p14:creationId xmlns:p14="http://schemas.microsoft.com/office/powerpoint/2010/main" val="3903646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i-F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92F945-B603-425C-BD7C-83B1B707F760}" type="datetime1">
              <a:rPr lang="fi-FI" smtClean="0"/>
              <a:t>21.5.2016</a:t>
            </a:fld>
            <a:endParaRPr lang="fi-FI"/>
          </a:p>
        </p:txBody>
      </p:sp>
      <p:sp>
        <p:nvSpPr>
          <p:cNvPr id="6" name="Footer Placeholder 5"/>
          <p:cNvSpPr>
            <a:spLocks noGrp="1"/>
          </p:cNvSpPr>
          <p:nvPr>
            <p:ph type="ftr" sz="quarter" idx="11"/>
          </p:nvPr>
        </p:nvSpPr>
        <p:spPr/>
        <p:txBody>
          <a:bodyPr/>
          <a:lstStyle/>
          <a:p>
            <a:r>
              <a:rPr lang="fi-FI" smtClean="0"/>
              <a:t>Varis  2016</a:t>
            </a:r>
            <a:endParaRPr lang="fi-FI"/>
          </a:p>
        </p:txBody>
      </p:sp>
      <p:sp>
        <p:nvSpPr>
          <p:cNvPr id="7" name="Slide Number Placeholder 6"/>
          <p:cNvSpPr>
            <a:spLocks noGrp="1"/>
          </p:cNvSpPr>
          <p:nvPr>
            <p:ph type="sldNum" sz="quarter" idx="12"/>
          </p:nvPr>
        </p:nvSpPr>
        <p:spPr/>
        <p:txBody>
          <a:bodyPr/>
          <a:lstStyle/>
          <a:p>
            <a:fld id="{AF08F8D1-705C-4B4E-A0F0-551422E062ED}" type="slidenum">
              <a:rPr lang="fi-FI" smtClean="0"/>
              <a:t>‹#›</a:t>
            </a:fld>
            <a:endParaRPr lang="fi-FI"/>
          </a:p>
        </p:txBody>
      </p:sp>
    </p:spTree>
    <p:extLst>
      <p:ext uri="{BB962C8B-B14F-4D97-AF65-F5344CB8AC3E}">
        <p14:creationId xmlns:p14="http://schemas.microsoft.com/office/powerpoint/2010/main" val="293019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i-F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D38B49-AA75-4F8D-8E98-2D6400359D7D}" type="datetime1">
              <a:rPr lang="fi-FI" smtClean="0"/>
              <a:t>21.5.2016</a:t>
            </a:fld>
            <a:endParaRPr lang="fi-FI"/>
          </a:p>
        </p:txBody>
      </p:sp>
      <p:sp>
        <p:nvSpPr>
          <p:cNvPr id="6" name="Footer Placeholder 5"/>
          <p:cNvSpPr>
            <a:spLocks noGrp="1"/>
          </p:cNvSpPr>
          <p:nvPr>
            <p:ph type="ftr" sz="quarter" idx="11"/>
          </p:nvPr>
        </p:nvSpPr>
        <p:spPr/>
        <p:txBody>
          <a:bodyPr/>
          <a:lstStyle/>
          <a:p>
            <a:r>
              <a:rPr lang="fi-FI" smtClean="0"/>
              <a:t>Varis  2016</a:t>
            </a:r>
            <a:endParaRPr lang="fi-FI"/>
          </a:p>
        </p:txBody>
      </p:sp>
      <p:sp>
        <p:nvSpPr>
          <p:cNvPr id="7" name="Slide Number Placeholder 6"/>
          <p:cNvSpPr>
            <a:spLocks noGrp="1"/>
          </p:cNvSpPr>
          <p:nvPr>
            <p:ph type="sldNum" sz="quarter" idx="12"/>
          </p:nvPr>
        </p:nvSpPr>
        <p:spPr/>
        <p:txBody>
          <a:bodyPr/>
          <a:lstStyle/>
          <a:p>
            <a:fld id="{AF08F8D1-705C-4B4E-A0F0-551422E062ED}" type="slidenum">
              <a:rPr lang="fi-FI" smtClean="0"/>
              <a:t>‹#›</a:t>
            </a:fld>
            <a:endParaRPr lang="fi-FI"/>
          </a:p>
        </p:txBody>
      </p:sp>
    </p:spTree>
    <p:extLst>
      <p:ext uri="{BB962C8B-B14F-4D97-AF65-F5344CB8AC3E}">
        <p14:creationId xmlns:p14="http://schemas.microsoft.com/office/powerpoint/2010/main" val="1286078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i-FI"/>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8BC0AF-020B-426C-B474-3AAA65491579}" type="datetime1">
              <a:rPr lang="fi-FI" smtClean="0"/>
              <a:t>21.5.2016</a:t>
            </a:fld>
            <a:endParaRPr lang="fi-FI"/>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smtClean="0"/>
              <a:t>Varis  2016</a:t>
            </a:r>
            <a:endParaRPr lang="fi-FI"/>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08F8D1-705C-4B4E-A0F0-551422E062ED}" type="slidenum">
              <a:rPr lang="fi-FI" smtClean="0"/>
              <a:t>‹#›</a:t>
            </a:fld>
            <a:endParaRPr lang="fi-FI"/>
          </a:p>
        </p:txBody>
      </p:sp>
    </p:spTree>
    <p:extLst>
      <p:ext uri="{BB962C8B-B14F-4D97-AF65-F5344CB8AC3E}">
        <p14:creationId xmlns:p14="http://schemas.microsoft.com/office/powerpoint/2010/main" val="3672076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smtClean="0"/>
              <a:t>Civilizations</a:t>
            </a:r>
            <a:r>
              <a:rPr lang="fi-FI" dirty="0" smtClean="0"/>
              <a:t>, </a:t>
            </a:r>
            <a:r>
              <a:rPr lang="fi-FI" dirty="0" err="1" smtClean="0"/>
              <a:t>technology</a:t>
            </a:r>
            <a:r>
              <a:rPr lang="fi-FI" dirty="0" smtClean="0"/>
              <a:t> and </a:t>
            </a:r>
            <a:r>
              <a:rPr lang="fi-FI" dirty="0" err="1" smtClean="0"/>
              <a:t>literacies</a:t>
            </a:r>
            <a:endParaRPr lang="fi-FI" dirty="0"/>
          </a:p>
        </p:txBody>
      </p:sp>
      <p:sp>
        <p:nvSpPr>
          <p:cNvPr id="3" name="Subtitle 2"/>
          <p:cNvSpPr>
            <a:spLocks noGrp="1"/>
          </p:cNvSpPr>
          <p:nvPr>
            <p:ph type="subTitle" idx="1"/>
          </p:nvPr>
        </p:nvSpPr>
        <p:spPr/>
        <p:txBody>
          <a:bodyPr/>
          <a:lstStyle/>
          <a:p>
            <a:r>
              <a:rPr lang="fi-FI" dirty="0" smtClean="0"/>
              <a:t>Tapio Varis, </a:t>
            </a:r>
            <a:r>
              <a:rPr lang="fi-FI" dirty="0" err="1" smtClean="0"/>
              <a:t>professor</a:t>
            </a:r>
            <a:r>
              <a:rPr lang="fi-FI" dirty="0" smtClean="0"/>
              <a:t> emeritus</a:t>
            </a:r>
          </a:p>
          <a:p>
            <a:r>
              <a:rPr lang="fi-FI" dirty="0" smtClean="0"/>
              <a:t>GB of Unesco/IITE</a:t>
            </a:r>
          </a:p>
          <a:p>
            <a:r>
              <a:rPr lang="fi-FI" dirty="0" err="1" smtClean="0"/>
              <a:t>Khanty-Mansiysk</a:t>
            </a:r>
            <a:r>
              <a:rPr lang="fi-FI" dirty="0" smtClean="0"/>
              <a:t>, </a:t>
            </a:r>
            <a:r>
              <a:rPr lang="fi-FI" dirty="0" err="1" smtClean="0"/>
              <a:t>June</a:t>
            </a:r>
            <a:r>
              <a:rPr lang="fi-FI" dirty="0" smtClean="0"/>
              <a:t> 66-10, 2016</a:t>
            </a:r>
            <a:endParaRPr lang="fi-FI" dirty="0"/>
          </a:p>
        </p:txBody>
      </p:sp>
      <p:sp>
        <p:nvSpPr>
          <p:cNvPr id="5" name="Footer Placeholder 4"/>
          <p:cNvSpPr>
            <a:spLocks noGrp="1"/>
          </p:cNvSpPr>
          <p:nvPr>
            <p:ph type="ftr" sz="quarter" idx="11"/>
          </p:nvPr>
        </p:nvSpPr>
        <p:spPr/>
        <p:txBody>
          <a:bodyPr/>
          <a:lstStyle/>
          <a:p>
            <a:r>
              <a:rPr lang="fi-FI" smtClean="0"/>
              <a:t>Varis  2016</a:t>
            </a:r>
            <a:endParaRPr lang="fi-FI"/>
          </a:p>
        </p:txBody>
      </p:sp>
      <p:sp>
        <p:nvSpPr>
          <p:cNvPr id="6" name="Slide Number Placeholder 5"/>
          <p:cNvSpPr>
            <a:spLocks noGrp="1"/>
          </p:cNvSpPr>
          <p:nvPr>
            <p:ph type="sldNum" sz="quarter" idx="12"/>
          </p:nvPr>
        </p:nvSpPr>
        <p:spPr/>
        <p:txBody>
          <a:bodyPr/>
          <a:lstStyle/>
          <a:p>
            <a:fld id="{AF08F8D1-705C-4B4E-A0F0-551422E062ED}" type="slidenum">
              <a:rPr lang="fi-FI" smtClean="0"/>
              <a:t>1</a:t>
            </a:fld>
            <a:endParaRPr lang="fi-FI"/>
          </a:p>
        </p:txBody>
      </p:sp>
    </p:spTree>
    <p:extLst>
      <p:ext uri="{BB962C8B-B14F-4D97-AF65-F5344CB8AC3E}">
        <p14:creationId xmlns:p14="http://schemas.microsoft.com/office/powerpoint/2010/main" val="4225508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smtClean="0"/>
              <a:t>Varis  2016</a:t>
            </a:r>
            <a:endParaRPr lang="fi-FI"/>
          </a:p>
        </p:txBody>
      </p:sp>
      <p:sp>
        <p:nvSpPr>
          <p:cNvPr id="3" name="Slide Number Placeholder 2"/>
          <p:cNvSpPr>
            <a:spLocks noGrp="1"/>
          </p:cNvSpPr>
          <p:nvPr>
            <p:ph type="sldNum" sz="quarter" idx="12"/>
          </p:nvPr>
        </p:nvSpPr>
        <p:spPr/>
        <p:txBody>
          <a:bodyPr/>
          <a:lstStyle/>
          <a:p>
            <a:fld id="{63E1B3F3-22AA-471B-9F74-BDAA5BB2ADAA}" type="slidenum">
              <a:rPr lang="fi-FI" smtClean="0"/>
              <a:t>2</a:t>
            </a:fld>
            <a:endParaRPr lang="fi-FI"/>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 y="0"/>
            <a:ext cx="8915400" cy="7067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167761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26170"/>
          </a:xfrm>
        </p:spPr>
        <p:txBody>
          <a:bodyPr>
            <a:normAutofit fontScale="90000"/>
          </a:bodyPr>
          <a:lstStyle/>
          <a:p>
            <a:r>
              <a:rPr lang="en-US" dirty="0"/>
              <a:t>CIVILIZATIONS, TECHNOLOGY AND LITERACIES</a:t>
            </a:r>
            <a:r>
              <a:rPr lang="fi-FI" dirty="0"/>
              <a:t/>
            </a:r>
            <a:br>
              <a:rPr lang="fi-FI" dirty="0"/>
            </a:br>
            <a:endParaRPr lang="fi-FI" dirty="0"/>
          </a:p>
        </p:txBody>
      </p:sp>
      <p:sp>
        <p:nvSpPr>
          <p:cNvPr id="3" name="Content Placeholder 2"/>
          <p:cNvSpPr>
            <a:spLocks noGrp="1"/>
          </p:cNvSpPr>
          <p:nvPr>
            <p:ph idx="1"/>
          </p:nvPr>
        </p:nvSpPr>
        <p:spPr/>
        <p:txBody>
          <a:bodyPr>
            <a:normAutofit fontScale="92500"/>
          </a:bodyPr>
          <a:lstStyle/>
          <a:p>
            <a:r>
              <a:rPr lang="en-US" dirty="0"/>
              <a:t>Can we speak of global civilization? What is the role of the media in global education and in cultural diversities? The question of the world order and the trend towards global civilization has inspired scholars, communicators, educators and spiritual leaders to answer questions on how the world </a:t>
            </a:r>
            <a:r>
              <a:rPr lang="en-US" dirty="0" smtClean="0"/>
              <a:t>works</a:t>
            </a:r>
          </a:p>
          <a:p>
            <a:r>
              <a:rPr lang="en-US" dirty="0" smtClean="0"/>
              <a:t>UNESCO: New </a:t>
            </a:r>
            <a:r>
              <a:rPr lang="en-US" dirty="0" smtClean="0"/>
              <a:t>Humanism, Media and Information Literacy (MIL)</a:t>
            </a:r>
            <a:endParaRPr lang="fi-FI" dirty="0"/>
          </a:p>
        </p:txBody>
      </p:sp>
      <p:sp>
        <p:nvSpPr>
          <p:cNvPr id="4" name="Footer Placeholder 3"/>
          <p:cNvSpPr>
            <a:spLocks noGrp="1"/>
          </p:cNvSpPr>
          <p:nvPr>
            <p:ph type="ftr" sz="quarter" idx="11"/>
          </p:nvPr>
        </p:nvSpPr>
        <p:spPr/>
        <p:txBody>
          <a:bodyPr/>
          <a:lstStyle/>
          <a:p>
            <a:r>
              <a:rPr lang="fi-FI" smtClean="0"/>
              <a:t>Varis  2016</a:t>
            </a:r>
            <a:endParaRPr lang="fi-FI"/>
          </a:p>
        </p:txBody>
      </p:sp>
      <p:sp>
        <p:nvSpPr>
          <p:cNvPr id="5" name="Slide Number Placeholder 4"/>
          <p:cNvSpPr>
            <a:spLocks noGrp="1"/>
          </p:cNvSpPr>
          <p:nvPr>
            <p:ph type="sldNum" sz="quarter" idx="12"/>
          </p:nvPr>
        </p:nvSpPr>
        <p:spPr/>
        <p:txBody>
          <a:bodyPr/>
          <a:lstStyle/>
          <a:p>
            <a:fld id="{94170127-E795-4BA5-A366-441B0B3DB22F}" type="slidenum">
              <a:rPr lang="fi-FI" smtClean="0"/>
              <a:t>3</a:t>
            </a:fld>
            <a:endParaRPr lang="fi-FI"/>
          </a:p>
        </p:txBody>
      </p:sp>
    </p:spTree>
    <p:extLst>
      <p:ext uri="{BB962C8B-B14F-4D97-AF65-F5344CB8AC3E}">
        <p14:creationId xmlns:p14="http://schemas.microsoft.com/office/powerpoint/2010/main" val="26114501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Alatunnisteen paikkamerkki 3"/>
          <p:cNvSpPr>
            <a:spLocks noGrp="1"/>
          </p:cNvSpPr>
          <p:nvPr>
            <p:ph type="ftr" sz="quarter" idx="11"/>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fi-FI" smtClean="0"/>
              <a:t>Varis  2016</a:t>
            </a:r>
          </a:p>
        </p:txBody>
      </p:sp>
      <p:sp>
        <p:nvSpPr>
          <p:cNvPr id="80899" name="Dian numeron paikkamerkki 4"/>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B5DA240E-65C0-47B4-B211-1DFE72D3E1A1}" type="slidenum">
              <a:rPr lang="en-US" altLang="fi-FI" smtClean="0"/>
              <a:pPr eaLnBrk="1" hangingPunct="1"/>
              <a:t>4</a:t>
            </a:fld>
            <a:endParaRPr lang="en-US" altLang="fi-FI" smtClean="0"/>
          </a:p>
        </p:txBody>
      </p:sp>
      <p:sp>
        <p:nvSpPr>
          <p:cNvPr id="80900" name="Rectangle 2"/>
          <p:cNvSpPr>
            <a:spLocks noGrp="1" noChangeArrowheads="1"/>
          </p:cNvSpPr>
          <p:nvPr>
            <p:ph type="title"/>
          </p:nvPr>
        </p:nvSpPr>
        <p:spPr>
          <a:xfrm>
            <a:off x="539750" y="1557338"/>
            <a:ext cx="8218488" cy="1143000"/>
          </a:xfrm>
        </p:spPr>
        <p:txBody>
          <a:bodyPr>
            <a:normAutofit fontScale="90000"/>
          </a:bodyPr>
          <a:lstStyle/>
          <a:p>
            <a:pPr eaLnBrk="1" hangingPunct="1"/>
            <a:r>
              <a:rPr lang="fi-FI" altLang="fi-FI" sz="4000" b="1" smtClean="0"/>
              <a:t>Towards Global Civilization:</a:t>
            </a:r>
            <a:r>
              <a:rPr lang="fi-FI" altLang="fi-FI" sz="4000" smtClean="0"/>
              <a:t> </a:t>
            </a:r>
            <a:r>
              <a:rPr lang="en-US" altLang="fi-FI" sz="4000" smtClean="0"/>
              <a:t>The Great Minds: Aristotle, Sakyamuni, and Confucius. </a:t>
            </a:r>
            <a:r>
              <a:rPr lang="en-US" altLang="fi-FI" sz="3000" smtClean="0"/>
              <a:t>China Block Printing Museum at Yangzhou, Yangzhou Museum</a:t>
            </a:r>
          </a:p>
        </p:txBody>
      </p:sp>
      <p:pic>
        <p:nvPicPr>
          <p:cNvPr id="80901" name="Picture 2" descr="IMG_233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6238" y="3500438"/>
            <a:ext cx="32512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21284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dirty="0"/>
              <a:t>VISION, RATIONALE AND </a:t>
            </a:r>
            <a:r>
              <a:rPr lang="fi-FI" dirty="0" smtClean="0"/>
              <a:t>PRINCIPLES</a:t>
            </a:r>
            <a:br>
              <a:rPr lang="fi-FI" dirty="0" smtClean="0"/>
            </a:br>
            <a:r>
              <a:rPr lang="fi-FI" dirty="0" smtClean="0"/>
              <a:t>(Unesco: </a:t>
            </a:r>
            <a:r>
              <a:rPr lang="fi-FI" dirty="0" err="1" smtClean="0"/>
              <a:t>Education</a:t>
            </a:r>
            <a:r>
              <a:rPr lang="fi-FI" dirty="0" smtClean="0"/>
              <a:t> 2030)</a:t>
            </a:r>
            <a:endParaRPr lang="fi-FI" dirty="0"/>
          </a:p>
        </p:txBody>
      </p:sp>
      <p:sp>
        <p:nvSpPr>
          <p:cNvPr id="3" name="Content Placeholder 2"/>
          <p:cNvSpPr>
            <a:spLocks noGrp="1"/>
          </p:cNvSpPr>
          <p:nvPr>
            <p:ph idx="1"/>
          </p:nvPr>
        </p:nvSpPr>
        <p:spPr>
          <a:xfrm>
            <a:off x="457200" y="2132856"/>
            <a:ext cx="8229600" cy="3993307"/>
          </a:xfrm>
        </p:spPr>
        <p:txBody>
          <a:bodyPr>
            <a:normAutofit fontScale="70000" lnSpcReduction="20000"/>
          </a:bodyPr>
          <a:lstStyle/>
          <a:p>
            <a:r>
              <a:rPr lang="en-US" dirty="0"/>
              <a:t>The renewed attention to the purpose and relevance of education for human development </a:t>
            </a:r>
            <a:r>
              <a:rPr lang="en-US" dirty="0" smtClean="0"/>
              <a:t>and economic</a:t>
            </a:r>
            <a:r>
              <a:rPr lang="en-US" dirty="0"/>
              <a:t>, social and environmental sustainability is a defining feature of the Education </a:t>
            </a:r>
            <a:r>
              <a:rPr lang="en-US" dirty="0" smtClean="0"/>
              <a:t>2030 agenda</a:t>
            </a:r>
            <a:r>
              <a:rPr lang="en-US" dirty="0"/>
              <a:t>. This is embedded in its </a:t>
            </a:r>
            <a:r>
              <a:rPr lang="en-US" b="1" dirty="0"/>
              <a:t>holistic and humanistic vision</a:t>
            </a:r>
            <a:r>
              <a:rPr lang="en-US" dirty="0"/>
              <a:t>, which contributes to a new </a:t>
            </a:r>
            <a:r>
              <a:rPr lang="en-US" dirty="0" smtClean="0"/>
              <a:t>model of </a:t>
            </a:r>
            <a:r>
              <a:rPr lang="en-US" dirty="0"/>
              <a:t>development. That vision goes </a:t>
            </a:r>
            <a:r>
              <a:rPr lang="en-US" b="1" dirty="0"/>
              <a:t>beyond a utilitarian approach </a:t>
            </a:r>
            <a:r>
              <a:rPr lang="en-US" dirty="0"/>
              <a:t>to education and integrates </a:t>
            </a:r>
            <a:r>
              <a:rPr lang="en-US" dirty="0" smtClean="0"/>
              <a:t>the multiple </a:t>
            </a:r>
            <a:r>
              <a:rPr lang="en-US" dirty="0"/>
              <a:t>dimensions of human existence </a:t>
            </a:r>
            <a:r>
              <a:rPr lang="en-US" dirty="0" smtClean="0"/>
              <a:t>. </a:t>
            </a:r>
            <a:r>
              <a:rPr lang="en-US" dirty="0"/>
              <a:t>It understands education as inclusive and </a:t>
            </a:r>
            <a:r>
              <a:rPr lang="en-US" dirty="0" smtClean="0"/>
              <a:t>as crucial </a:t>
            </a:r>
            <a:r>
              <a:rPr lang="en-US" dirty="0"/>
              <a:t>in promoting democracy and human rights and enhancing </a:t>
            </a:r>
            <a:r>
              <a:rPr lang="en-US" b="1" dirty="0"/>
              <a:t>global citizenship</a:t>
            </a:r>
            <a:r>
              <a:rPr lang="en-US" dirty="0"/>
              <a:t>, </a:t>
            </a:r>
            <a:r>
              <a:rPr lang="en-US" dirty="0" smtClean="0"/>
              <a:t>tolerance and </a:t>
            </a:r>
            <a:r>
              <a:rPr lang="en-US" dirty="0"/>
              <a:t>civic engagement as well as sustainable development. Education facilitates </a:t>
            </a:r>
            <a:r>
              <a:rPr lang="en-US" b="1" dirty="0" smtClean="0"/>
              <a:t>intercultural dialogue </a:t>
            </a:r>
            <a:r>
              <a:rPr lang="en-US" dirty="0"/>
              <a:t>and fosters respect for cultural, religious and linguistic </a:t>
            </a:r>
            <a:r>
              <a:rPr lang="en-US" b="1" dirty="0"/>
              <a:t>diversity, </a:t>
            </a:r>
            <a:r>
              <a:rPr lang="en-US" dirty="0"/>
              <a:t>which are vital </a:t>
            </a:r>
            <a:r>
              <a:rPr lang="en-US" dirty="0" smtClean="0"/>
              <a:t>for achieving </a:t>
            </a:r>
            <a:r>
              <a:rPr lang="en-US" dirty="0"/>
              <a:t>social cohesion and justice.</a:t>
            </a:r>
            <a:endParaRPr lang="fi-FI" dirty="0"/>
          </a:p>
        </p:txBody>
      </p:sp>
      <p:sp>
        <p:nvSpPr>
          <p:cNvPr id="4" name="Footer Placeholder 3"/>
          <p:cNvSpPr>
            <a:spLocks noGrp="1"/>
          </p:cNvSpPr>
          <p:nvPr>
            <p:ph type="ftr" sz="quarter" idx="11"/>
          </p:nvPr>
        </p:nvSpPr>
        <p:spPr/>
        <p:txBody>
          <a:bodyPr/>
          <a:lstStyle/>
          <a:p>
            <a:r>
              <a:rPr lang="fi-FI" smtClean="0"/>
              <a:t>Varis  2016</a:t>
            </a:r>
            <a:endParaRPr lang="fi-FI"/>
          </a:p>
        </p:txBody>
      </p:sp>
      <p:sp>
        <p:nvSpPr>
          <p:cNvPr id="5" name="Slide Number Placeholder 4"/>
          <p:cNvSpPr>
            <a:spLocks noGrp="1"/>
          </p:cNvSpPr>
          <p:nvPr>
            <p:ph type="sldNum" sz="quarter" idx="12"/>
          </p:nvPr>
        </p:nvSpPr>
        <p:spPr/>
        <p:txBody>
          <a:bodyPr/>
          <a:lstStyle/>
          <a:p>
            <a:fld id="{94170127-E795-4BA5-A366-441B0B3DB22F}" type="slidenum">
              <a:rPr lang="fi-FI" smtClean="0"/>
              <a:t>5</a:t>
            </a:fld>
            <a:endParaRPr lang="fi-FI"/>
          </a:p>
        </p:txBody>
      </p:sp>
    </p:spTree>
    <p:extLst>
      <p:ext uri="{BB962C8B-B14F-4D97-AF65-F5344CB8AC3E}">
        <p14:creationId xmlns:p14="http://schemas.microsoft.com/office/powerpoint/2010/main" val="35847912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Towards 2030: a new vision for education</a:t>
            </a:r>
            <a:endParaRPr lang="fi-FI" dirty="0"/>
          </a:p>
        </p:txBody>
      </p:sp>
      <p:sp>
        <p:nvSpPr>
          <p:cNvPr id="3" name="Content Placeholder 2"/>
          <p:cNvSpPr>
            <a:spLocks noGrp="1"/>
          </p:cNvSpPr>
          <p:nvPr>
            <p:ph idx="1"/>
          </p:nvPr>
        </p:nvSpPr>
        <p:spPr/>
        <p:txBody>
          <a:bodyPr>
            <a:normAutofit fontScale="85000" lnSpcReduction="10000"/>
          </a:bodyPr>
          <a:lstStyle/>
          <a:p>
            <a:r>
              <a:rPr lang="fi-FI" dirty="0"/>
              <a:t>SDG 4 </a:t>
            </a:r>
            <a:r>
              <a:rPr lang="fi-FI" i="1" dirty="0"/>
              <a:t>“</a:t>
            </a:r>
            <a:r>
              <a:rPr lang="fi-FI" i="1" dirty="0" err="1"/>
              <a:t>Ensure</a:t>
            </a:r>
            <a:r>
              <a:rPr lang="fi-FI" i="1" dirty="0"/>
              <a:t> </a:t>
            </a:r>
            <a:r>
              <a:rPr lang="fi-FI" i="1" dirty="0" err="1" smtClean="0"/>
              <a:t>inclusive</a:t>
            </a:r>
            <a:r>
              <a:rPr lang="fi-FI" i="1" dirty="0" smtClean="0"/>
              <a:t> </a:t>
            </a:r>
            <a:r>
              <a:rPr lang="en-US" i="1" dirty="0" smtClean="0"/>
              <a:t>and </a:t>
            </a:r>
            <a:r>
              <a:rPr lang="en-US" i="1" dirty="0"/>
              <a:t>equitable quality education and promote lifelong learning opportunities for all</a:t>
            </a:r>
            <a:r>
              <a:rPr lang="en-US" i="1" dirty="0" smtClean="0"/>
              <a:t>”</a:t>
            </a:r>
          </a:p>
          <a:p>
            <a:r>
              <a:rPr lang="fi-FI" dirty="0" err="1"/>
              <a:t>expanding</a:t>
            </a:r>
            <a:r>
              <a:rPr lang="fi-FI" dirty="0"/>
              <a:t> </a:t>
            </a:r>
            <a:r>
              <a:rPr lang="fi-FI" dirty="0" err="1"/>
              <a:t>access</a:t>
            </a:r>
            <a:r>
              <a:rPr lang="fi-FI" dirty="0"/>
              <a:t> to </a:t>
            </a:r>
            <a:r>
              <a:rPr lang="fi-FI" dirty="0" err="1" smtClean="0"/>
              <a:t>education</a:t>
            </a:r>
            <a:endParaRPr lang="fi-FI" dirty="0" smtClean="0"/>
          </a:p>
          <a:p>
            <a:r>
              <a:rPr lang="en-US" dirty="0"/>
              <a:t>Inclusion and equity in and through </a:t>
            </a:r>
            <a:r>
              <a:rPr lang="en-US" dirty="0" smtClean="0"/>
              <a:t>education</a:t>
            </a:r>
          </a:p>
          <a:p>
            <a:r>
              <a:rPr lang="fi-FI" dirty="0" err="1"/>
              <a:t>gender</a:t>
            </a:r>
            <a:r>
              <a:rPr lang="fi-FI" dirty="0"/>
              <a:t> </a:t>
            </a:r>
            <a:r>
              <a:rPr lang="fi-FI" dirty="0" err="1" smtClean="0"/>
              <a:t>equality</a:t>
            </a:r>
            <a:endParaRPr lang="fi-FI" dirty="0" smtClean="0"/>
          </a:p>
          <a:p>
            <a:r>
              <a:rPr lang="en-US" dirty="0"/>
              <a:t>quality education and </a:t>
            </a:r>
            <a:r>
              <a:rPr lang="en-US" dirty="0" smtClean="0"/>
              <a:t> </a:t>
            </a:r>
            <a:r>
              <a:rPr lang="en-US" dirty="0"/>
              <a:t>improving learning </a:t>
            </a:r>
            <a:r>
              <a:rPr lang="en-US" dirty="0" smtClean="0"/>
              <a:t>outcomes</a:t>
            </a:r>
          </a:p>
          <a:p>
            <a:r>
              <a:rPr lang="en-US" dirty="0"/>
              <a:t>quality lifelong learning opportunities for </a:t>
            </a:r>
            <a:r>
              <a:rPr lang="en-US" dirty="0" smtClean="0"/>
              <a:t>all</a:t>
            </a:r>
          </a:p>
          <a:p>
            <a:r>
              <a:rPr lang="en-US" dirty="0"/>
              <a:t>conflict-affected </a:t>
            </a:r>
            <a:r>
              <a:rPr lang="en-US" dirty="0" smtClean="0"/>
              <a:t>areas: crises</a:t>
            </a:r>
            <a:r>
              <a:rPr lang="en-US" dirty="0"/>
              <a:t>, violence and attacks on </a:t>
            </a:r>
            <a:r>
              <a:rPr lang="en-US" dirty="0" smtClean="0"/>
              <a:t>education </a:t>
            </a:r>
            <a:r>
              <a:rPr lang="fi-FI" dirty="0" err="1" smtClean="0"/>
              <a:t>institutions</a:t>
            </a:r>
            <a:endParaRPr lang="en-US" i="1" dirty="0" smtClean="0"/>
          </a:p>
          <a:p>
            <a:endParaRPr lang="fi-FI" dirty="0"/>
          </a:p>
        </p:txBody>
      </p:sp>
      <p:sp>
        <p:nvSpPr>
          <p:cNvPr id="4" name="Footer Placeholder 3"/>
          <p:cNvSpPr>
            <a:spLocks noGrp="1"/>
          </p:cNvSpPr>
          <p:nvPr>
            <p:ph type="ftr" sz="quarter" idx="11"/>
          </p:nvPr>
        </p:nvSpPr>
        <p:spPr/>
        <p:txBody>
          <a:bodyPr/>
          <a:lstStyle/>
          <a:p>
            <a:r>
              <a:rPr lang="fi-FI" smtClean="0"/>
              <a:t>Varis  2016</a:t>
            </a:r>
            <a:endParaRPr lang="fi-FI"/>
          </a:p>
        </p:txBody>
      </p:sp>
      <p:sp>
        <p:nvSpPr>
          <p:cNvPr id="5" name="Slide Number Placeholder 4"/>
          <p:cNvSpPr>
            <a:spLocks noGrp="1"/>
          </p:cNvSpPr>
          <p:nvPr>
            <p:ph type="sldNum" sz="quarter" idx="12"/>
          </p:nvPr>
        </p:nvSpPr>
        <p:spPr/>
        <p:txBody>
          <a:bodyPr/>
          <a:lstStyle/>
          <a:p>
            <a:fld id="{94170127-E795-4BA5-A366-441B0B3DB22F}" type="slidenum">
              <a:rPr lang="fi-FI" smtClean="0"/>
              <a:t>6</a:t>
            </a:fld>
            <a:endParaRPr lang="fi-FI"/>
          </a:p>
        </p:txBody>
      </p:sp>
    </p:spTree>
    <p:extLst>
      <p:ext uri="{BB962C8B-B14F-4D97-AF65-F5344CB8AC3E}">
        <p14:creationId xmlns:p14="http://schemas.microsoft.com/office/powerpoint/2010/main" val="32038237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altLang="fi-FI" smtClean="0"/>
              <a:t>Varis  2016</a:t>
            </a:r>
            <a:endParaRPr lang="en-US" altLang="fi-FI"/>
          </a:p>
        </p:txBody>
      </p:sp>
      <p:sp>
        <p:nvSpPr>
          <p:cNvPr id="7" name="Slide Number Placeholder 6"/>
          <p:cNvSpPr>
            <a:spLocks noGrp="1"/>
          </p:cNvSpPr>
          <p:nvPr>
            <p:ph type="sldNum" sz="quarter" idx="12"/>
          </p:nvPr>
        </p:nvSpPr>
        <p:spPr/>
        <p:txBody>
          <a:bodyPr/>
          <a:lstStyle/>
          <a:p>
            <a:fld id="{6A7C178D-96FD-42E1-A064-596FF7B87301}" type="slidenum">
              <a:rPr lang="en-US" altLang="fi-FI"/>
              <a:pPr/>
              <a:t>7</a:t>
            </a:fld>
            <a:endParaRPr lang="en-US" altLang="fi-FI"/>
          </a:p>
        </p:txBody>
      </p:sp>
      <p:sp>
        <p:nvSpPr>
          <p:cNvPr id="46082" name="Rectangle 2"/>
          <p:cNvSpPr>
            <a:spLocks noGrp="1" noChangeArrowheads="1"/>
          </p:cNvSpPr>
          <p:nvPr>
            <p:ph type="title"/>
          </p:nvPr>
        </p:nvSpPr>
        <p:spPr/>
        <p:txBody>
          <a:bodyPr/>
          <a:lstStyle/>
          <a:p>
            <a:r>
              <a:rPr lang="es-ES" altLang="zh-CN" b="1">
                <a:ea typeface="SimSun" pitchFamily="2" charset="-122"/>
              </a:rPr>
              <a:t>New humanistic awareness</a:t>
            </a:r>
            <a:endParaRPr lang="en-US" altLang="fi-FI" b="1">
              <a:ea typeface="SimSun" pitchFamily="2" charset="-122"/>
            </a:endParaRPr>
          </a:p>
        </p:txBody>
      </p:sp>
      <p:sp>
        <p:nvSpPr>
          <p:cNvPr id="46084" name="Rectangle 4"/>
          <p:cNvSpPr>
            <a:spLocks noGrp="1" noChangeArrowheads="1"/>
          </p:cNvSpPr>
          <p:nvPr>
            <p:ph type="body" sz="half" idx="1"/>
          </p:nvPr>
        </p:nvSpPr>
        <p:spPr/>
        <p:txBody>
          <a:bodyPr/>
          <a:lstStyle/>
          <a:p>
            <a:pPr>
              <a:buFontTx/>
              <a:buNone/>
            </a:pPr>
            <a:r>
              <a:rPr lang="fi-FI" altLang="fi-FI" b="1"/>
              <a:t>NEW HUMANISM</a:t>
            </a:r>
          </a:p>
          <a:p>
            <a:r>
              <a:rPr lang="fi-FI" altLang="fi-FI"/>
              <a:t>Human being over technology</a:t>
            </a:r>
          </a:p>
          <a:p>
            <a:r>
              <a:rPr lang="fi-FI" altLang="fi-FI"/>
              <a:t>Critical to technology</a:t>
            </a:r>
          </a:p>
          <a:p>
            <a:r>
              <a:rPr lang="fi-FI" altLang="fi-FI"/>
              <a:t>Autonomy over global communication</a:t>
            </a:r>
          </a:p>
          <a:p>
            <a:r>
              <a:rPr lang="fi-FI" altLang="fi-FI"/>
              <a:t>Diversity</a:t>
            </a:r>
          </a:p>
          <a:p>
            <a:r>
              <a:rPr lang="fi-FI" altLang="fi-FI"/>
              <a:t>Universal rights and responsibilities</a:t>
            </a:r>
          </a:p>
          <a:p>
            <a:endParaRPr lang="en-US" altLang="fi-FI"/>
          </a:p>
        </p:txBody>
      </p:sp>
      <p:sp>
        <p:nvSpPr>
          <p:cNvPr id="46085" name="Rectangle 5"/>
          <p:cNvSpPr>
            <a:spLocks noGrp="1" noChangeArrowheads="1"/>
          </p:cNvSpPr>
          <p:nvPr>
            <p:ph type="body" sz="half" idx="2"/>
          </p:nvPr>
        </p:nvSpPr>
        <p:spPr/>
        <p:txBody>
          <a:bodyPr/>
          <a:lstStyle/>
          <a:p>
            <a:pPr>
              <a:buFontTx/>
              <a:buNone/>
            </a:pPr>
            <a:r>
              <a:rPr lang="fi-FI" altLang="fi-FI" b="1"/>
              <a:t>OLD HUMANISM</a:t>
            </a:r>
          </a:p>
          <a:p>
            <a:r>
              <a:rPr lang="fi-FI" altLang="fi-FI"/>
              <a:t>Human being over theology</a:t>
            </a:r>
          </a:p>
          <a:p>
            <a:r>
              <a:rPr lang="fi-FI" altLang="fi-FI"/>
              <a:t>Critical to classic texts</a:t>
            </a:r>
          </a:p>
          <a:p>
            <a:r>
              <a:rPr lang="fi-FI" altLang="fi-FI"/>
              <a:t>Discovery of self</a:t>
            </a:r>
          </a:p>
          <a:p>
            <a:endParaRPr lang="fi-FI" altLang="fi-FI"/>
          </a:p>
          <a:p>
            <a:r>
              <a:rPr lang="fi-FI" altLang="fi-FI"/>
              <a:t>New world</a:t>
            </a:r>
          </a:p>
          <a:p>
            <a:r>
              <a:rPr lang="fi-FI" altLang="fi-FI"/>
              <a:t>Cosmopolitanism</a:t>
            </a:r>
            <a:endParaRPr lang="en-US" altLang="fi-FI"/>
          </a:p>
          <a:p>
            <a:endParaRPr lang="en-US" altLang="fi-FI"/>
          </a:p>
        </p:txBody>
      </p:sp>
    </p:spTree>
    <p:extLst>
      <p:ext uri="{BB962C8B-B14F-4D97-AF65-F5344CB8AC3E}">
        <p14:creationId xmlns:p14="http://schemas.microsoft.com/office/powerpoint/2010/main" val="20169930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smtClean="0"/>
              <a:t>Posthumanism</a:t>
            </a:r>
            <a:endParaRPr lang="fi-FI" dirty="0"/>
          </a:p>
        </p:txBody>
      </p:sp>
      <p:sp>
        <p:nvSpPr>
          <p:cNvPr id="3" name="Content Placeholder 2"/>
          <p:cNvSpPr>
            <a:spLocks noGrp="1"/>
          </p:cNvSpPr>
          <p:nvPr>
            <p:ph idx="1"/>
          </p:nvPr>
        </p:nvSpPr>
        <p:spPr/>
        <p:txBody>
          <a:bodyPr>
            <a:normAutofit fontScale="85000" lnSpcReduction="10000"/>
          </a:bodyPr>
          <a:lstStyle/>
          <a:p>
            <a:r>
              <a:rPr lang="fi-FI" dirty="0" err="1"/>
              <a:t>A</a:t>
            </a:r>
            <a:r>
              <a:rPr lang="fi-FI" dirty="0" err="1" smtClean="0"/>
              <a:t>ntihumanism</a:t>
            </a:r>
            <a:r>
              <a:rPr lang="fi-FI" dirty="0" smtClean="0"/>
              <a:t> (</a:t>
            </a:r>
            <a:r>
              <a:rPr lang="fi-FI" dirty="0" err="1" smtClean="0"/>
              <a:t>critical</a:t>
            </a:r>
            <a:r>
              <a:rPr lang="fi-FI" dirty="0" smtClean="0"/>
              <a:t> of </a:t>
            </a:r>
            <a:r>
              <a:rPr lang="fi-FI" dirty="0" err="1" smtClean="0"/>
              <a:t>traditional</a:t>
            </a:r>
            <a:r>
              <a:rPr lang="fi-FI" dirty="0" smtClean="0"/>
              <a:t> </a:t>
            </a:r>
            <a:r>
              <a:rPr lang="fi-FI" dirty="0" err="1" smtClean="0"/>
              <a:t>humanism</a:t>
            </a:r>
            <a:r>
              <a:rPr lang="fi-FI" dirty="0" smtClean="0"/>
              <a:t>)</a:t>
            </a:r>
          </a:p>
          <a:p>
            <a:r>
              <a:rPr lang="fi-FI" dirty="0" err="1" smtClean="0"/>
              <a:t>Cultural</a:t>
            </a:r>
            <a:r>
              <a:rPr lang="fi-FI" dirty="0" smtClean="0"/>
              <a:t> </a:t>
            </a:r>
            <a:r>
              <a:rPr lang="fi-FI" dirty="0" err="1" smtClean="0"/>
              <a:t>posthumanism</a:t>
            </a:r>
            <a:r>
              <a:rPr lang="fi-FI" dirty="0" smtClean="0"/>
              <a:t> (</a:t>
            </a:r>
            <a:r>
              <a:rPr lang="fi-FI" dirty="0" err="1" smtClean="0"/>
              <a:t>critical</a:t>
            </a:r>
            <a:r>
              <a:rPr lang="fi-FI" dirty="0" smtClean="0"/>
              <a:t> of the </a:t>
            </a:r>
            <a:r>
              <a:rPr lang="fi-FI" dirty="0" err="1" smtClean="0"/>
              <a:t>foundational</a:t>
            </a:r>
            <a:r>
              <a:rPr lang="fi-FI" dirty="0" smtClean="0"/>
              <a:t> </a:t>
            </a:r>
            <a:r>
              <a:rPr lang="fi-FI" dirty="0" err="1" smtClean="0"/>
              <a:t>assumptions</a:t>
            </a:r>
            <a:r>
              <a:rPr lang="fi-FI" dirty="0" smtClean="0"/>
              <a:t> of </a:t>
            </a:r>
            <a:r>
              <a:rPr lang="fi-FI" dirty="0" err="1" smtClean="0"/>
              <a:t>Renaissance</a:t>
            </a:r>
            <a:r>
              <a:rPr lang="fi-FI" dirty="0" smtClean="0"/>
              <a:t> </a:t>
            </a:r>
            <a:r>
              <a:rPr lang="fi-FI" dirty="0" err="1" smtClean="0"/>
              <a:t>humanism</a:t>
            </a:r>
            <a:r>
              <a:rPr lang="fi-FI" dirty="0" smtClean="0"/>
              <a:t> and </a:t>
            </a:r>
            <a:r>
              <a:rPr lang="fi-FI" dirty="0" err="1" smtClean="0"/>
              <a:t>its</a:t>
            </a:r>
            <a:r>
              <a:rPr lang="fi-FI" dirty="0" smtClean="0"/>
              <a:t> </a:t>
            </a:r>
            <a:r>
              <a:rPr lang="fi-FI" dirty="0" err="1" smtClean="0"/>
              <a:t>legacy</a:t>
            </a:r>
            <a:r>
              <a:rPr lang="fi-FI" dirty="0" smtClean="0"/>
              <a:t>)</a:t>
            </a:r>
          </a:p>
          <a:p>
            <a:r>
              <a:rPr lang="fi-FI" dirty="0" err="1" smtClean="0"/>
              <a:t>Posthuman</a:t>
            </a:r>
            <a:r>
              <a:rPr lang="fi-FI" dirty="0" smtClean="0"/>
              <a:t> </a:t>
            </a:r>
            <a:r>
              <a:rPr lang="fi-FI" dirty="0" err="1" smtClean="0"/>
              <a:t>discourse</a:t>
            </a:r>
            <a:r>
              <a:rPr lang="fi-FI" dirty="0" smtClean="0"/>
              <a:t>: </a:t>
            </a:r>
            <a:r>
              <a:rPr lang="fi-FI" dirty="0" err="1" smtClean="0"/>
              <a:t>loss</a:t>
            </a:r>
            <a:r>
              <a:rPr lang="fi-FI" dirty="0" smtClean="0"/>
              <a:t> of </a:t>
            </a:r>
            <a:r>
              <a:rPr lang="fi-FI" dirty="0" err="1" smtClean="0"/>
              <a:t>subjectivity</a:t>
            </a:r>
            <a:r>
              <a:rPr lang="fi-FI" dirty="0" smtClean="0"/>
              <a:t> </a:t>
            </a:r>
            <a:r>
              <a:rPr lang="fi-FI" dirty="0" err="1" smtClean="0"/>
              <a:t>based</a:t>
            </a:r>
            <a:r>
              <a:rPr lang="fi-FI" dirty="0" smtClean="0"/>
              <a:t> on </a:t>
            </a:r>
            <a:r>
              <a:rPr lang="fi-FI" dirty="0" err="1" smtClean="0"/>
              <a:t>bodily</a:t>
            </a:r>
            <a:r>
              <a:rPr lang="fi-FI" dirty="0" smtClean="0"/>
              <a:t> </a:t>
            </a:r>
            <a:r>
              <a:rPr lang="fi-FI" dirty="0" err="1" smtClean="0"/>
              <a:t>boundaries</a:t>
            </a:r>
            <a:endParaRPr lang="fi-FI" dirty="0" smtClean="0"/>
          </a:p>
          <a:p>
            <a:r>
              <a:rPr lang="fi-FI" dirty="0" err="1" smtClean="0"/>
              <a:t>Transhumanism</a:t>
            </a:r>
            <a:r>
              <a:rPr lang="fi-FI" dirty="0" smtClean="0"/>
              <a:t> (</a:t>
            </a:r>
            <a:r>
              <a:rPr lang="fi-FI" dirty="0" err="1" smtClean="0"/>
              <a:t>technologies</a:t>
            </a:r>
            <a:r>
              <a:rPr lang="fi-FI" dirty="0" smtClean="0"/>
              <a:t> </a:t>
            </a:r>
            <a:r>
              <a:rPr lang="fi-FI" dirty="0" err="1" smtClean="0"/>
              <a:t>that</a:t>
            </a:r>
            <a:r>
              <a:rPr lang="fi-FI" dirty="0" smtClean="0"/>
              <a:t> </a:t>
            </a:r>
            <a:r>
              <a:rPr lang="fi-FI" dirty="0" err="1" smtClean="0"/>
              <a:t>eliminate</a:t>
            </a:r>
            <a:r>
              <a:rPr lang="fi-FI" dirty="0" smtClean="0"/>
              <a:t> </a:t>
            </a:r>
            <a:r>
              <a:rPr lang="fi-FI" dirty="0" err="1" smtClean="0"/>
              <a:t>aging</a:t>
            </a:r>
            <a:r>
              <a:rPr lang="fi-FI" dirty="0" smtClean="0"/>
              <a:t>, </a:t>
            </a:r>
            <a:r>
              <a:rPr lang="fi-FI" dirty="0" err="1" smtClean="0"/>
              <a:t>enhance</a:t>
            </a:r>
            <a:r>
              <a:rPr lang="fi-FI" dirty="0" smtClean="0"/>
              <a:t> </a:t>
            </a:r>
            <a:r>
              <a:rPr lang="fi-FI" dirty="0" err="1" smtClean="0"/>
              <a:t>human</a:t>
            </a:r>
            <a:r>
              <a:rPr lang="fi-FI" dirty="0" smtClean="0"/>
              <a:t> </a:t>
            </a:r>
            <a:r>
              <a:rPr lang="fi-FI" dirty="0" err="1" smtClean="0"/>
              <a:t>intellectual</a:t>
            </a:r>
            <a:r>
              <a:rPr lang="fi-FI" dirty="0" smtClean="0"/>
              <a:t>, </a:t>
            </a:r>
            <a:r>
              <a:rPr lang="fi-FI" dirty="0" err="1" smtClean="0"/>
              <a:t>physical</a:t>
            </a:r>
            <a:r>
              <a:rPr lang="fi-FI" dirty="0" smtClean="0"/>
              <a:t>, and </a:t>
            </a:r>
            <a:r>
              <a:rPr lang="fi-FI" dirty="0" err="1" smtClean="0"/>
              <a:t>psychological</a:t>
            </a:r>
            <a:r>
              <a:rPr lang="fi-FI" dirty="0" smtClean="0"/>
              <a:t> </a:t>
            </a:r>
            <a:r>
              <a:rPr lang="fi-FI" dirty="0" err="1" smtClean="0"/>
              <a:t>capacities</a:t>
            </a:r>
            <a:r>
              <a:rPr lang="fi-FI" dirty="0" smtClean="0"/>
              <a:t> (”</a:t>
            </a:r>
            <a:r>
              <a:rPr lang="fi-FI" dirty="0" err="1" smtClean="0"/>
              <a:t>posthuman</a:t>
            </a:r>
            <a:r>
              <a:rPr lang="fi-FI" dirty="0" smtClean="0"/>
              <a:t> </a:t>
            </a:r>
            <a:r>
              <a:rPr lang="fi-FI" dirty="0" err="1" smtClean="0"/>
              <a:t>future</a:t>
            </a:r>
            <a:r>
              <a:rPr lang="fi-FI" dirty="0" smtClean="0"/>
              <a:t>”)</a:t>
            </a:r>
          </a:p>
          <a:p>
            <a:r>
              <a:rPr lang="fi-FI" dirty="0" smtClean="0"/>
              <a:t>AI </a:t>
            </a:r>
            <a:r>
              <a:rPr lang="fi-FI" dirty="0" err="1" smtClean="0"/>
              <a:t>takeover</a:t>
            </a:r>
            <a:r>
              <a:rPr lang="fi-FI" dirty="0" smtClean="0"/>
              <a:t> (</a:t>
            </a:r>
            <a:r>
              <a:rPr lang="fi-FI" dirty="0" err="1" smtClean="0"/>
              <a:t>humans</a:t>
            </a:r>
            <a:r>
              <a:rPr lang="fi-FI" dirty="0" smtClean="0"/>
              <a:t> </a:t>
            </a:r>
            <a:r>
              <a:rPr lang="fi-FI" dirty="0" err="1" smtClean="0"/>
              <a:t>replaced</a:t>
            </a:r>
            <a:r>
              <a:rPr lang="fi-FI" dirty="0" smtClean="0"/>
              <a:t> </a:t>
            </a:r>
            <a:r>
              <a:rPr lang="fi-FI" dirty="0" err="1" smtClean="0"/>
              <a:t>by</a:t>
            </a:r>
            <a:r>
              <a:rPr lang="fi-FI" dirty="0" smtClean="0"/>
              <a:t> </a:t>
            </a:r>
            <a:r>
              <a:rPr lang="fi-FI" dirty="0" err="1" smtClean="0"/>
              <a:t>artificial</a:t>
            </a:r>
            <a:r>
              <a:rPr lang="fi-FI" dirty="0" smtClean="0"/>
              <a:t> </a:t>
            </a:r>
            <a:r>
              <a:rPr lang="fi-FI" dirty="0" err="1" smtClean="0"/>
              <a:t>intelligence</a:t>
            </a:r>
            <a:r>
              <a:rPr lang="fi-FI" dirty="0" smtClean="0"/>
              <a:t>)</a:t>
            </a:r>
          </a:p>
          <a:p>
            <a:r>
              <a:rPr lang="fi-FI" dirty="0" err="1" smtClean="0"/>
              <a:t>Voluntary</a:t>
            </a:r>
            <a:r>
              <a:rPr lang="fi-FI" dirty="0" smtClean="0"/>
              <a:t> </a:t>
            </a:r>
            <a:r>
              <a:rPr lang="fi-FI" dirty="0" err="1" smtClean="0"/>
              <a:t>human</a:t>
            </a:r>
            <a:r>
              <a:rPr lang="fi-FI" dirty="0" smtClean="0"/>
              <a:t> </a:t>
            </a:r>
            <a:r>
              <a:rPr lang="fi-FI" dirty="0" err="1" smtClean="0"/>
              <a:t>extinction</a:t>
            </a:r>
            <a:r>
              <a:rPr lang="fi-FI" dirty="0" smtClean="0"/>
              <a:t> (”</a:t>
            </a:r>
            <a:r>
              <a:rPr lang="fi-FI" dirty="0" err="1" smtClean="0"/>
              <a:t>future</a:t>
            </a:r>
            <a:r>
              <a:rPr lang="fi-FI" dirty="0" smtClean="0"/>
              <a:t> </a:t>
            </a:r>
            <a:r>
              <a:rPr lang="fi-FI" dirty="0" err="1" smtClean="0"/>
              <a:t>without</a:t>
            </a:r>
            <a:r>
              <a:rPr lang="fi-FI" dirty="0" smtClean="0"/>
              <a:t> </a:t>
            </a:r>
            <a:r>
              <a:rPr lang="fi-FI" dirty="0" err="1" smtClean="0"/>
              <a:t>humans</a:t>
            </a:r>
            <a:r>
              <a:rPr lang="fi-FI" dirty="0" smtClean="0"/>
              <a:t>”)</a:t>
            </a:r>
          </a:p>
        </p:txBody>
      </p:sp>
      <p:sp>
        <p:nvSpPr>
          <p:cNvPr id="4" name="Footer Placeholder 3"/>
          <p:cNvSpPr>
            <a:spLocks noGrp="1"/>
          </p:cNvSpPr>
          <p:nvPr>
            <p:ph type="ftr" sz="quarter" idx="11"/>
          </p:nvPr>
        </p:nvSpPr>
        <p:spPr/>
        <p:txBody>
          <a:bodyPr/>
          <a:lstStyle/>
          <a:p>
            <a:r>
              <a:rPr lang="fi-FI" smtClean="0"/>
              <a:t>Varis  2016</a:t>
            </a:r>
            <a:endParaRPr lang="fi-FI"/>
          </a:p>
        </p:txBody>
      </p:sp>
      <p:sp>
        <p:nvSpPr>
          <p:cNvPr id="5" name="Slide Number Placeholder 4"/>
          <p:cNvSpPr>
            <a:spLocks noGrp="1"/>
          </p:cNvSpPr>
          <p:nvPr>
            <p:ph type="sldNum" sz="quarter" idx="12"/>
          </p:nvPr>
        </p:nvSpPr>
        <p:spPr/>
        <p:txBody>
          <a:bodyPr/>
          <a:lstStyle/>
          <a:p>
            <a:fld id="{94170127-E795-4BA5-A366-441B0B3DB22F}" type="slidenum">
              <a:rPr lang="fi-FI" smtClean="0"/>
              <a:t>8</a:t>
            </a:fld>
            <a:endParaRPr lang="fi-FI"/>
          </a:p>
        </p:txBody>
      </p:sp>
    </p:spTree>
    <p:extLst>
      <p:ext uri="{BB962C8B-B14F-4D97-AF65-F5344CB8AC3E}">
        <p14:creationId xmlns:p14="http://schemas.microsoft.com/office/powerpoint/2010/main" val="28290255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431</Words>
  <Application>Microsoft Office PowerPoint</Application>
  <PresentationFormat>On-screen Show (4:3)</PresentationFormat>
  <Paragraphs>56</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Civilizations, technology and literacies</vt:lpstr>
      <vt:lpstr>PowerPoint Presentation</vt:lpstr>
      <vt:lpstr>CIVILIZATIONS, TECHNOLOGY AND LITERACIES </vt:lpstr>
      <vt:lpstr>Towards Global Civilization: The Great Minds: Aristotle, Sakyamuni, and Confucius. China Block Printing Museum at Yangzhou, Yangzhou Museum</vt:lpstr>
      <vt:lpstr>VISION, RATIONALE AND PRINCIPLES (Unesco: Education 2030)</vt:lpstr>
      <vt:lpstr>Towards 2030: a new vision for education</vt:lpstr>
      <vt:lpstr>New humanistic awareness</vt:lpstr>
      <vt:lpstr>Posthumanism</vt:lpstr>
    </vt:vector>
  </TitlesOfParts>
  <Company>Tampereen yliopisto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Tapio Varis</dc:creator>
  <cp:lastModifiedBy>Tapio Varis</cp:lastModifiedBy>
  <cp:revision>4</cp:revision>
  <dcterms:created xsi:type="dcterms:W3CDTF">2016-05-12T14:53:58Z</dcterms:created>
  <dcterms:modified xsi:type="dcterms:W3CDTF">2016-05-21T11:37:03Z</dcterms:modified>
</cp:coreProperties>
</file>