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1"/>
  </p:sldMasterIdLst>
  <p:notesMasterIdLst>
    <p:notesMasterId r:id="rId15"/>
  </p:notesMasterIdLst>
  <p:sldIdLst>
    <p:sldId id="256" r:id="rId2"/>
    <p:sldId id="268" r:id="rId3"/>
    <p:sldId id="271" r:id="rId4"/>
    <p:sldId id="272" r:id="rId5"/>
    <p:sldId id="275" r:id="rId6"/>
    <p:sldId id="276" r:id="rId7"/>
    <p:sldId id="273" r:id="rId8"/>
    <p:sldId id="274" r:id="rId9"/>
    <p:sldId id="269" r:id="rId10"/>
    <p:sldId id="260" r:id="rId11"/>
    <p:sldId id="262" r:id="rId12"/>
    <p:sldId id="264" r:id="rId13"/>
    <p:sldId id="270"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2208AC7-9875-4A6B-A843-7F5F6F35FF0A}">
          <p14:sldIdLst>
            <p14:sldId id="256"/>
            <p14:sldId id="268"/>
            <p14:sldId id="271"/>
            <p14:sldId id="272"/>
            <p14:sldId id="275"/>
            <p14:sldId id="276"/>
            <p14:sldId id="273"/>
            <p14:sldId id="274"/>
            <p14:sldId id="269"/>
            <p14:sldId id="260"/>
          </p14:sldIdLst>
        </p14:section>
        <p14:section name="Раздел без заголовка" id="{0DE0FA36-2394-48C6-A054-F36400BD55E7}">
          <p14:sldIdLst>
            <p14:sldId id="262"/>
            <p14:sldId id="264"/>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380" autoAdjust="0"/>
  </p:normalViewPr>
  <p:slideViewPr>
    <p:cSldViewPr snapToGrid="0">
      <p:cViewPr varScale="1">
        <p:scale>
          <a:sx n="64" d="100"/>
          <a:sy n="64" d="100"/>
        </p:scale>
        <p:origin x="102"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1\Desktop\MGPP-2nd-Year\KapStone%20Project\Table%20of%20policies-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800" b="1" i="0" baseline="0" dirty="0" smtClean="0">
                <a:effectLst/>
              </a:rPr>
              <a:t>The focus of the regional human capital development policies in one of the region of the Russian Federation, per cent</a:t>
            </a:r>
            <a:endParaRPr lang="ru-RU" dirty="0">
              <a:effectLst/>
            </a:endParaRPr>
          </a:p>
        </c:rich>
      </c:tx>
      <c:layout>
        <c:manualLayout>
          <c:xMode val="edge"/>
          <c:yMode val="edge"/>
          <c:x val="0.12176377952755905"/>
          <c:y val="4.1184035619326556E-2"/>
        </c:manualLayout>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title>
    <c:autoTitleDeleted val="0"/>
    <c:plotArea>
      <c:layout/>
      <c:barChart>
        <c:barDir val="col"/>
        <c:grouping val="clustered"/>
        <c:varyColors val="0"/>
        <c:ser>
          <c:idx val="0"/>
          <c:order val="0"/>
          <c:spPr>
            <a:solidFill>
              <a:schemeClr val="accent1"/>
            </a:solidFill>
            <a:ln>
              <a:noFill/>
            </a:ln>
            <a:effectLst/>
          </c:spPr>
          <c:invertIfNegative val="0"/>
          <c:dLbls>
            <c:numFmt formatCode="General"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Лист5!$C$1:$T$4</c:f>
              <c:multiLvlStrCache>
                <c:ptCount val="18"/>
                <c:lvl>
                  <c:pt idx="0">
                    <c:v>Working-age population increasing</c:v>
                  </c:pt>
                  <c:pt idx="1">
                    <c:v>Schooling and higher education</c:v>
                  </c:pt>
                  <c:pt idx="2">
                    <c:v>Post-school training and learning</c:v>
                  </c:pt>
                  <c:pt idx="3">
                    <c:v>Preschool learning</c:v>
                  </c:pt>
                  <c:pt idx="4">
                    <c:v>Skills</c:v>
                  </c:pt>
                  <c:pt idx="5">
                    <c:v> Health</c:v>
                  </c:pt>
                  <c:pt idx="6">
                    <c:v>Family institute</c:v>
                  </c:pt>
                  <c:pt idx="7">
                    <c:v>Safety</c:v>
                  </c:pt>
                  <c:pt idx="8">
                    <c:v> Environment and sanitation</c:v>
                  </c:pt>
                  <c:pt idx="9">
                    <c:v>Culture</c:v>
                  </c:pt>
                  <c:pt idx="10">
                    <c:v>Migration</c:v>
                  </c:pt>
                  <c:pt idx="11">
                    <c:v>Information asymmetry</c:v>
                  </c:pt>
                  <c:pt idx="12">
                    <c:v>Housing</c:v>
                  </c:pt>
                  <c:pt idx="13">
                    <c:v>Employment</c:v>
                  </c:pt>
                  <c:pt idx="14">
                    <c:v>Discrimination in the employment</c:v>
                  </c:pt>
                  <c:pt idx="15">
                    <c:v>International trade impact on skills</c:v>
                  </c:pt>
                  <c:pt idx="16">
                    <c:v> Entrepreneurial abilities</c:v>
                  </c:pt>
                  <c:pt idx="17">
                    <c:v>Welfare redistribution</c:v>
                  </c:pt>
                </c:lvl>
                <c:lvl>
                  <c:pt idx="0">
                    <c:v> Population</c:v>
                  </c:pt>
                  <c:pt idx="1">
                    <c:v>Education</c:v>
                  </c:pt>
                  <c:pt idx="6">
                    <c:v>Socio-Demographical</c:v>
                  </c:pt>
                  <c:pt idx="11">
                    <c:v>Economical</c:v>
                  </c:pt>
                </c:lvl>
                <c:lvl>
                  <c:pt idx="0">
                    <c:v>The core of human capital</c:v>
                  </c:pt>
                  <c:pt idx="6">
                    <c:v>Factors impact on human capital, wich are improved by policy</c:v>
                  </c:pt>
                </c:lvl>
              </c:multiLvlStrCache>
            </c:multiLvlStrRef>
          </c:cat>
          <c:val>
            <c:numRef>
              <c:f>Лист5!$C$5:$T$5</c:f>
              <c:numCache>
                <c:formatCode>0.0</c:formatCode>
                <c:ptCount val="18"/>
                <c:pt idx="0">
                  <c:v>9.3000000000000007</c:v>
                </c:pt>
                <c:pt idx="1">
                  <c:v>2.2000000000000002</c:v>
                </c:pt>
                <c:pt idx="2">
                  <c:v>0.4</c:v>
                </c:pt>
                <c:pt idx="3">
                  <c:v>0.2</c:v>
                </c:pt>
                <c:pt idx="4">
                  <c:v>1.3</c:v>
                </c:pt>
                <c:pt idx="5">
                  <c:v>4.4000000000000004</c:v>
                </c:pt>
                <c:pt idx="6">
                  <c:v>13.1</c:v>
                </c:pt>
                <c:pt idx="7">
                  <c:v>0</c:v>
                </c:pt>
                <c:pt idx="8">
                  <c:v>0.2</c:v>
                </c:pt>
                <c:pt idx="9">
                  <c:v>6</c:v>
                </c:pt>
                <c:pt idx="10">
                  <c:v>11.5</c:v>
                </c:pt>
                <c:pt idx="11">
                  <c:v>2.2000000000000002</c:v>
                </c:pt>
                <c:pt idx="12">
                  <c:v>6</c:v>
                </c:pt>
                <c:pt idx="13">
                  <c:v>28.6</c:v>
                </c:pt>
                <c:pt idx="14">
                  <c:v>0</c:v>
                </c:pt>
                <c:pt idx="15">
                  <c:v>0</c:v>
                </c:pt>
                <c:pt idx="16">
                  <c:v>20.399999999999999</c:v>
                </c:pt>
                <c:pt idx="17" formatCode="General">
                  <c:v>0</c:v>
                </c:pt>
              </c:numCache>
            </c:numRef>
          </c:val>
        </c:ser>
        <c:dLbls>
          <c:showLegendKey val="0"/>
          <c:showVal val="0"/>
          <c:showCatName val="0"/>
          <c:showSerName val="0"/>
          <c:showPercent val="0"/>
          <c:showBubbleSize val="0"/>
        </c:dLbls>
        <c:gapWidth val="219"/>
        <c:overlap val="-27"/>
        <c:axId val="326230800"/>
        <c:axId val="326230408"/>
      </c:barChart>
      <c:catAx>
        <c:axId val="326230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326230408"/>
        <c:crosses val="autoZero"/>
        <c:auto val="1"/>
        <c:lblAlgn val="ctr"/>
        <c:lblOffset val="100"/>
        <c:noMultiLvlLbl val="0"/>
      </c:catAx>
      <c:valAx>
        <c:axId val="326230408"/>
        <c:scaling>
          <c:orientation val="minMax"/>
        </c:scaling>
        <c:delete val="1"/>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326230800"/>
        <c:crosses val="autoZero"/>
        <c:crossBetween val="between"/>
      </c:valAx>
      <c:spPr>
        <a:noFill/>
        <a:ln>
          <a:noFill/>
        </a:ln>
        <a:effectLst/>
      </c:spPr>
    </c:plotArea>
    <c:plotVisOnly val="1"/>
    <c:dispBlanksAs val="gap"/>
    <c:showDLblsOverMax val="0"/>
  </c:chart>
  <c:spPr>
    <a:noFill/>
    <a:ln>
      <a:noFill/>
    </a:ln>
    <a:effectLst/>
  </c:spPr>
  <c:txPr>
    <a:bodyPr/>
    <a:lstStyle/>
    <a:p>
      <a:pPr>
        <a:defRPr sz="1200" b="1">
          <a:latin typeface="Times New Roman" panose="02020603050405020304" pitchFamily="18" charset="0"/>
          <a:cs typeface="Times New Roman" panose="02020603050405020304" pitchFamily="18"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E5F112-FE0B-464F-82A3-696A5254B9D0}" type="datetimeFigureOut">
              <a:rPr lang="ru-RU" smtClean="0"/>
              <a:t>06.06.2016</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3D22DC-EC95-46A0-896E-0B46779BB34C}" type="slidenum">
              <a:rPr lang="ru-RU" smtClean="0"/>
              <a:t>‹#›</a:t>
            </a:fld>
            <a:endParaRPr lang="ru-RU"/>
          </a:p>
        </p:txBody>
      </p:sp>
    </p:spTree>
    <p:extLst>
      <p:ext uri="{BB962C8B-B14F-4D97-AF65-F5344CB8AC3E}">
        <p14:creationId xmlns:p14="http://schemas.microsoft.com/office/powerpoint/2010/main" val="2000361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simply and succinctly</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Every</a:t>
            </a:r>
            <a:r>
              <a:rPr lang="en-US" sz="1200" b="0" i="0" kern="1200" baseline="0" dirty="0" smtClean="0">
                <a:solidFill>
                  <a:schemeClr val="tx1"/>
                </a:solidFill>
                <a:effectLst/>
                <a:latin typeface="+mn-lt"/>
                <a:ea typeface="+mn-ea"/>
                <a:cs typeface="+mn-cs"/>
              </a:rPr>
              <a:t> report today is about HC, at least partially</a:t>
            </a:r>
            <a:endParaRPr lang="ru-RU" dirty="0"/>
          </a:p>
        </p:txBody>
      </p:sp>
      <p:sp>
        <p:nvSpPr>
          <p:cNvPr id="4" name="Номер слайда 3"/>
          <p:cNvSpPr>
            <a:spLocks noGrp="1"/>
          </p:cNvSpPr>
          <p:nvPr>
            <p:ph type="sldNum" sz="quarter" idx="10"/>
          </p:nvPr>
        </p:nvSpPr>
        <p:spPr/>
        <p:txBody>
          <a:bodyPr/>
          <a:lstStyle/>
          <a:p>
            <a:fld id="{2A3D22DC-EC95-46A0-896E-0B46779BB34C}" type="slidenum">
              <a:rPr lang="ru-RU" smtClean="0"/>
              <a:t>2</a:t>
            </a:fld>
            <a:endParaRPr lang="ru-RU"/>
          </a:p>
        </p:txBody>
      </p:sp>
    </p:spTree>
    <p:extLst>
      <p:ext uri="{BB962C8B-B14F-4D97-AF65-F5344CB8AC3E}">
        <p14:creationId xmlns:p14="http://schemas.microsoft.com/office/powerpoint/2010/main" val="2743063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A3D22DC-EC95-46A0-896E-0B46779BB34C}" type="slidenum">
              <a:rPr lang="ru-RU" smtClean="0"/>
              <a:t>8</a:t>
            </a:fld>
            <a:endParaRPr lang="ru-RU"/>
          </a:p>
        </p:txBody>
      </p:sp>
    </p:spTree>
    <p:extLst>
      <p:ext uri="{BB962C8B-B14F-4D97-AF65-F5344CB8AC3E}">
        <p14:creationId xmlns:p14="http://schemas.microsoft.com/office/powerpoint/2010/main" val="3210235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 основании анализа литературы…</a:t>
            </a:r>
            <a:endParaRPr lang="ru-RU" dirty="0"/>
          </a:p>
        </p:txBody>
      </p:sp>
      <p:sp>
        <p:nvSpPr>
          <p:cNvPr id="4" name="Номер слайда 3"/>
          <p:cNvSpPr>
            <a:spLocks noGrp="1"/>
          </p:cNvSpPr>
          <p:nvPr>
            <p:ph type="sldNum" sz="quarter" idx="10"/>
          </p:nvPr>
        </p:nvSpPr>
        <p:spPr/>
        <p:txBody>
          <a:bodyPr/>
          <a:lstStyle/>
          <a:p>
            <a:fld id="{2A3D22DC-EC95-46A0-896E-0B46779BB34C}" type="slidenum">
              <a:rPr lang="ru-RU" smtClean="0"/>
              <a:t>10</a:t>
            </a:fld>
            <a:endParaRPr lang="ru-RU"/>
          </a:p>
        </p:txBody>
      </p:sp>
    </p:spTree>
    <p:extLst>
      <p:ext uri="{BB962C8B-B14F-4D97-AF65-F5344CB8AC3E}">
        <p14:creationId xmlns:p14="http://schemas.microsoft.com/office/powerpoint/2010/main" val="2803819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A3D22DC-EC95-46A0-896E-0B46779BB34C}" type="slidenum">
              <a:rPr lang="ru-RU" smtClean="0"/>
              <a:t>11</a:t>
            </a:fld>
            <a:endParaRPr lang="ru-RU"/>
          </a:p>
        </p:txBody>
      </p:sp>
    </p:spTree>
    <p:extLst>
      <p:ext uri="{BB962C8B-B14F-4D97-AF65-F5344CB8AC3E}">
        <p14:creationId xmlns:p14="http://schemas.microsoft.com/office/powerpoint/2010/main" val="2280016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094958-1A0E-4ED6-BD6C-3790330FC2C2}" type="datetimeFigureOut">
              <a:rPr lang="ru-RU" smtClean="0"/>
              <a:t>06.06.2016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3181163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094958-1A0E-4ED6-BD6C-3790330FC2C2}" type="datetimeFigureOut">
              <a:rPr lang="ru-RU" smtClean="0"/>
              <a:t>06.06.2016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3018642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094958-1A0E-4ED6-BD6C-3790330FC2C2}" type="datetimeFigureOut">
              <a:rPr lang="ru-RU" smtClean="0"/>
              <a:t>06.06.2016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807310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094958-1A0E-4ED6-BD6C-3790330FC2C2}" type="datetimeFigureOut">
              <a:rPr lang="ru-RU" smtClean="0"/>
              <a:t>06.06.2016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230848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094958-1A0E-4ED6-BD6C-3790330FC2C2}" type="datetimeFigureOut">
              <a:rPr lang="ru-RU" smtClean="0"/>
              <a:t>06.06.2016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2527027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094958-1A0E-4ED6-BD6C-3790330FC2C2}" type="datetimeFigureOut">
              <a:rPr lang="ru-RU" smtClean="0"/>
              <a:t>06.06.2016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191349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094958-1A0E-4ED6-BD6C-3790330FC2C2}" type="datetimeFigureOut">
              <a:rPr lang="ru-RU" smtClean="0"/>
              <a:t>06.06.2016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2441708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094958-1A0E-4ED6-BD6C-3790330FC2C2}" type="datetimeFigureOut">
              <a:rPr lang="ru-RU" smtClean="0"/>
              <a:t>06.06.2016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2456192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094958-1A0E-4ED6-BD6C-3790330FC2C2}" type="datetimeFigureOut">
              <a:rPr lang="ru-RU" smtClean="0"/>
              <a:t>06.06.2016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23064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094958-1A0E-4ED6-BD6C-3790330FC2C2}" type="datetimeFigureOut">
              <a:rPr lang="ru-RU" smtClean="0"/>
              <a:t>06.06.2016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1254181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094958-1A0E-4ED6-BD6C-3790330FC2C2}" type="datetimeFigureOut">
              <a:rPr lang="ru-RU" smtClean="0"/>
              <a:t>06.06.2016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74D0B01-0F17-4785-AFD7-683E8DDE0313}" type="slidenum">
              <a:rPr lang="ru-RU" smtClean="0"/>
              <a:t>‹#›</a:t>
            </a:fld>
            <a:endParaRPr lang="ru-RU"/>
          </a:p>
        </p:txBody>
      </p:sp>
    </p:spTree>
    <p:extLst>
      <p:ext uri="{BB962C8B-B14F-4D97-AF65-F5344CB8AC3E}">
        <p14:creationId xmlns:p14="http://schemas.microsoft.com/office/powerpoint/2010/main" val="3257379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094958-1A0E-4ED6-BD6C-3790330FC2C2}" type="datetimeFigureOut">
              <a:rPr lang="ru-RU" smtClean="0"/>
              <a:t>06.06.2016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D0B01-0F17-4785-AFD7-683E8DDE0313}" type="slidenum">
              <a:rPr lang="ru-RU" smtClean="0"/>
              <a:t>‹#›</a:t>
            </a:fld>
            <a:endParaRPr lang="ru-RU"/>
          </a:p>
        </p:txBody>
      </p:sp>
    </p:spTree>
    <p:extLst>
      <p:ext uri="{BB962C8B-B14F-4D97-AF65-F5344CB8AC3E}">
        <p14:creationId xmlns:p14="http://schemas.microsoft.com/office/powerpoint/2010/main" val="2207856906"/>
      </p:ext>
    </p:extLst>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2.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8.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7000">
              <a:schemeClr val="accent1">
                <a:lumMod val="40000"/>
                <a:lumOff val="60000"/>
              </a:schemeClr>
            </a:gs>
            <a:gs pos="97000">
              <a:schemeClr val="bg2">
                <a:shade val="96000"/>
                <a:satMod val="120000"/>
                <a:alpha val="56000"/>
                <a:lumMod val="92000"/>
                <a:lumOff val="8000"/>
              </a:schemeClr>
            </a:gs>
          </a:gsLst>
          <a:lin ang="612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394735"/>
            <a:ext cx="9144000" cy="2387600"/>
          </a:xfrm>
        </p:spPr>
        <p:txBody>
          <a:bodyPr>
            <a:normAutofit/>
          </a:bodyPr>
          <a:lstStyle/>
          <a:p>
            <a:r>
              <a:rPr lang="en-US" sz="3800" b="1" dirty="0" smtClean="0">
                <a:latin typeface="Times New Roman" panose="02020603050405020304" pitchFamily="18" charset="0"/>
                <a:cs typeface="Times New Roman" panose="02020603050405020304" pitchFamily="18" charset="0"/>
              </a:rPr>
              <a:t>Human Capital and the Readiness of the Society for Open Government</a:t>
            </a:r>
            <a:endParaRPr lang="ru-RU" sz="3800" dirty="0">
              <a:latin typeface="Times New Roman" panose="02020603050405020304" pitchFamily="18" charset="0"/>
              <a:cs typeface="Times New Roman" panose="02020603050405020304" pitchFamily="18" charset="0"/>
            </a:endParaRPr>
          </a:p>
        </p:txBody>
      </p:sp>
      <p:sp>
        <p:nvSpPr>
          <p:cNvPr id="4" name="Подзаголовок 2"/>
          <p:cNvSpPr txBox="1">
            <a:spLocks/>
          </p:cNvSpPr>
          <p:nvPr/>
        </p:nvSpPr>
        <p:spPr>
          <a:xfrm>
            <a:off x="1097280" y="302262"/>
            <a:ext cx="10058400" cy="571797"/>
          </a:xfrm>
          <a:prstGeom prst="rect">
            <a:avLst/>
          </a:prstGeom>
        </p:spPr>
        <p:txBody>
          <a:bodyPr vert="horz" lIns="91440" tIns="45720" rIns="9144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r"/>
            <a:r>
              <a:rPr lang="en-US" sz="5100" dirty="0" smtClean="0">
                <a:latin typeface="Times New Roman" panose="02020603050405020304" pitchFamily="18" charset="0"/>
                <a:cs typeface="Times New Roman" panose="02020603050405020304" pitchFamily="18" charset="0"/>
              </a:rPr>
              <a:t>RANEPA</a:t>
            </a:r>
          </a:p>
          <a:p>
            <a:pPr algn="r"/>
            <a:r>
              <a:rPr lang="en-US" sz="5100" dirty="0" smtClean="0">
                <a:latin typeface="Times New Roman" panose="02020603050405020304" pitchFamily="18" charset="0"/>
                <a:cs typeface="Times New Roman" panose="02020603050405020304" pitchFamily="18" charset="0"/>
              </a:rPr>
              <a:t>E</a:t>
            </a:r>
            <a:r>
              <a:rPr lang="en-US" sz="5100" dirty="0" smtClean="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Torgashin</a:t>
            </a:r>
            <a:endParaRPr lang="en-US" sz="5100" dirty="0" smtClean="0">
              <a:latin typeface="Times New Roman" panose="02020603050405020304" pitchFamily="18" charset="0"/>
              <a:cs typeface="Times New Roman" panose="02020603050405020304" pitchFamily="18" charset="0"/>
            </a:endParaRPr>
          </a:p>
          <a:p>
            <a:pPr algn="r"/>
            <a:endParaRPr lang="ru-RU" sz="5100" dirty="0">
              <a:latin typeface="Times New Roman" panose="02020603050405020304" pitchFamily="18" charset="0"/>
              <a:cs typeface="Times New Roman" panose="02020603050405020304" pitchFamily="18" charset="0"/>
            </a:endParaRPr>
          </a:p>
          <a:p>
            <a:pPr algn="r"/>
            <a:endParaRPr lang="ru-RU" dirty="0">
              <a:latin typeface="Times New Roman" panose="02020603050405020304" pitchFamily="18" charset="0"/>
              <a:cs typeface="Times New Roman" panose="02020603050405020304" pitchFamily="18" charset="0"/>
            </a:endParaRPr>
          </a:p>
        </p:txBody>
      </p:sp>
      <p:sp>
        <p:nvSpPr>
          <p:cNvPr id="5" name="Подзаголовок 2"/>
          <p:cNvSpPr txBox="1">
            <a:spLocks/>
          </p:cNvSpPr>
          <p:nvPr/>
        </p:nvSpPr>
        <p:spPr>
          <a:xfrm>
            <a:off x="1241612" y="997953"/>
            <a:ext cx="10058400" cy="272888"/>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r"/>
            <a:r>
              <a:rPr lang="en-US" dirty="0" smtClean="0">
                <a:latin typeface="Times New Roman" panose="02020603050405020304" pitchFamily="18" charset="0"/>
                <a:cs typeface="Times New Roman" panose="02020603050405020304" pitchFamily="18" charset="0"/>
              </a:rPr>
              <a:t>Fall 2016</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6561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13" name="Рисунок 12"/>
          <p:cNvPicPr>
            <a:picLocks noChangeAspect="1"/>
          </p:cNvPicPr>
          <p:nvPr/>
        </p:nvPicPr>
        <p:blipFill>
          <a:blip r:embed="rId3"/>
          <a:stretch>
            <a:fillRect/>
          </a:stretch>
        </p:blipFill>
        <p:spPr>
          <a:xfrm>
            <a:off x="819759" y="69022"/>
            <a:ext cx="10446274" cy="6788978"/>
          </a:xfrm>
          <a:prstGeom prst="rect">
            <a:avLst/>
          </a:prstGeom>
        </p:spPr>
      </p:pic>
      <p:pic>
        <p:nvPicPr>
          <p:cNvPr id="11" name="Рисунок 10"/>
          <p:cNvPicPr>
            <a:picLocks noChangeAspect="1"/>
          </p:cNvPicPr>
          <p:nvPr/>
        </p:nvPicPr>
        <p:blipFill>
          <a:blip r:embed="rId4"/>
          <a:stretch>
            <a:fillRect/>
          </a:stretch>
        </p:blipFill>
        <p:spPr>
          <a:xfrm>
            <a:off x="-137882" y="-143001"/>
            <a:ext cx="5059506" cy="1331485"/>
          </a:xfrm>
          <a:prstGeom prst="rect">
            <a:avLst/>
          </a:prstGeom>
        </p:spPr>
      </p:pic>
    </p:spTree>
    <p:extLst>
      <p:ext uri="{BB962C8B-B14F-4D97-AF65-F5344CB8AC3E}">
        <p14:creationId xmlns:p14="http://schemas.microsoft.com/office/powerpoint/2010/main" val="2184204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a:p>
        </p:txBody>
      </p:sp>
      <p:pic>
        <p:nvPicPr>
          <p:cNvPr id="4" name="Рисунок 3"/>
          <p:cNvPicPr>
            <a:picLocks noChangeAspect="1"/>
          </p:cNvPicPr>
          <p:nvPr/>
        </p:nvPicPr>
        <p:blipFill>
          <a:blip r:embed="rId3"/>
          <a:stretch>
            <a:fillRect/>
          </a:stretch>
        </p:blipFill>
        <p:spPr>
          <a:xfrm>
            <a:off x="-95622" y="-139820"/>
            <a:ext cx="4959722" cy="1411795"/>
          </a:xfrm>
          <a:prstGeom prst="rect">
            <a:avLst/>
          </a:prstGeom>
        </p:spPr>
      </p:pic>
      <p:graphicFrame>
        <p:nvGraphicFramePr>
          <p:cNvPr id="6" name="Диаграмма 5"/>
          <p:cNvGraphicFramePr>
            <a:graphicFrameLocks/>
          </p:cNvGraphicFramePr>
          <p:nvPr>
            <p:extLst>
              <p:ext uri="{D42A27DB-BD31-4B8C-83A1-F6EECF244321}">
                <p14:modId xmlns:p14="http://schemas.microsoft.com/office/powerpoint/2010/main" val="3901924724"/>
              </p:ext>
            </p:extLst>
          </p:nvPr>
        </p:nvGraphicFramePr>
        <p:xfrm>
          <a:off x="179882" y="869430"/>
          <a:ext cx="11722308" cy="59885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66558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42934" y="1193799"/>
            <a:ext cx="10515600" cy="5664201"/>
          </a:xfrm>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In the </a:t>
            </a:r>
            <a:r>
              <a:rPr lang="en-US" b="1" dirty="0">
                <a:latin typeface="Times New Roman" panose="02020603050405020304" pitchFamily="18" charset="0"/>
                <a:cs typeface="Times New Roman" panose="02020603050405020304" pitchFamily="18" charset="0"/>
              </a:rPr>
              <a:t>T</a:t>
            </a:r>
            <a:r>
              <a:rPr lang="en-US" b="1" dirty="0" smtClean="0">
                <a:latin typeface="Times New Roman" panose="02020603050405020304" pitchFamily="18" charset="0"/>
                <a:cs typeface="Times New Roman" panose="02020603050405020304" pitchFamily="18" charset="0"/>
              </a:rPr>
              <a:t>heoretical part </a:t>
            </a:r>
            <a:r>
              <a:rPr lang="en-US" dirty="0" smtClean="0">
                <a:latin typeface="Times New Roman" panose="02020603050405020304" pitchFamily="18" charset="0"/>
                <a:cs typeface="Times New Roman" panose="02020603050405020304" pitchFamily="18" charset="0"/>
              </a:rPr>
              <a:t>of the work there are shown imbalance of existent regional social policies and developed structural multifactor model of HC.</a:t>
            </a:r>
          </a:p>
          <a:p>
            <a:r>
              <a:rPr lang="en-US" dirty="0" smtClean="0">
                <a:latin typeface="Times New Roman" panose="02020603050405020304" pitchFamily="18" charset="0"/>
                <a:cs typeface="Times New Roman" panose="02020603050405020304" pitchFamily="18" charset="0"/>
              </a:rPr>
              <a:t>There are gap of regional Government policies focus on the factors as Education, Skills, Culture.</a:t>
            </a:r>
          </a:p>
          <a:p>
            <a:r>
              <a:rPr lang="en-US" dirty="0" smtClean="0">
                <a:latin typeface="Times New Roman" panose="02020603050405020304" pitchFamily="18" charset="0"/>
                <a:cs typeface="Times New Roman" panose="02020603050405020304" pitchFamily="18" charset="0"/>
              </a:rPr>
              <a:t>The focus of the Government policies is on the Employment and Entrepreneurial abilities </a:t>
            </a:r>
            <a:r>
              <a:rPr lang="en-US" dirty="0" smtClean="0">
                <a:latin typeface="Times New Roman" panose="02020603050405020304" pitchFamily="18" charset="0"/>
                <a:cs typeface="Times New Roman" panose="02020603050405020304" pitchFamily="18" charset="0"/>
              </a:rPr>
              <a:t>factors.</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Limitations: </a:t>
            </a:r>
            <a:r>
              <a:rPr lang="en-US" dirty="0" smtClean="0">
                <a:latin typeface="Times New Roman" panose="02020603050405020304" pitchFamily="18" charset="0"/>
                <a:cs typeface="Times New Roman" panose="02020603050405020304" pitchFamily="18" charset="0"/>
              </a:rPr>
              <a:t>Considering policies are targeted on the citizens (social direction).</a:t>
            </a:r>
          </a:p>
          <a:p>
            <a:pPr marL="0" indent="0">
              <a:buNone/>
            </a:pPr>
            <a:endParaRPr lang="en-US" dirty="0" smtClean="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141842" y="-150841"/>
            <a:ext cx="4476807" cy="1140192"/>
          </a:xfrm>
          <a:prstGeom prst="rect">
            <a:avLst/>
          </a:prstGeom>
        </p:spPr>
      </p:pic>
    </p:spTree>
    <p:extLst>
      <p:ext uri="{BB962C8B-B14F-4D97-AF65-F5344CB8AC3E}">
        <p14:creationId xmlns:p14="http://schemas.microsoft.com/office/powerpoint/2010/main" val="614093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en-US" dirty="0" smtClean="0"/>
              <a:t>The readiness of society for the open Government opportunities could be the measureable by the values Human Capital factors criteria.</a:t>
            </a:r>
          </a:p>
          <a:p>
            <a:r>
              <a:rPr lang="en-US" dirty="0" smtClean="0"/>
              <a:t>The Media and information literacy is one of the key values of Human Capital quality in the scope of the three pillar of the OG (transparency, participation, collaboration).</a:t>
            </a:r>
          </a:p>
          <a:p>
            <a:r>
              <a:rPr lang="en-US" dirty="0" smtClean="0"/>
              <a:t>The </a:t>
            </a:r>
            <a:r>
              <a:rPr lang="en-US" dirty="0" smtClean="0"/>
              <a:t>Media and information literacy associates with such factors of HC as: Education, Skills, Information asymmetry, Culture.</a:t>
            </a:r>
          </a:p>
          <a:p>
            <a:r>
              <a:rPr lang="en-US" dirty="0" smtClean="0"/>
              <a:t>The Government should control the balance in the social policies to provide conditions for the </a:t>
            </a:r>
            <a:r>
              <a:rPr lang="en-US" dirty="0"/>
              <a:t>necessary </a:t>
            </a:r>
            <a:r>
              <a:rPr lang="en-US" dirty="0" smtClean="0"/>
              <a:t>for the OG qualification </a:t>
            </a:r>
            <a:r>
              <a:rPr lang="en-US" dirty="0"/>
              <a:t>of </a:t>
            </a:r>
            <a:r>
              <a:rPr lang="en-US" dirty="0" smtClean="0"/>
              <a:t>Human Capital.</a:t>
            </a:r>
            <a:endParaRPr lang="ru-RU" dirty="0"/>
          </a:p>
        </p:txBody>
      </p:sp>
      <p:pic>
        <p:nvPicPr>
          <p:cNvPr id="5" name="Рисунок 4"/>
          <p:cNvPicPr>
            <a:picLocks noChangeAspect="1"/>
          </p:cNvPicPr>
          <p:nvPr/>
        </p:nvPicPr>
        <p:blipFill>
          <a:blip r:embed="rId2"/>
          <a:stretch>
            <a:fillRect/>
          </a:stretch>
        </p:blipFill>
        <p:spPr>
          <a:xfrm>
            <a:off x="-179881" y="-102170"/>
            <a:ext cx="4871802" cy="1240793"/>
          </a:xfrm>
          <a:prstGeom prst="rect">
            <a:avLst/>
          </a:prstGeom>
        </p:spPr>
      </p:pic>
    </p:spTree>
    <p:extLst>
      <p:ext uri="{BB962C8B-B14F-4D97-AF65-F5344CB8AC3E}">
        <p14:creationId xmlns:p14="http://schemas.microsoft.com/office/powerpoint/2010/main" val="1815530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5747" y="1672944"/>
            <a:ext cx="10515600" cy="4351338"/>
          </a:xfrm>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The knowledge, skills, competencies and attributes embodied in individuals that facilitate the creation of personal, social and economic well-being </a:t>
            </a:r>
            <a:endParaRPr lang="en-US"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OECD, 2008)</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 study of Jorgenson and </a:t>
            </a:r>
            <a:r>
              <a:rPr lang="en-US" dirty="0" err="1">
                <a:latin typeface="Times New Roman" panose="02020603050405020304" pitchFamily="18" charset="0"/>
                <a:cs typeface="Times New Roman" panose="02020603050405020304" pitchFamily="18" charset="0"/>
              </a:rPr>
              <a:t>Fraumeni</a:t>
            </a:r>
            <a:r>
              <a:rPr lang="en-US" dirty="0">
                <a:latin typeface="Times New Roman" panose="02020603050405020304" pitchFamily="18" charset="0"/>
                <a:cs typeface="Times New Roman" panose="02020603050405020304" pitchFamily="18" charset="0"/>
              </a:rPr>
              <a:t>,  shows that, between 1948 and 1984 in the United States, investment in human capital was almost three times the magnitude of investment in physical capital and that during the same period, the value of human capital exceeded the value of physical capital by more than nine times </a:t>
            </a:r>
            <a:endParaRPr lang="en-US" dirty="0" smtClean="0">
              <a:latin typeface="Times New Roman" panose="02020603050405020304" pitchFamily="18" charset="0"/>
              <a:cs typeface="Times New Roman" panose="02020603050405020304" pitchFamily="18" charset="0"/>
            </a:endParaRPr>
          </a:p>
          <a:p>
            <a:pPr marL="0" indent="0">
              <a:buNone/>
            </a:pPr>
            <a:r>
              <a:rPr lang="en-US" sz="1400" dirty="0" smtClean="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MireilleLaroche</a:t>
            </a:r>
            <a:r>
              <a:rPr lang="en-US" sz="1400" dirty="0">
                <a:latin typeface="Times New Roman" panose="02020603050405020304" pitchFamily="18" charset="0"/>
                <a:cs typeface="Times New Roman" panose="02020603050405020304" pitchFamily="18" charset="0"/>
              </a:rPr>
              <a:t>, Marcel </a:t>
            </a:r>
            <a:r>
              <a:rPr lang="en-US" sz="1400" dirty="0" err="1">
                <a:latin typeface="Times New Roman" panose="02020603050405020304" pitchFamily="18" charset="0"/>
                <a:cs typeface="Times New Roman" panose="02020603050405020304" pitchFamily="18" charset="0"/>
              </a:rPr>
              <a:t>Mérette</a:t>
            </a:r>
            <a:r>
              <a:rPr lang="en-US" sz="1400" dirty="0">
                <a:latin typeface="Times New Roman" panose="02020603050405020304" pitchFamily="18" charset="0"/>
                <a:cs typeface="Times New Roman" panose="02020603050405020304" pitchFamily="18" charset="0"/>
              </a:rPr>
              <a:t>, p.15, quoted in Jorgenson and </a:t>
            </a:r>
            <a:r>
              <a:rPr lang="en-US" sz="1400" dirty="0" err="1">
                <a:latin typeface="Times New Roman" panose="02020603050405020304" pitchFamily="18" charset="0"/>
                <a:cs typeface="Times New Roman" panose="02020603050405020304" pitchFamily="18" charset="0"/>
              </a:rPr>
              <a:t>Fraumeni</a:t>
            </a:r>
            <a:r>
              <a:rPr lang="en-US" sz="1400" dirty="0">
                <a:latin typeface="Times New Roman" panose="02020603050405020304" pitchFamily="18" charset="0"/>
                <a:cs typeface="Times New Roman" panose="02020603050405020304" pitchFamily="18" charset="0"/>
              </a:rPr>
              <a:t>, 1994).</a:t>
            </a:r>
            <a:endParaRPr lang="ru-RU" sz="1400" dirty="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3"/>
          <a:stretch>
            <a:fillRect/>
          </a:stretch>
        </p:blipFill>
        <p:spPr>
          <a:xfrm>
            <a:off x="-171822" y="-66782"/>
            <a:ext cx="5456638" cy="1389744"/>
          </a:xfrm>
          <a:prstGeom prst="rect">
            <a:avLst/>
          </a:prstGeom>
        </p:spPr>
      </p:pic>
    </p:spTree>
    <p:extLst>
      <p:ext uri="{BB962C8B-B14F-4D97-AF65-F5344CB8AC3E}">
        <p14:creationId xmlns:p14="http://schemas.microsoft.com/office/powerpoint/2010/main" val="1293611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825624"/>
            <a:ext cx="10515600" cy="4590165"/>
          </a:xfrm>
        </p:spPr>
        <p:txBody>
          <a:bodyPr>
            <a:normAutofit fontScale="92500" lnSpcReduction="20000"/>
          </a:bodyPr>
          <a:lstStyle/>
          <a:p>
            <a:pPr marL="0" indent="0">
              <a:lnSpc>
                <a:spcPct val="100000"/>
              </a:lnSpc>
              <a:buNone/>
            </a:pPr>
            <a:r>
              <a:rPr lang="en-US" dirty="0">
                <a:latin typeface="Times New Roman" panose="02020603050405020304" pitchFamily="18" charset="0"/>
                <a:cs typeface="Times New Roman" panose="02020603050405020304" pitchFamily="18" charset="0"/>
              </a:rPr>
              <a:t>One of the Open Government definitions is “the transparency of government actions, the accessibility of government services and information and the responsiveness of government to new ideas, demands and needs” </a:t>
            </a:r>
            <a:endParaRPr lang="en-US" dirty="0" smtClean="0">
              <a:latin typeface="Times New Roman" panose="02020603050405020304" pitchFamily="18" charset="0"/>
              <a:cs typeface="Times New Roman" panose="02020603050405020304" pitchFamily="18" charset="0"/>
            </a:endParaRPr>
          </a:p>
          <a:p>
            <a:pPr marL="0" indent="0">
              <a:lnSpc>
                <a:spcPct val="100000"/>
              </a:lnSpc>
              <a:buNone/>
            </a:pPr>
            <a:r>
              <a:rPr lang="en-US" sz="1400" dirty="0" smtClean="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Gavelin</a:t>
            </a:r>
            <a:r>
              <a:rPr lang="en-US" sz="1400" dirty="0">
                <a:latin typeface="Times New Roman" panose="02020603050405020304" pitchFamily="18" charset="0"/>
                <a:cs typeface="Times New Roman" panose="02020603050405020304" pitchFamily="18" charset="0"/>
              </a:rPr>
              <a:t> K., </a:t>
            </a:r>
            <a:r>
              <a:rPr lang="en-US" sz="1400" dirty="0" err="1">
                <a:latin typeface="Times New Roman" panose="02020603050405020304" pitchFamily="18" charset="0"/>
                <a:cs typeface="Times New Roman" panose="02020603050405020304" pitchFamily="18" charset="0"/>
              </a:rPr>
              <a:t>Burall</a:t>
            </a:r>
            <a:r>
              <a:rPr lang="en-US" sz="1400" dirty="0">
                <a:latin typeface="Times New Roman" panose="02020603050405020304" pitchFamily="18" charset="0"/>
                <a:cs typeface="Times New Roman" panose="02020603050405020304" pitchFamily="18" charset="0"/>
              </a:rPr>
              <a:t> S. </a:t>
            </a:r>
            <a:r>
              <a:rPr lang="en-US" sz="1400" dirty="0">
                <a:latin typeface="Times New Roman" panose="02020603050405020304" pitchFamily="18" charset="0"/>
                <a:cs typeface="Times New Roman" panose="02020603050405020304" pitchFamily="18" charset="0"/>
              </a:rPr>
              <a:t>and Wilson R., 2009, p.12, quoted in OECD</a:t>
            </a:r>
            <a:r>
              <a:rPr lang="en-US" sz="1400" dirty="0" smtClean="0">
                <a:latin typeface="Times New Roman" panose="02020603050405020304" pitchFamily="18" charset="0"/>
                <a:cs typeface="Times New Roman" panose="02020603050405020304" pitchFamily="18" charset="0"/>
              </a:rPr>
              <a:t>).</a:t>
            </a:r>
          </a:p>
          <a:p>
            <a:pPr marL="0" indent="0">
              <a:lnSpc>
                <a:spcPct val="100000"/>
              </a:lnSpc>
              <a:buNone/>
            </a:pPr>
            <a:endParaRPr lang="ru-RU" sz="1400" dirty="0">
              <a:latin typeface="Times New Roman" panose="02020603050405020304" pitchFamily="18" charset="0"/>
              <a:cs typeface="Times New Roman" panose="02020603050405020304" pitchFamily="18" charset="0"/>
            </a:endParaRPr>
          </a:p>
          <a:p>
            <a:pPr marL="0" indent="0">
              <a:lnSpc>
                <a:spcPct val="110000"/>
              </a:lnSpc>
              <a:buNone/>
            </a:pPr>
            <a:r>
              <a:rPr lang="en-US" dirty="0">
                <a:latin typeface="Times New Roman" panose="02020603050405020304" pitchFamily="18" charset="0"/>
                <a:cs typeface="Times New Roman" panose="02020603050405020304" pitchFamily="18" charset="0"/>
              </a:rPr>
              <a:t>According the other OECD definition it means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“Government open to the contribution of Citizens and society to co-create public value and engaged to respect three main principles: ensure full Transparency of its actions, its processes and its data, enable Participation of Citizens to its decisions and processes, promote and accept the Collaboration of Citizens to the production of its services” </a:t>
            </a:r>
            <a:endParaRPr lang="en-US" dirty="0" smtClean="0">
              <a:latin typeface="Times New Roman" panose="02020603050405020304" pitchFamily="18" charset="0"/>
              <a:cs typeface="Times New Roman" panose="02020603050405020304" pitchFamily="18" charset="0"/>
            </a:endParaRPr>
          </a:p>
          <a:p>
            <a:pPr marL="0" indent="0">
              <a:lnSpc>
                <a:spcPct val="110000"/>
              </a:lnSpc>
              <a:buNone/>
            </a:pPr>
            <a:r>
              <a:rPr lang="en-US" sz="1400" dirty="0" smtClean="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Barbara </a:t>
            </a:r>
            <a:r>
              <a:rPr lang="en-US" sz="1400" dirty="0" err="1">
                <a:latin typeface="Times New Roman" panose="02020603050405020304" pitchFamily="18" charset="0"/>
                <a:cs typeface="Times New Roman" panose="02020603050405020304" pitchFamily="18" charset="0"/>
              </a:rPr>
              <a:t>Lörincz</a:t>
            </a:r>
            <a:r>
              <a:rPr lang="en-US" sz="1400" dirty="0">
                <a:latin typeface="Times New Roman" panose="02020603050405020304" pitchFamily="18" charset="0"/>
                <a:cs typeface="Times New Roman" panose="02020603050405020304" pitchFamily="18" charset="0"/>
              </a:rPr>
              <a:t> and others, 2011, p.13 quoted in OECD).</a:t>
            </a:r>
            <a:endParaRPr lang="ru-RU" sz="1400" dirty="0">
              <a:latin typeface="Times New Roman" panose="02020603050405020304" pitchFamily="18" charset="0"/>
              <a:cs typeface="Times New Roman" panose="02020603050405020304" pitchFamily="18" charset="0"/>
            </a:endParaRPr>
          </a:p>
          <a:p>
            <a:endParaRPr lang="ru-RU" dirty="0"/>
          </a:p>
        </p:txBody>
      </p:sp>
      <p:pic>
        <p:nvPicPr>
          <p:cNvPr id="4" name="Рисунок 3"/>
          <p:cNvPicPr>
            <a:picLocks noChangeAspect="1"/>
          </p:cNvPicPr>
          <p:nvPr/>
        </p:nvPicPr>
        <p:blipFill>
          <a:blip r:embed="rId2"/>
          <a:stretch>
            <a:fillRect/>
          </a:stretch>
        </p:blipFill>
        <p:spPr>
          <a:xfrm>
            <a:off x="-141842" y="-66781"/>
            <a:ext cx="4676471" cy="1191044"/>
          </a:xfrm>
          <a:prstGeom prst="rect">
            <a:avLst/>
          </a:prstGeom>
        </p:spPr>
      </p:pic>
    </p:spTree>
    <p:extLst>
      <p:ext uri="{BB962C8B-B14F-4D97-AF65-F5344CB8AC3E}">
        <p14:creationId xmlns:p14="http://schemas.microsoft.com/office/powerpoint/2010/main" val="1359328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536750"/>
            <a:ext cx="10515600" cy="4351338"/>
          </a:xfrm>
        </p:spPr>
        <p:txBody>
          <a:bodyPr/>
          <a:lstStyle/>
          <a:p>
            <a:r>
              <a:rPr lang="en-US" dirty="0"/>
              <a:t>Policy Transparency</a:t>
            </a:r>
            <a:endParaRPr lang="ru-RU" dirty="0"/>
          </a:p>
          <a:p>
            <a:r>
              <a:rPr lang="en-US" dirty="0"/>
              <a:t>Participation in policy-making (government consultations taking, making conclusions, understanding their needs, using rules and procedures to get policy initiatives)</a:t>
            </a:r>
            <a:endParaRPr lang="ru-RU" dirty="0"/>
          </a:p>
          <a:p>
            <a:r>
              <a:rPr lang="en-US" dirty="0"/>
              <a:t>Collaboration in policy-making (engagement with social media, producing services based on Governmental data, which would be useful for citizens, public organization or business)</a:t>
            </a:r>
            <a:endParaRPr lang="ru-RU" dirty="0"/>
          </a:p>
          <a:p>
            <a:endParaRPr lang="ru-RU" dirty="0"/>
          </a:p>
        </p:txBody>
      </p:sp>
      <p:pic>
        <p:nvPicPr>
          <p:cNvPr id="5" name="Рисунок 4"/>
          <p:cNvPicPr>
            <a:picLocks noChangeAspect="1"/>
          </p:cNvPicPr>
          <p:nvPr/>
        </p:nvPicPr>
        <p:blipFill>
          <a:blip r:embed="rId2"/>
          <a:stretch>
            <a:fillRect/>
          </a:stretch>
        </p:blipFill>
        <p:spPr>
          <a:xfrm>
            <a:off x="-148193" y="-66782"/>
            <a:ext cx="5284759" cy="1340946"/>
          </a:xfrm>
          <a:prstGeom prst="rect">
            <a:avLst/>
          </a:prstGeom>
        </p:spPr>
      </p:pic>
      <p:sp>
        <p:nvSpPr>
          <p:cNvPr id="6" name="Прямоугольник 5"/>
          <p:cNvSpPr/>
          <p:nvPr/>
        </p:nvSpPr>
        <p:spPr>
          <a:xfrm>
            <a:off x="0" y="5657671"/>
            <a:ext cx="12192000" cy="1200329"/>
          </a:xfrm>
          <a:prstGeom prst="rect">
            <a:avLst/>
          </a:prstGeom>
          <a:solidFill>
            <a:schemeClr val="accent6">
              <a:lumMod val="20000"/>
              <a:lumOff val="80000"/>
            </a:schemeClr>
          </a:solidFill>
        </p:spPr>
        <p:txBody>
          <a:bodyPr wrap="square">
            <a:spAutoFit/>
          </a:bodyPr>
          <a:lstStyle/>
          <a:p>
            <a:r>
              <a:rPr lang="en-US" dirty="0" smtClean="0">
                <a:latin typeface="Calibri" panose="020F0502020204030204" pitchFamily="34" charset="0"/>
                <a:ea typeface="Times New Roman" panose="02020603050405020304" pitchFamily="18" charset="0"/>
                <a:cs typeface="Times New Roman" panose="02020603050405020304" pitchFamily="18" charset="0"/>
              </a:rPr>
              <a:t>It </a:t>
            </a:r>
            <a:r>
              <a:rPr lang="en-US" dirty="0">
                <a:latin typeface="Calibri" panose="020F0502020204030204" pitchFamily="34" charset="0"/>
                <a:ea typeface="Times New Roman" panose="02020603050405020304" pitchFamily="18" charset="0"/>
                <a:cs typeface="Times New Roman" panose="02020603050405020304" pitchFamily="18" charset="0"/>
              </a:rPr>
              <a:t>is necessary to have enough educated citizens and developed business who have enough skills </a:t>
            </a:r>
            <a:r>
              <a:rPr lang="en-US" dirty="0" smtClean="0">
                <a:latin typeface="Calibri" panose="020F0502020204030204" pitchFamily="34" charset="0"/>
                <a:ea typeface="Times New Roman" panose="02020603050405020304" pitchFamily="18" charset="0"/>
                <a:cs typeface="Times New Roman" panose="02020603050405020304" pitchFamily="18" charset="0"/>
              </a:rPr>
              <a:t> and culture to </a:t>
            </a:r>
            <a:r>
              <a:rPr lang="en-US" dirty="0">
                <a:latin typeface="Calibri" panose="020F0502020204030204" pitchFamily="34" charset="0"/>
                <a:ea typeface="Times New Roman" panose="02020603050405020304" pitchFamily="18" charset="0"/>
                <a:cs typeface="Times New Roman" panose="02020603050405020304" pitchFamily="18" charset="0"/>
              </a:rPr>
              <a:t>use the opportunities of the Open Government. </a:t>
            </a:r>
            <a:endParaRPr lang="en-US" dirty="0" smtClean="0">
              <a:latin typeface="Calibri" panose="020F0502020204030204" pitchFamily="34" charset="0"/>
              <a:ea typeface="Times New Roman" panose="02020603050405020304" pitchFamily="18" charset="0"/>
              <a:cs typeface="Times New Roman" panose="02020603050405020304" pitchFamily="18" charset="0"/>
            </a:endParaRPr>
          </a:p>
          <a:p>
            <a:r>
              <a:rPr lang="en-US" dirty="0" smtClean="0">
                <a:latin typeface="Calibri" panose="020F0502020204030204" pitchFamily="34" charset="0"/>
                <a:ea typeface="Times New Roman" panose="02020603050405020304" pitchFamily="18" charset="0"/>
                <a:cs typeface="Times New Roman" panose="02020603050405020304" pitchFamily="18" charset="0"/>
              </a:rPr>
              <a:t>It is necessary to have critical thinking, skills of working </a:t>
            </a:r>
            <a:r>
              <a:rPr lang="en-US" dirty="0">
                <a:latin typeface="Calibri" panose="020F0502020204030204" pitchFamily="34" charset="0"/>
                <a:ea typeface="Times New Roman" panose="02020603050405020304" pitchFamily="18" charset="0"/>
                <a:cs typeface="Times New Roman" panose="02020603050405020304" pitchFamily="18" charset="0"/>
              </a:rPr>
              <a:t>with information, </a:t>
            </a:r>
            <a:r>
              <a:rPr lang="en-US" dirty="0" smtClean="0">
                <a:latin typeface="Calibri" panose="020F0502020204030204" pitchFamily="34" charset="0"/>
                <a:ea typeface="Times New Roman" panose="02020603050405020304" pitchFamily="18" charset="0"/>
                <a:cs typeface="Times New Roman" panose="02020603050405020304" pitchFamily="18" charset="0"/>
              </a:rPr>
              <a:t> </a:t>
            </a:r>
            <a:r>
              <a:rPr lang="en-US" dirty="0">
                <a:latin typeface="Calibri" panose="020F0502020204030204" pitchFamily="34" charset="0"/>
                <a:ea typeface="Times New Roman" panose="02020603050405020304" pitchFamily="18" charset="0"/>
                <a:cs typeface="Times New Roman" panose="02020603050405020304" pitchFamily="18" charset="0"/>
              </a:rPr>
              <a:t>inquiry and self-expression  </a:t>
            </a:r>
            <a:r>
              <a:rPr lang="en-US" dirty="0" smtClean="0">
                <a:latin typeface="Calibri" panose="020F0502020204030204" pitchFamily="34" charset="0"/>
                <a:ea typeface="Times New Roman" panose="02020603050405020304" pitchFamily="18" charset="0"/>
                <a:cs typeface="Times New Roman" panose="02020603050405020304" pitchFamily="18" charset="0"/>
              </a:rPr>
              <a:t>to use the pillars of OG. There is  </a:t>
            </a:r>
            <a:r>
              <a:rPr lang="en-US" dirty="0">
                <a:latin typeface="Calibri" panose="020F0502020204030204" pitchFamily="34" charset="0"/>
                <a:ea typeface="Times New Roman" panose="02020603050405020304" pitchFamily="18" charset="0"/>
                <a:cs typeface="Times New Roman" panose="02020603050405020304" pitchFamily="18" charset="0"/>
              </a:rPr>
              <a:t>the human capital issue take a place, to make Open Government concept useful.</a:t>
            </a:r>
            <a:endParaRPr lang="ru-RU" dirty="0"/>
          </a:p>
        </p:txBody>
      </p:sp>
    </p:spTree>
    <p:extLst>
      <p:ext uri="{BB962C8B-B14F-4D97-AF65-F5344CB8AC3E}">
        <p14:creationId xmlns:p14="http://schemas.microsoft.com/office/powerpoint/2010/main" val="2802776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en-US" dirty="0" smtClean="0"/>
              <a:t>Readiness of society for the OG is the level of the Human Capital quality, which determines the effectiveness of the  open Government functioning  an its aims achieving.</a:t>
            </a:r>
          </a:p>
          <a:p>
            <a:r>
              <a:rPr lang="en-US" dirty="0" smtClean="0"/>
              <a:t>Readiness of </a:t>
            </a:r>
            <a:r>
              <a:rPr lang="en-US" dirty="0" smtClean="0"/>
              <a:t>society for the OG is strongly associated with Media and information literacy.</a:t>
            </a:r>
          </a:p>
          <a:p>
            <a:endParaRPr lang="en-US" dirty="0"/>
          </a:p>
          <a:p>
            <a:r>
              <a:rPr lang="en-US" dirty="0" smtClean="0"/>
              <a:t>The level of readiness includes citizen’s skills, culture, understanding of policies and needs, education level, information availability </a:t>
            </a:r>
            <a:r>
              <a:rPr lang="en-US" dirty="0" err="1" smtClean="0"/>
              <a:t>e.t.c</a:t>
            </a:r>
            <a:r>
              <a:rPr lang="en-US" dirty="0" smtClean="0"/>
              <a:t>.</a:t>
            </a:r>
          </a:p>
          <a:p>
            <a:r>
              <a:rPr lang="en-US" dirty="0" smtClean="0"/>
              <a:t>From the Government side the level of readiness could be managed by the quality of services, information, approach in OG implementation.</a:t>
            </a:r>
            <a:endParaRPr lang="ru-RU" dirty="0"/>
          </a:p>
        </p:txBody>
      </p:sp>
      <p:pic>
        <p:nvPicPr>
          <p:cNvPr id="4" name="Рисунок 3"/>
          <p:cNvPicPr>
            <a:picLocks noChangeAspect="1"/>
          </p:cNvPicPr>
          <p:nvPr/>
        </p:nvPicPr>
        <p:blipFill>
          <a:blip r:embed="rId2"/>
          <a:stretch>
            <a:fillRect/>
          </a:stretch>
        </p:blipFill>
        <p:spPr>
          <a:xfrm>
            <a:off x="-134979" y="-134250"/>
            <a:ext cx="5276605" cy="1314355"/>
          </a:xfrm>
          <a:prstGeom prst="rect">
            <a:avLst/>
          </a:prstGeom>
        </p:spPr>
      </p:pic>
    </p:spTree>
    <p:extLst>
      <p:ext uri="{BB962C8B-B14F-4D97-AF65-F5344CB8AC3E}">
        <p14:creationId xmlns:p14="http://schemas.microsoft.com/office/powerpoint/2010/main" val="121699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6" name="Объект 5"/>
          <p:cNvSpPr>
            <a:spLocks noGrp="1"/>
          </p:cNvSpPr>
          <p:nvPr>
            <p:ph idx="1"/>
          </p:nvPr>
        </p:nvSpPr>
        <p:spPr/>
        <p:txBody>
          <a:bodyPr/>
          <a:lstStyle/>
          <a:p>
            <a:endParaRPr lang="ru-RU"/>
          </a:p>
        </p:txBody>
      </p:sp>
      <p:pic>
        <p:nvPicPr>
          <p:cNvPr id="7" name="Рисунок 6"/>
          <p:cNvPicPr>
            <a:picLocks noChangeAspect="1"/>
          </p:cNvPicPr>
          <p:nvPr/>
        </p:nvPicPr>
        <p:blipFill>
          <a:blip r:embed="rId2"/>
          <a:stretch>
            <a:fillRect/>
          </a:stretch>
        </p:blipFill>
        <p:spPr>
          <a:xfrm>
            <a:off x="4345059" y="2095184"/>
            <a:ext cx="3861646" cy="3417141"/>
          </a:xfrm>
          <a:prstGeom prst="rect">
            <a:avLst/>
          </a:prstGeom>
        </p:spPr>
      </p:pic>
      <p:pic>
        <p:nvPicPr>
          <p:cNvPr id="8" name="Рисунок 7"/>
          <p:cNvPicPr>
            <a:picLocks noChangeAspect="1"/>
          </p:cNvPicPr>
          <p:nvPr/>
        </p:nvPicPr>
        <p:blipFill>
          <a:blip r:embed="rId3"/>
          <a:stretch>
            <a:fillRect/>
          </a:stretch>
        </p:blipFill>
        <p:spPr>
          <a:xfrm>
            <a:off x="-201802" y="-134250"/>
            <a:ext cx="5085570" cy="1295237"/>
          </a:xfrm>
          <a:prstGeom prst="rect">
            <a:avLst/>
          </a:prstGeom>
        </p:spPr>
      </p:pic>
    </p:spTree>
    <p:extLst>
      <p:ext uri="{BB962C8B-B14F-4D97-AF65-F5344CB8AC3E}">
        <p14:creationId xmlns:p14="http://schemas.microsoft.com/office/powerpoint/2010/main" val="1010296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545640"/>
            <a:ext cx="10515600" cy="4870150"/>
          </a:xfrm>
        </p:spPr>
        <p:txBody>
          <a:bodyPr>
            <a:normAutofit lnSpcReduction="10000"/>
          </a:bodyPr>
          <a:lstStyle/>
          <a:p>
            <a:r>
              <a:rPr lang="en-US" dirty="0" smtClean="0"/>
              <a:t>Media and information literacy of the citizens is in the base of efficiency of the Open Government behavior. </a:t>
            </a:r>
          </a:p>
          <a:p>
            <a:r>
              <a:rPr lang="en-US" dirty="0"/>
              <a:t>Literacy of citizens is greatly influenced by the quality of human </a:t>
            </a:r>
            <a:r>
              <a:rPr lang="en-US" dirty="0" smtClean="0"/>
              <a:t>capital.</a:t>
            </a:r>
          </a:p>
          <a:p>
            <a:r>
              <a:rPr lang="en-US" dirty="0" smtClean="0"/>
              <a:t>Thus, the quality of the HC is developing by the </a:t>
            </a:r>
            <a:r>
              <a:rPr lang="en-US" dirty="0" smtClean="0"/>
              <a:t>Media and information literacy and the efficiency of the Open Government are growing.</a:t>
            </a:r>
          </a:p>
          <a:p>
            <a:endParaRPr lang="en-US" dirty="0"/>
          </a:p>
          <a:p>
            <a:r>
              <a:rPr lang="en-US" dirty="0" smtClean="0"/>
              <a:t>There could be imbalanced regional social policies in terms of factors of HC, which impact on the level of the </a:t>
            </a:r>
            <a:r>
              <a:rPr lang="en-US" dirty="0"/>
              <a:t>m</a:t>
            </a:r>
            <a:r>
              <a:rPr lang="en-US" dirty="0" smtClean="0"/>
              <a:t>edia and information literacy. </a:t>
            </a:r>
            <a:r>
              <a:rPr lang="en-US" dirty="0" smtClean="0"/>
              <a:t>F</a:t>
            </a:r>
            <a:r>
              <a:rPr lang="en-US" dirty="0" smtClean="0"/>
              <a:t>urthermore, the society could be not ready to use Open Government opportunities in efficient way.</a:t>
            </a:r>
            <a:endParaRPr lang="en-US" dirty="0" smtClean="0"/>
          </a:p>
        </p:txBody>
      </p:sp>
      <p:sp>
        <p:nvSpPr>
          <p:cNvPr id="7" name="Rectangle 5"/>
          <p:cNvSpPr>
            <a:spLocks noChangeArrowheads="1"/>
          </p:cNvSpPr>
          <p:nvPr/>
        </p:nvSpPr>
        <p:spPr bwMode="auto">
          <a:xfrm>
            <a:off x="329783" y="349270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9" name="Rectangle 6"/>
          <p:cNvSpPr>
            <a:spLocks noChangeArrowheads="1"/>
          </p:cNvSpPr>
          <p:nvPr/>
        </p:nvSpPr>
        <p:spPr bwMode="auto">
          <a:xfrm>
            <a:off x="6311809" y="4049535"/>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ru-RU" sz="1100" b="0" i="0" u="none" strike="noStrike" cap="none" normalizeH="0" baseline="0" dirty="0" smtClean="0">
              <a:ln>
                <a:noFill/>
              </a:ln>
              <a:solidFill>
                <a:schemeClr val="tx1"/>
              </a:solidFill>
              <a:effectLst/>
              <a:latin typeface="Arial" panose="020B0604020202020204" pitchFamily="34" charset="0"/>
            </a:endParaRPr>
          </a:p>
        </p:txBody>
      </p:sp>
      <p:pic>
        <p:nvPicPr>
          <p:cNvPr id="10" name="Рисунок 9"/>
          <p:cNvPicPr>
            <a:picLocks noChangeAspect="1"/>
          </p:cNvPicPr>
          <p:nvPr/>
        </p:nvPicPr>
        <p:blipFill>
          <a:blip r:embed="rId2"/>
          <a:stretch>
            <a:fillRect/>
          </a:stretch>
        </p:blipFill>
        <p:spPr>
          <a:xfrm>
            <a:off x="-126851" y="-66782"/>
            <a:ext cx="5265040" cy="1340946"/>
          </a:xfrm>
          <a:prstGeom prst="rect">
            <a:avLst/>
          </a:prstGeom>
        </p:spPr>
      </p:pic>
    </p:spTree>
    <p:extLst>
      <p:ext uri="{BB962C8B-B14F-4D97-AF65-F5344CB8AC3E}">
        <p14:creationId xmlns:p14="http://schemas.microsoft.com/office/powerpoint/2010/main" val="2381355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97546"/>
            <a:ext cx="10515600" cy="5032375"/>
          </a:xfrm>
        </p:spPr>
        <p:txBody>
          <a:bodyPr>
            <a:normAutofit fontScale="62500" lnSpcReduction="20000"/>
          </a:bodyPr>
          <a:lstStyle/>
          <a:p>
            <a:endParaRPr lang="en-US" dirty="0" smtClean="0"/>
          </a:p>
          <a:p>
            <a:pPr lvl="0"/>
            <a:endPar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lvl="0" indent="0">
              <a:buNone/>
            </a:pPr>
            <a:r>
              <a:rPr lang="en-US" dirty="0" smtClean="0">
                <a:latin typeface="Arial" panose="020B0604020202020204" pitchFamily="34" charset="0"/>
                <a:ea typeface="Times New Roman" panose="02020603050405020304" pitchFamily="18" charset="0"/>
              </a:rPr>
              <a:t>Where:</a:t>
            </a:r>
          </a:p>
          <a:p>
            <a:pPr marL="0" lvl="0" indent="0">
              <a:buNone/>
            </a:pPr>
            <a:r>
              <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a:t>
            </a:r>
            <a:r>
              <a:rPr kumimoji="0" lang="ru-RU"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a:t>
            </a:r>
            <a:r>
              <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salary</a:t>
            </a:r>
            <a:r>
              <a:rPr kumimoji="0" lang="ru-RU"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lvl="0" indent="0">
              <a:buNone/>
            </a:pPr>
            <a:r>
              <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a:t>
            </a:r>
            <a:r>
              <a:rPr kumimoji="0" lang="ru-RU"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a:t>
            </a:r>
            <a:r>
              <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education period</a:t>
            </a:r>
            <a:r>
              <a:rPr kumimoji="0" lang="ru-RU"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lvl="0" indent="0">
              <a:buNone/>
            </a:pPr>
            <a:r>
              <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EXP </a:t>
            </a:r>
            <a:r>
              <a:rPr kumimoji="0" lang="ru-RU"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working experience</a:t>
            </a:r>
            <a:r>
              <a:rPr kumimoji="0" lang="ru-RU"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lvl="0" indent="0">
              <a:buNone/>
            </a:pPr>
            <a:r>
              <a:rPr kumimoji="0" lang="ru-RU"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ε – </a:t>
            </a:r>
            <a:r>
              <a:rPr kumimoji="0" 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random variable</a:t>
            </a:r>
            <a:r>
              <a:rPr kumimoji="0" lang="ru-RU"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ru-RU" sz="4000" b="0" i="0" u="none" strike="noStrike" cap="none" normalizeH="0" baseline="0" dirty="0" smtClean="0">
              <a:ln>
                <a:noFill/>
              </a:ln>
              <a:solidFill>
                <a:schemeClr val="tx1"/>
              </a:solidFill>
              <a:effectLst/>
              <a:latin typeface="Arial" panose="020B0604020202020204" pitchFamily="34" charset="0"/>
            </a:endParaRPr>
          </a:p>
          <a:p>
            <a:pPr marL="0" indent="0">
              <a:buNone/>
            </a:pPr>
            <a:endParaRPr lang="en-US" dirty="0" smtClean="0"/>
          </a:p>
          <a:p>
            <a:pPr marL="0" indent="0">
              <a:buNone/>
            </a:pPr>
            <a:r>
              <a:rPr lang="en-US" dirty="0" smtClean="0"/>
              <a:t/>
            </a:r>
            <a:br>
              <a:rPr lang="en-US" dirty="0" smtClean="0"/>
            </a:br>
            <a:endParaRPr lang="en-US" dirty="0" smtClean="0"/>
          </a:p>
          <a:p>
            <a:pPr marL="0" indent="0">
              <a:buNone/>
            </a:pPr>
            <a:r>
              <a:rPr lang="en-US" dirty="0" smtClean="0"/>
              <a:t>Where</a:t>
            </a:r>
            <a:r>
              <a:rPr lang="en-US" dirty="0"/>
              <a:t>:</a:t>
            </a:r>
            <a:r>
              <a:rPr lang="en-US" dirty="0" smtClean="0"/>
              <a:t/>
            </a:r>
            <a:br>
              <a:rPr lang="en-US" dirty="0" smtClean="0"/>
            </a:br>
            <a:r>
              <a:rPr lang="en-US" dirty="0" smtClean="0"/>
              <a:t/>
            </a:r>
            <a:br>
              <a:rPr lang="en-US" dirty="0" smtClean="0"/>
            </a:br>
            <a:r>
              <a:rPr lang="en-US" dirty="0" err="1"/>
              <a:t>Yn</a:t>
            </a:r>
            <a:r>
              <a:rPr lang="en-US" dirty="0"/>
              <a:t> - person earnings with n years of </a:t>
            </a:r>
            <a:r>
              <a:rPr lang="en-US" dirty="0" smtClean="0"/>
              <a:t>education  (Benefits );</a:t>
            </a:r>
            <a:br>
              <a:rPr lang="en-US" dirty="0" smtClean="0"/>
            </a:br>
            <a:r>
              <a:rPr lang="en-US" dirty="0" smtClean="0"/>
              <a:t/>
            </a:r>
            <a:br>
              <a:rPr lang="en-US" dirty="0" smtClean="0"/>
            </a:br>
            <a:r>
              <a:rPr lang="en-US" dirty="0"/>
              <a:t>X0 - the earnings of person with zero education;</a:t>
            </a:r>
            <a:r>
              <a:rPr lang="en-US" dirty="0" smtClean="0"/>
              <a:t/>
            </a:r>
            <a:br>
              <a:rPr lang="en-US" dirty="0" smtClean="0"/>
            </a:br>
            <a:r>
              <a:rPr lang="en-US" dirty="0" smtClean="0"/>
              <a:t/>
            </a:r>
            <a:br>
              <a:rPr lang="en-US" dirty="0" smtClean="0"/>
            </a:br>
            <a:r>
              <a:rPr lang="en-US" dirty="0" err="1" smtClean="0"/>
              <a:t>Cn</a:t>
            </a:r>
            <a:r>
              <a:rPr lang="en-US" dirty="0" smtClean="0"/>
              <a:t> </a:t>
            </a:r>
            <a:r>
              <a:rPr lang="en-US" dirty="0"/>
              <a:t>- net investment over n years of schooling, i.e. accumulated human capital;</a:t>
            </a:r>
            <a:r>
              <a:rPr lang="en-US" dirty="0" smtClean="0"/>
              <a:t/>
            </a:r>
            <a:br>
              <a:rPr lang="en-US" dirty="0" smtClean="0"/>
            </a:br>
            <a:r>
              <a:rPr lang="en-US" dirty="0" smtClean="0"/>
              <a:t/>
            </a:r>
            <a:br>
              <a:rPr lang="en-US" dirty="0" smtClean="0"/>
            </a:br>
            <a:r>
              <a:rPr lang="en-US" dirty="0"/>
              <a:t>R - the current rate of return of investments in education.</a:t>
            </a:r>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3863639304"/>
              </p:ext>
            </p:extLst>
          </p:nvPr>
        </p:nvGraphicFramePr>
        <p:xfrm>
          <a:off x="92649" y="1341664"/>
          <a:ext cx="6046098" cy="602805"/>
        </p:xfrm>
        <a:graphic>
          <a:graphicData uri="http://schemas.openxmlformats.org/presentationml/2006/ole">
            <mc:AlternateContent xmlns:mc="http://schemas.openxmlformats.org/markup-compatibility/2006">
              <mc:Choice xmlns:v="urn:schemas-microsoft-com:vml" Requires="v">
                <p:oleObj spid="_x0000_s4118" name="Уравнение" r:id="rId4" imgW="2387520" imgH="241200" progId="Equation.3">
                  <p:embed/>
                </p:oleObj>
              </mc:Choice>
              <mc:Fallback>
                <p:oleObj name="Уравнение" r:id="rId4" imgW="2387520" imgH="241200" progId="Equation.3">
                  <p:embed/>
                  <p:pic>
                    <p:nvPicPr>
                      <p:cNvPr id="0" name=""/>
                      <p:cNvPicPr>
                        <a:picLocks noChangeAspect="1" noChangeArrowheads="1"/>
                      </p:cNvPicPr>
                      <p:nvPr/>
                    </p:nvPicPr>
                    <p:blipFill>
                      <a:blip r:embed="rId5"/>
                      <a:srcRect/>
                      <a:stretch>
                        <a:fillRect/>
                      </a:stretch>
                    </p:blipFill>
                    <p:spPr bwMode="auto">
                      <a:xfrm>
                        <a:off x="92649" y="1341664"/>
                        <a:ext cx="6046098" cy="602805"/>
                      </a:xfrm>
                      <a:prstGeom prst="rect">
                        <a:avLst/>
                      </a:prstGeom>
                      <a:noFill/>
                    </p:spPr>
                  </p:pic>
                </p:oleObj>
              </mc:Fallback>
            </mc:AlternateContent>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397731744"/>
              </p:ext>
            </p:extLst>
          </p:nvPr>
        </p:nvGraphicFramePr>
        <p:xfrm>
          <a:off x="3736298" y="4045791"/>
          <a:ext cx="2359702" cy="592040"/>
        </p:xfrm>
        <a:graphic>
          <a:graphicData uri="http://schemas.openxmlformats.org/presentationml/2006/ole">
            <mc:AlternateContent xmlns:mc="http://schemas.openxmlformats.org/markup-compatibility/2006">
              <mc:Choice xmlns:v="urn:schemas-microsoft-com:vml" Requires="v">
                <p:oleObj spid="_x0000_s4119" name="Уравнение" r:id="rId6" imgW="901440" imgH="228600" progId="Equation.3">
                  <p:embed/>
                </p:oleObj>
              </mc:Choice>
              <mc:Fallback>
                <p:oleObj name="Уравнение" r:id="rId6" imgW="901440" imgH="228600" progId="Equation.3">
                  <p:embed/>
                  <p:pic>
                    <p:nvPicPr>
                      <p:cNvPr id="0" name=""/>
                      <p:cNvPicPr>
                        <a:picLocks noChangeAspect="1" noChangeArrowheads="1"/>
                      </p:cNvPicPr>
                      <p:nvPr/>
                    </p:nvPicPr>
                    <p:blipFill>
                      <a:blip r:embed="rId7"/>
                      <a:srcRect/>
                      <a:stretch>
                        <a:fillRect/>
                      </a:stretch>
                    </p:blipFill>
                    <p:spPr bwMode="auto">
                      <a:xfrm>
                        <a:off x="3736298" y="4045791"/>
                        <a:ext cx="2359702" cy="592040"/>
                      </a:xfrm>
                      <a:prstGeom prst="rect">
                        <a:avLst/>
                      </a:prstGeom>
                      <a:noFill/>
                    </p:spPr>
                  </p:pic>
                </p:oleObj>
              </mc:Fallback>
            </mc:AlternateContent>
          </a:graphicData>
        </a:graphic>
      </p:graphicFrame>
      <p:sp>
        <p:nvSpPr>
          <p:cNvPr id="6" name="Заголовок 5"/>
          <p:cNvSpPr>
            <a:spLocks noGrp="1"/>
          </p:cNvSpPr>
          <p:nvPr>
            <p:ph type="title"/>
          </p:nvPr>
        </p:nvSpPr>
        <p:spPr>
          <a:xfrm>
            <a:off x="6308636" y="1"/>
            <a:ext cx="5792449" cy="1094282"/>
          </a:xfrm>
        </p:spPr>
        <p:txBody>
          <a:bodyPr>
            <a:normAutofit/>
          </a:bodyPr>
          <a:lstStyle/>
          <a:p>
            <a:r>
              <a:rPr lang="en-US" sz="2000" b="1" dirty="0" smtClean="0"/>
              <a:t>The same approach for the </a:t>
            </a:r>
            <a:r>
              <a:rPr lang="en-US" sz="2000" b="1" dirty="0" smtClean="0"/>
              <a:t>benefits from citizens and Open Government </a:t>
            </a:r>
            <a:r>
              <a:rPr lang="en-US" sz="2000" b="1" dirty="0" smtClean="0"/>
              <a:t>relations?</a:t>
            </a:r>
            <a:endParaRPr lang="ru-RU" sz="2000" b="1" dirty="0"/>
          </a:p>
        </p:txBody>
      </p:sp>
      <p:pic>
        <p:nvPicPr>
          <p:cNvPr id="7" name="Рисунок 6"/>
          <p:cNvPicPr>
            <a:picLocks noChangeAspect="1"/>
          </p:cNvPicPr>
          <p:nvPr/>
        </p:nvPicPr>
        <p:blipFill>
          <a:blip r:embed="rId8"/>
          <a:stretch>
            <a:fillRect/>
          </a:stretch>
        </p:blipFill>
        <p:spPr>
          <a:xfrm>
            <a:off x="-130916" y="-66782"/>
            <a:ext cx="5227571" cy="1316609"/>
          </a:xfrm>
          <a:prstGeom prst="rect">
            <a:avLst/>
          </a:prstGeom>
        </p:spPr>
      </p:pic>
    </p:spTree>
    <p:extLst>
      <p:ext uri="{BB962C8B-B14F-4D97-AF65-F5344CB8AC3E}">
        <p14:creationId xmlns:p14="http://schemas.microsoft.com/office/powerpoint/2010/main" val="432736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the Human Capital Development Concept can be used for involving citizens in to the Open Government in terms of citizens’ participation and collaboration. </a:t>
            </a:r>
            <a:endParaRPr lang="en-US" dirty="0" smtClean="0"/>
          </a:p>
          <a:p>
            <a:r>
              <a:rPr lang="en-US" dirty="0" smtClean="0"/>
              <a:t>Citizens </a:t>
            </a:r>
            <a:r>
              <a:rPr lang="en-US" dirty="0"/>
              <a:t>need to develop their general and specific human capital in terms of basic technical skills and knowledge about governance system. </a:t>
            </a:r>
            <a:endParaRPr lang="en-US" dirty="0" smtClean="0"/>
          </a:p>
          <a:p>
            <a:r>
              <a:rPr lang="en-US" dirty="0" smtClean="0"/>
              <a:t>And through this development they get the benefits in terms of time and quality of life.</a:t>
            </a:r>
          </a:p>
          <a:p>
            <a:r>
              <a:rPr lang="en-US" dirty="0" smtClean="0"/>
              <a:t>The Government gets the benefits in terms of governance as a whole (in the three main pillars of OG)</a:t>
            </a:r>
            <a:endParaRPr lang="ru-RU" dirty="0"/>
          </a:p>
        </p:txBody>
      </p:sp>
      <p:pic>
        <p:nvPicPr>
          <p:cNvPr id="4" name="Рисунок 3"/>
          <p:cNvPicPr>
            <a:picLocks noChangeAspect="1"/>
          </p:cNvPicPr>
          <p:nvPr/>
        </p:nvPicPr>
        <p:blipFill>
          <a:blip r:embed="rId2"/>
          <a:stretch>
            <a:fillRect/>
          </a:stretch>
        </p:blipFill>
        <p:spPr>
          <a:xfrm>
            <a:off x="-126851" y="-134250"/>
            <a:ext cx="5471088" cy="1393424"/>
          </a:xfrm>
          <a:prstGeom prst="rect">
            <a:avLst/>
          </a:prstGeom>
        </p:spPr>
      </p:pic>
    </p:spTree>
    <p:extLst>
      <p:ext uri="{BB962C8B-B14F-4D97-AF65-F5344CB8AC3E}">
        <p14:creationId xmlns:p14="http://schemas.microsoft.com/office/powerpoint/2010/main" val="81457458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3950</TotalTime>
  <Words>893</Words>
  <Application>Microsoft Office PowerPoint</Application>
  <PresentationFormat>Широкоэкранный</PresentationFormat>
  <Paragraphs>64</Paragraphs>
  <Slides>13</Slides>
  <Notes>4</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13</vt:i4>
      </vt:variant>
    </vt:vector>
  </HeadingPairs>
  <TitlesOfParts>
    <vt:vector size="19" baseType="lpstr">
      <vt:lpstr>Arial</vt:lpstr>
      <vt:lpstr>Calibri</vt:lpstr>
      <vt:lpstr>Calibri Light</vt:lpstr>
      <vt:lpstr>Times New Roman</vt:lpstr>
      <vt:lpstr>Тема Office</vt:lpstr>
      <vt:lpstr>Microsoft Equation 3.0</vt:lpstr>
      <vt:lpstr>Human Capital and the Readiness of the Society for Open Government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The same approach for the benefits from citizens and Open Government relations?</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Policy Proposals for the Human Capital Development of the Far East of the Russian Federation.</dc:title>
  <dc:creator>1</dc:creator>
  <cp:lastModifiedBy>1</cp:lastModifiedBy>
  <cp:revision>41</cp:revision>
  <dcterms:created xsi:type="dcterms:W3CDTF">2016-06-06T10:20:15Z</dcterms:created>
  <dcterms:modified xsi:type="dcterms:W3CDTF">2016-06-09T06:29:21Z</dcterms:modified>
</cp:coreProperties>
</file>