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2" r:id="rId4"/>
    <p:sldId id="258" r:id="rId5"/>
    <p:sldId id="260" r:id="rId6"/>
    <p:sldId id="267" r:id="rId7"/>
    <p:sldId id="268" r:id="rId8"/>
    <p:sldId id="261" r:id="rId9"/>
    <p:sldId id="263" r:id="rId10"/>
    <p:sldId id="264" r:id="rId11"/>
    <p:sldId id="265" r:id="rId12"/>
    <p:sldId id="259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21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4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1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94DDA-4100-4BF4-815A-687EBC63381B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9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8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8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1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9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D4AF47-8E5D-4970-A128-CCB5FCC23932}" type="datetimeFigureOut">
              <a:rPr lang="ru-RU" smtClean="0">
                <a:solidFill>
                  <a:srgbClr val="465E9C"/>
                </a:solidFill>
              </a:rPr>
              <a:pPr/>
              <a:t>26.10.2016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B33360-0D08-4F4B-AC2B-E28CDDC0CEFB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7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дидактического материала учебника для формирования мотивации к чтению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И.Н.Добротина</a:t>
            </a:r>
            <a:r>
              <a:rPr lang="ru-RU" dirty="0" smtClean="0"/>
              <a:t>, </a:t>
            </a:r>
            <a:r>
              <a:rPr lang="ru-RU" dirty="0" smtClean="0"/>
              <a:t>научный </a:t>
            </a:r>
            <a:r>
              <a:rPr lang="ru-RU" dirty="0" smtClean="0"/>
              <a:t>сотрудник Центра филологического образования ФГБНУ «Институт стратегии развития </a:t>
            </a:r>
            <a:r>
              <a:rPr lang="ru-RU" dirty="0" smtClean="0"/>
              <a:t>образования РАО»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38474" r="25452" b="5636"/>
          <a:stretch/>
        </p:blipFill>
        <p:spPr bwMode="auto">
          <a:xfrm>
            <a:off x="3059832" y="764704"/>
            <a:ext cx="5856757" cy="467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2027"/>
            <a:ext cx="3383331" cy="29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4" t="30933" r="23706" b="8725"/>
          <a:stretch/>
        </p:blipFill>
        <p:spPr bwMode="auto">
          <a:xfrm>
            <a:off x="1835696" y="620688"/>
            <a:ext cx="5688632" cy="567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3960440" cy="148217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Нет у меня времени пилу точить!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Мне пилить надо!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5976" y="764704"/>
            <a:ext cx="4608512" cy="18002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B0F0"/>
                </a:solidFill>
              </a:rPr>
              <a:t>Пилу точат, </a:t>
            </a:r>
          </a:p>
          <a:p>
            <a:pPr algn="ctr"/>
            <a:r>
              <a:rPr lang="ru-RU" sz="2400" i="1" dirty="0" smtClean="0">
                <a:solidFill>
                  <a:srgbClr val="00B0F0"/>
                </a:solidFill>
              </a:rPr>
              <a:t>чтобы стала острее, человека учат, </a:t>
            </a:r>
          </a:p>
          <a:p>
            <a:pPr algn="ctr"/>
            <a:r>
              <a:rPr lang="ru-RU" sz="2400" i="1" dirty="0" smtClean="0">
                <a:solidFill>
                  <a:srgbClr val="00B0F0"/>
                </a:solidFill>
              </a:rPr>
              <a:t>чтобы стал умнее</a:t>
            </a:r>
            <a:endParaRPr lang="ru-RU" sz="2400" i="1" dirty="0">
              <a:solidFill>
                <a:srgbClr val="00B0F0"/>
              </a:solidFill>
            </a:endParaRPr>
          </a:p>
        </p:txBody>
      </p:sp>
      <p:pic>
        <p:nvPicPr>
          <p:cNvPr id="9" name="Picture 3" descr="C:\Users\Ирина\Desktop\пил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537876"/>
            <a:ext cx="4392488" cy="35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Публикации по теме: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71600" y="1196752"/>
            <a:ext cx="7272808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РАЗВИТИЕ </a:t>
            </a:r>
            <a:r>
              <a:rPr lang="ru-RU" sz="5600" b="1" dirty="0"/>
              <a:t>УМЕНИЙ СОЗДАНИЯ ВТОРИЧНЫХ ТЕКСТОВ ПРИ РАБОТЕ НАД ПРОЕКТОМ НА УРОКАХ РУССКОГО </a:t>
            </a:r>
            <a:r>
              <a:rPr lang="ru-RU" sz="5600" b="1" dirty="0" smtClean="0"/>
              <a:t>ЯЗЫКА // Русский </a:t>
            </a:r>
            <a:r>
              <a:rPr lang="ru-RU" sz="5600" b="1" dirty="0"/>
              <a:t>язык в школе. 2012. № 7. С. 9-16.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РАЗВИТИЕ </a:t>
            </a:r>
            <a:r>
              <a:rPr lang="ru-RU" sz="5600" b="1" dirty="0"/>
              <a:t>УМЕНИЙ РАБОТАТЬ С ИНФОРМАЦИЕЙ НА УРОКАХ ГУМАНИТАРНОГО </a:t>
            </a:r>
            <a:r>
              <a:rPr lang="ru-RU" sz="5600" b="1" dirty="0" smtClean="0"/>
              <a:t>ЦИКЛА // Учитель</a:t>
            </a:r>
            <a:r>
              <a:rPr lang="ru-RU" sz="5600" b="1" dirty="0"/>
              <a:t>. 2012. № 6. С. 45.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РАБОТА </a:t>
            </a:r>
            <a:r>
              <a:rPr lang="ru-RU" sz="5600" b="1" dirty="0"/>
              <a:t>С ОСНОВНЫМИ ТЕКСТОВЫМИ ЕДИНИЦАМИ НА </a:t>
            </a:r>
            <a:r>
              <a:rPr lang="ru-RU" sz="5600" b="1" dirty="0" smtClean="0"/>
              <a:t>УРОКЕ // Русская </a:t>
            </a:r>
            <a:r>
              <a:rPr lang="ru-RU" sz="5600" b="1" dirty="0"/>
              <a:t>словесность. 2008. № 2. С. 55-58.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ДИДАКТИЧЕСКИЙ </a:t>
            </a:r>
            <a:r>
              <a:rPr lang="ru-RU" sz="5600" b="1" dirty="0"/>
              <a:t>МАТЕРИАЛ УЧЕБНИКА И РАЗВИТИЕ УНИВЕРСАЛЬНЫХ УЧЕБНЫХ ДЕЙСТВИЙ </a:t>
            </a:r>
            <a:r>
              <a:rPr lang="ru-RU" sz="5600" b="1" dirty="0" smtClean="0"/>
              <a:t>ШКОЛЬНИКОВ // Русский </a:t>
            </a:r>
            <a:r>
              <a:rPr lang="ru-RU" sz="5600" b="1" dirty="0"/>
              <a:t>язык в школе. 2013. № 4. С. 3-8.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ИНФОРМАЦИОННОЕ </a:t>
            </a:r>
            <a:r>
              <a:rPr lang="ru-RU" sz="5600" b="1" dirty="0"/>
              <a:t>ПРОСТРАНСТВО СОВРЕМЕННОГО УЧЕБНИКА РУССКОГО </a:t>
            </a:r>
            <a:r>
              <a:rPr lang="ru-RU" sz="5600" b="1" dirty="0" smtClean="0"/>
              <a:t>ЯЗЫКА // Русский </a:t>
            </a:r>
            <a:r>
              <a:rPr lang="ru-RU" sz="5600" b="1" dirty="0"/>
              <a:t>язык в школе. 2013. № 3. С. 12-16.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О </a:t>
            </a:r>
            <a:r>
              <a:rPr lang="ru-RU" sz="5600" b="1" dirty="0"/>
              <a:t>МЕТАПРЕДМЕТНЫХ СВЯЗЯХ, ИЛИ КАК РУССКИЙ ЯЗЫК ПОМОГАЕТ ИЗУЧАТЬ ДРУГИЕ </a:t>
            </a:r>
            <a:r>
              <a:rPr lang="ru-RU" sz="5600" b="1" dirty="0" smtClean="0"/>
              <a:t>ПРЕДМЕТЫ // Русский </a:t>
            </a:r>
            <a:r>
              <a:rPr lang="ru-RU" sz="5600" b="1" dirty="0"/>
              <a:t>язык. 2011. № 17. С. 14.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СОЗДАНИЕ </a:t>
            </a:r>
            <a:r>
              <a:rPr lang="ru-RU" sz="5600" b="1" dirty="0"/>
              <a:t>УЧЕБНОЙ СИТУАЦИИ НА УРОКАХ РУССКОГО </a:t>
            </a:r>
            <a:r>
              <a:rPr lang="ru-RU" sz="5600" b="1" dirty="0" smtClean="0"/>
              <a:t>ЯЗЫКА // </a:t>
            </a:r>
            <a:endParaRPr lang="ru-RU" sz="5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Русский </a:t>
            </a:r>
            <a:r>
              <a:rPr lang="ru-RU" sz="5600" b="1" dirty="0"/>
              <a:t>язык. 2014. № 11. С. 55.</a:t>
            </a:r>
          </a:p>
        </p:txBody>
      </p:sp>
    </p:spTree>
    <p:extLst>
      <p:ext uri="{BB962C8B-B14F-4D97-AF65-F5344CB8AC3E}">
        <p14:creationId xmlns:p14="http://schemas.microsoft.com/office/powerpoint/2010/main" val="117204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1196752"/>
            <a:ext cx="6327805" cy="4670333"/>
          </a:xfrm>
        </p:spPr>
        <p:txBody>
          <a:bodyPr>
            <a:normAutofit/>
          </a:bodyPr>
          <a:lstStyle/>
          <a:p>
            <a:r>
              <a:rPr lang="ru-RU" dirty="0" smtClean="0"/>
              <a:t>Каким </a:t>
            </a:r>
            <a:r>
              <a:rPr lang="ru-RU" dirty="0"/>
              <a:t>должен быть учебник, чтобы стать частью современной образовательной среды и  обеспечить развитие личности ученика?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должны (если должны) измениться структура и содержание учебника?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использовать дидактический материал учебника для формирования и поддержания мотивации к чтению в основной общеобразовательной школе?</a:t>
            </a:r>
          </a:p>
        </p:txBody>
      </p:sp>
    </p:spTree>
    <p:extLst>
      <p:ext uri="{BB962C8B-B14F-4D97-AF65-F5344CB8AC3E}">
        <p14:creationId xmlns:p14="http://schemas.microsoft.com/office/powerpoint/2010/main" val="25886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" y="548680"/>
            <a:ext cx="7730976" cy="5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3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6840760" cy="148217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Нет у меня времени пилу точить!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Мне пилить надо!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9" name="Picture 3" descr="C:\Users\Ирина\Desktop\пил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128420"/>
            <a:ext cx="4896544" cy="39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Идеальный учебник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6136" y="1484784"/>
            <a:ext cx="2160240" cy="45365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/>
              <a:t>11 класс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/>
              <a:t>1) Максимально полное изложение материала курса – 80%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/>
              <a:t>2) Наличие иллюстраций, схем, графики – 56%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/>
              <a:t>3) Качество изложения материала – 56%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1259632" y="1412776"/>
            <a:ext cx="187220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9 класс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1) Качество изложения материала – 75%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2) Наличие дополни-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тельного материала – 37%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3) Наличие словаря терминов – 29%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628801"/>
            <a:ext cx="171291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0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мотивации при работе с текстом учебника требует учёта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87624" y="1988840"/>
            <a:ext cx="6840760" cy="39604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1) </a:t>
            </a:r>
            <a:r>
              <a:rPr lang="ru-RU" dirty="0" smtClean="0"/>
              <a:t>изменений </a:t>
            </a:r>
            <a:r>
              <a:rPr lang="ru-RU" dirty="0"/>
              <a:t>в самом процессе чтения и условиях его осуществления, например, чтение с экрана;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свойств </a:t>
            </a:r>
            <a:r>
              <a:rPr lang="ru-RU" dirty="0"/>
              <a:t>и </a:t>
            </a:r>
            <a:r>
              <a:rPr lang="ru-RU" dirty="0" smtClean="0"/>
              <a:t>условий </a:t>
            </a:r>
            <a:r>
              <a:rPr lang="ru-RU" dirty="0"/>
              <a:t>существования текстов, с которыми имеют дело дети и подростки (электронные носители с возможностями нелинейного представления текста, система гиперссылок);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smtClean="0"/>
              <a:t>актуальности </a:t>
            </a:r>
            <a:r>
              <a:rPr lang="ru-RU" dirty="0"/>
              <a:t>содержания для решения учеником любого вида задач – от учебных до практических, жизненных.</a:t>
            </a:r>
          </a:p>
        </p:txBody>
      </p:sp>
    </p:spTree>
    <p:extLst>
      <p:ext uri="{BB962C8B-B14F-4D97-AF65-F5344CB8AC3E}">
        <p14:creationId xmlns:p14="http://schemas.microsoft.com/office/powerpoint/2010/main" val="13451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124326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Тексты</a:t>
            </a:r>
            <a:r>
              <a:rPr lang="ru-RU" sz="2200" dirty="0"/>
              <a:t>, составляющие основу  современных учебников русского языка (например, УМК Л.М. Рыбченковой, О.М. Александровой для 5-9 классов), отобраны таким образом, что являются  </a:t>
            </a:r>
            <a:br>
              <a:rPr lang="ru-RU" sz="2200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3608" y="2119256"/>
            <a:ext cx="6984776" cy="37580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</a:t>
            </a:r>
            <a:r>
              <a:rPr lang="ru-RU" dirty="0"/>
              <a:t>) объектом языкового и </a:t>
            </a:r>
            <a:r>
              <a:rPr lang="ru-RU" dirty="0" err="1"/>
              <a:t>речеведческого</a:t>
            </a:r>
            <a:r>
              <a:rPr lang="ru-RU" dirty="0"/>
              <a:t> анализа; </a:t>
            </a:r>
          </a:p>
          <a:p>
            <a:r>
              <a:rPr lang="ru-RU" dirty="0"/>
              <a:t>2) определённым образцом  или мотивом  для создания собственного речевого произведения (устного или письменного) с учётом всех социальных и прагматических факторов (особенностей ситуации и сферы общения, культурно-исторических фоновых знаний); </a:t>
            </a:r>
          </a:p>
          <a:p>
            <a:r>
              <a:rPr lang="ru-RU" dirty="0"/>
              <a:t>3) одним из средств создания ситуаций, на основе которых происходит реальное речевое общение.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2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40232" r="49229" b="24710"/>
          <a:stretch/>
        </p:blipFill>
        <p:spPr bwMode="auto">
          <a:xfrm>
            <a:off x="971600" y="764703"/>
            <a:ext cx="2952328" cy="31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68" y="3140968"/>
            <a:ext cx="3651551" cy="26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14" y="908720"/>
            <a:ext cx="376986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6" t="44015" r="37178" b="10800"/>
          <a:stretch/>
        </p:blipFill>
        <p:spPr bwMode="auto">
          <a:xfrm>
            <a:off x="1043608" y="908720"/>
            <a:ext cx="3610467" cy="49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2" t="36297" r="37870" b="15409"/>
          <a:stretch/>
        </p:blipFill>
        <p:spPr bwMode="auto">
          <a:xfrm>
            <a:off x="4788024" y="908720"/>
            <a:ext cx="3461313" cy="491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327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Использование дидактического материала учебника для формирования мотивации к чтению</vt:lpstr>
      <vt:lpstr>Презентация PowerPoint</vt:lpstr>
      <vt:lpstr>Презентация PowerPoint</vt:lpstr>
      <vt:lpstr>Презентация PowerPoint</vt:lpstr>
      <vt:lpstr>Идеальный учебник </vt:lpstr>
      <vt:lpstr>Формирование мотивации при работе с текстом учебника требует учёта</vt:lpstr>
      <vt:lpstr>  Тексты, составляющие основу  современных учебников русского языка (например, УМК Л.М. Рыбченковой, О.М. Александровой для 5-9 классов), отобраны таким образом, что являются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Публикации по теме: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дидактического материала учебника для формирования мотивации к чтению</dc:title>
  <dc:creator>Ирина</dc:creator>
  <cp:lastModifiedBy>Ирина</cp:lastModifiedBy>
  <cp:revision>9</cp:revision>
  <dcterms:created xsi:type="dcterms:W3CDTF">2016-10-26T19:28:38Z</dcterms:created>
  <dcterms:modified xsi:type="dcterms:W3CDTF">2016-10-26T20:40:19Z</dcterms:modified>
</cp:coreProperties>
</file>