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1" r:id="rId1"/>
  </p:sldMasterIdLst>
  <p:notesMasterIdLst>
    <p:notesMasterId r:id="rId20"/>
  </p:notesMasterIdLst>
  <p:handoutMasterIdLst>
    <p:handoutMasterId r:id="rId21"/>
  </p:handoutMasterIdLst>
  <p:sldIdLst>
    <p:sldId id="276" r:id="rId2"/>
    <p:sldId id="273" r:id="rId3"/>
    <p:sldId id="275" r:id="rId4"/>
    <p:sldId id="264" r:id="rId5"/>
    <p:sldId id="258" r:id="rId6"/>
    <p:sldId id="277" r:id="rId7"/>
    <p:sldId id="278" r:id="rId8"/>
    <p:sldId id="280" r:id="rId9"/>
    <p:sldId id="260" r:id="rId10"/>
    <p:sldId id="262" r:id="rId11"/>
    <p:sldId id="287" r:id="rId12"/>
    <p:sldId id="283" r:id="rId13"/>
    <p:sldId id="284" r:id="rId14"/>
    <p:sldId id="285" r:id="rId15"/>
    <p:sldId id="286" r:id="rId16"/>
    <p:sldId id="282" r:id="rId17"/>
    <p:sldId id="271" r:id="rId18"/>
    <p:sldId id="281" r:id="rId19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3399"/>
    <a:srgbClr val="99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68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48C46-FFAF-4DF7-8D2D-78C3842CDCD9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1840D-1F06-441C-B3E9-3F4C30942A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02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C2C2E-B6D0-48CD-8B3E-54604D91C9DB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D005-613A-4841-9D0F-3AD7CAD20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18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sp>
        <p:nvSpPr>
          <p:cNvPr id="553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A7C043-C43D-40F0-AC9B-5867A89D149E}" type="datetime1">
              <a:rPr lang="ru-RU" smtClean="0"/>
              <a:t>26.10.2016</a:t>
            </a:fld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B4C68-997C-4A4E-982A-34AA6FF5E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23917-D080-4F93-AB2E-5624544674CA}" type="datetime1">
              <a:rPr lang="ru-RU" smtClean="0"/>
              <a:t>26.10.2016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B4C68-997C-4A4E-982A-34AA6FF5E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FA3F8-448C-416E-99F9-A47D111B0BCA}" type="datetime1">
              <a:rPr lang="ru-RU" smtClean="0"/>
              <a:t>26.10.2016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B4C68-997C-4A4E-982A-34AA6FF5E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923C5-3F15-4BEB-8238-FE06630636AF}" type="datetime1">
              <a:rPr lang="ru-RU" smtClean="0"/>
              <a:t>26.10.2016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B4C68-997C-4A4E-982A-34AA6FF5E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9FD1F-B33A-4C35-B7EB-F58D883DCBDD}" type="datetime1">
              <a:rPr lang="ru-RU" smtClean="0"/>
              <a:t>26.10.2016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B4C68-997C-4A4E-982A-34AA6FF5E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47933-2875-4777-961D-347576425AFA}" type="datetime1">
              <a:rPr lang="ru-RU" smtClean="0"/>
              <a:t>26.10.2016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B4C68-997C-4A4E-982A-34AA6FF5E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C51AF-95AF-45C6-819C-16A59C4A341A}" type="datetime1">
              <a:rPr lang="ru-RU" smtClean="0"/>
              <a:t>26.10.2016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B4C68-997C-4A4E-982A-34AA6FF5E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B5208-8544-4A11-84F4-A6ED9C9192A5}" type="datetime1">
              <a:rPr lang="ru-RU" smtClean="0"/>
              <a:t>26.10.2016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B4C68-997C-4A4E-982A-34AA6FF5E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520D86-6EEB-4EFE-BAED-E7FAF3F9BE76}" type="datetime1">
              <a:rPr lang="ru-RU" smtClean="0"/>
              <a:t>26.10.2016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B4C68-997C-4A4E-982A-34AA6FF5E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0BA8A-6B66-4B40-8BE4-4685D5F76CBA}" type="datetime1">
              <a:rPr lang="ru-RU" smtClean="0"/>
              <a:t>26.10.2016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B4C68-997C-4A4E-982A-34AA6FF5E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5BFED-44FD-4379-A357-06ECA16C2031}" type="datetime1">
              <a:rPr lang="ru-RU" smtClean="0"/>
              <a:t>26.10.2016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B4C68-997C-4A4E-982A-34AA6FF5E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u-RU" altLang="ru-RU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u-RU" altLang="ru-RU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u-RU" altLang="ru-RU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u-RU" altLang="ru-RU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u-RU" altLang="ru-RU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u-RU" altLang="ru-RU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u-RU" alt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4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80FBD351-6C8E-484B-8F72-22B6E55042CB}" type="datetime1">
              <a:rPr lang="ru-RU" smtClean="0"/>
              <a:t>26.10.2016</a:t>
            </a:fld>
            <a:endParaRPr lang="ru-RU"/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54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21B4C68-997C-4A4E-982A-34AA6FF5E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us.1september.ru/article.php?ID=20010450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0936" y="330741"/>
            <a:ext cx="7859949" cy="28793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C3399"/>
                </a:solidFill>
              </a:rPr>
              <a:t/>
            </a:r>
            <a:br>
              <a:rPr lang="ru-RU" sz="3600" b="1" dirty="0" smtClean="0">
                <a:solidFill>
                  <a:srgbClr val="CC3399"/>
                </a:solidFill>
              </a:rPr>
            </a:br>
            <a:r>
              <a:rPr lang="ru-RU" sz="3600" b="1" dirty="0" smtClean="0">
                <a:solidFill>
                  <a:srgbClr val="CC3399"/>
                </a:solidFill>
              </a:rPr>
              <a:t/>
            </a:r>
            <a:br>
              <a:rPr lang="ru-RU" sz="3600" b="1" dirty="0" smtClean="0">
                <a:solidFill>
                  <a:srgbClr val="CC3399"/>
                </a:solidFill>
              </a:rPr>
            </a:br>
            <a:r>
              <a:rPr lang="ru-RU" sz="3600" b="1" dirty="0" smtClean="0">
                <a:solidFill>
                  <a:srgbClr val="CC3399"/>
                </a:solidFill>
              </a:rPr>
              <a:t/>
            </a:r>
            <a:br>
              <a:rPr lang="ru-RU" sz="3600" b="1" dirty="0" smtClean="0">
                <a:solidFill>
                  <a:srgbClr val="CC3399"/>
                </a:solidFill>
              </a:rPr>
            </a:br>
            <a:r>
              <a:rPr lang="ru-RU" sz="3600" b="1" dirty="0" smtClean="0">
                <a:solidFill>
                  <a:srgbClr val="CC3399"/>
                </a:solidFill>
              </a:rPr>
              <a:t/>
            </a:r>
            <a:br>
              <a:rPr lang="ru-RU" sz="3600" b="1" dirty="0" smtClean="0">
                <a:solidFill>
                  <a:srgbClr val="CC3399"/>
                </a:solidFill>
              </a:rPr>
            </a:br>
            <a:r>
              <a:rPr lang="ru-RU" sz="3600" b="1" dirty="0" smtClean="0">
                <a:solidFill>
                  <a:srgbClr val="CC3399"/>
                </a:solidFill>
              </a:rPr>
              <a:t>Уроки </a:t>
            </a:r>
            <a:r>
              <a:rPr lang="ru-RU" sz="3600" b="1" dirty="0">
                <a:solidFill>
                  <a:srgbClr val="CC3399"/>
                </a:solidFill>
              </a:rPr>
              <a:t>русского языка как ресурс приобщения подростков к досуговому чтению</a:t>
            </a:r>
            <a:r>
              <a:rPr lang="ru-RU" sz="4000" dirty="0">
                <a:solidFill>
                  <a:srgbClr val="CC3399"/>
                </a:solidFill>
              </a:rPr>
              <a:t/>
            </a:r>
            <a:br>
              <a:rPr lang="ru-RU" sz="4000" dirty="0">
                <a:solidFill>
                  <a:srgbClr val="CC3399"/>
                </a:solidFill>
              </a:rPr>
            </a:br>
            <a:endParaRPr lang="ru-RU" sz="4000" dirty="0">
              <a:solidFill>
                <a:srgbClr val="CC3399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823790" y="3620634"/>
            <a:ext cx="6817614" cy="1577571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rgbClr val="9966FF"/>
                </a:solidFill>
              </a:rPr>
              <a:t>БОРИСЕНКО Наталья Анатольевна</a:t>
            </a:r>
            <a:r>
              <a:rPr lang="ru-RU" sz="2400" dirty="0">
                <a:solidFill>
                  <a:srgbClr val="9966FF"/>
                </a:solidFill>
              </a:rPr>
              <a:t>, </a:t>
            </a:r>
            <a:r>
              <a:rPr lang="ru-RU" sz="2400" dirty="0" err="1" smtClean="0">
                <a:solidFill>
                  <a:srgbClr val="9966FF"/>
                </a:solidFill>
              </a:rPr>
              <a:t>канд.филол.наук</a:t>
            </a:r>
            <a:r>
              <a:rPr lang="ru-RU" sz="2400" dirty="0" smtClean="0">
                <a:solidFill>
                  <a:srgbClr val="9966FF"/>
                </a:solidFill>
              </a:rPr>
              <a:t>, ведущий </a:t>
            </a:r>
            <a:r>
              <a:rPr lang="ru-RU" sz="2400" dirty="0">
                <a:solidFill>
                  <a:srgbClr val="9966FF"/>
                </a:solidFill>
              </a:rPr>
              <a:t>научный сотрудник Психологического института Российской академии образования (Москва)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4C68-997C-4A4E-982A-34AA6FF5EA1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8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875489"/>
            <a:ext cx="7793037" cy="800911"/>
          </a:xfrm>
        </p:spPr>
        <p:txBody>
          <a:bodyPr>
            <a:normAutofit/>
          </a:bodyPr>
          <a:lstStyle/>
          <a:p>
            <a:r>
              <a:rPr lang="ru-RU" altLang="ru-RU" sz="3800" dirty="0" smtClean="0">
                <a:solidFill>
                  <a:srgbClr val="CC3399"/>
                </a:solidFill>
              </a:rPr>
              <a:t>Что бы это значило?</a:t>
            </a:r>
            <a:endParaRPr lang="ru-RU" altLang="ru-RU" sz="3800" dirty="0">
              <a:solidFill>
                <a:srgbClr val="CC3399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94945" y="2017713"/>
            <a:ext cx="7657019" cy="4114800"/>
          </a:xfrm>
        </p:spPr>
        <p:txBody>
          <a:bodyPr/>
          <a:lstStyle/>
          <a:p>
            <a:pPr>
              <a:buNone/>
            </a:pPr>
            <a:r>
              <a:rPr lang="ru-RU" altLang="ru-RU" sz="2400" dirty="0" smtClean="0">
                <a:solidFill>
                  <a:srgbClr val="0066FF"/>
                </a:solidFill>
              </a:rPr>
              <a:t>5-6 </a:t>
            </a:r>
            <a:r>
              <a:rPr lang="ru-RU" altLang="ru-RU" sz="2400" dirty="0">
                <a:solidFill>
                  <a:srgbClr val="0066FF"/>
                </a:solidFill>
              </a:rPr>
              <a:t>класс, тема: «Грамматическая форма слова</a:t>
            </a:r>
            <a:r>
              <a:rPr lang="ru-RU" altLang="ru-RU" sz="2400" dirty="0" smtClean="0">
                <a:solidFill>
                  <a:srgbClr val="0066FF"/>
                </a:solidFill>
              </a:rPr>
              <a:t>».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 smtClean="0"/>
              <a:t>« </a:t>
            </a:r>
            <a:r>
              <a:rPr lang="ru-RU" altLang="ru-RU" sz="2400" dirty="0"/>
              <a:t>...7 июня  ...62    </a:t>
            </a:r>
            <a:r>
              <a:rPr lang="ru-RU" altLang="ru-RU" sz="2400" dirty="0" err="1"/>
              <a:t>трёхмачтов</a:t>
            </a:r>
            <a:r>
              <a:rPr lang="ru-RU" altLang="ru-RU" sz="2400" dirty="0"/>
              <a:t>…        из Глаз…   ...ел       ...</a:t>
            </a:r>
            <a:r>
              <a:rPr lang="ru-RU" altLang="ru-RU" sz="2400" dirty="0" err="1"/>
              <a:t>ение</a:t>
            </a:r>
            <a:r>
              <a:rPr lang="ru-RU" altLang="ru-RU" sz="2400" dirty="0"/>
              <a:t>       у  ...</a:t>
            </a:r>
            <a:r>
              <a:rPr lang="ru-RU" altLang="ru-RU" sz="2400" dirty="0" err="1"/>
              <a:t>ов</a:t>
            </a:r>
            <a:r>
              <a:rPr lang="ru-RU" altLang="ru-RU" sz="2400" dirty="0"/>
              <a:t> 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Патаго</a:t>
            </a:r>
            <a:r>
              <a:rPr lang="ru-RU" altLang="ru-RU" sz="2400" dirty="0"/>
              <a:t>… в </a:t>
            </a:r>
            <a:r>
              <a:rPr lang="ru-RU" altLang="ru-RU" sz="2400" dirty="0" err="1"/>
              <a:t>южн</a:t>
            </a:r>
            <a:r>
              <a:rPr lang="ru-RU" altLang="ru-RU" sz="2400" dirty="0"/>
              <a:t>… </a:t>
            </a:r>
            <a:r>
              <a:rPr lang="ru-RU" altLang="ru-RU" sz="2400" dirty="0" err="1"/>
              <a:t>полуша</a:t>
            </a:r>
            <a:r>
              <a:rPr lang="ru-RU" altLang="ru-RU" sz="2400" dirty="0"/>
              <a:t>…   </a:t>
            </a:r>
            <a:r>
              <a:rPr lang="ru-RU" altLang="ru-RU" sz="2400" dirty="0" smtClean="0"/>
              <a:t>  Два  </a:t>
            </a:r>
            <a:r>
              <a:rPr lang="ru-RU" altLang="ru-RU" sz="2400" dirty="0"/>
              <a:t>матрос…     </a:t>
            </a:r>
            <a:r>
              <a:rPr lang="ru-RU" altLang="ru-RU" sz="2400" dirty="0" err="1"/>
              <a:t>капит</a:t>
            </a:r>
            <a:r>
              <a:rPr lang="ru-RU" altLang="ru-RU" sz="2400" dirty="0"/>
              <a:t>…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 smtClean="0"/>
              <a:t> </a:t>
            </a:r>
            <a:r>
              <a:rPr lang="ru-RU" altLang="ru-RU" sz="2400" dirty="0"/>
              <a:t>... под ...</a:t>
            </a:r>
            <a:r>
              <a:rPr lang="ru-RU" altLang="ru-RU" sz="2400" dirty="0" err="1"/>
              <a:t>оты</a:t>
            </a:r>
            <a:r>
              <a:rPr lang="ru-RU" altLang="ru-RU" sz="2400" dirty="0"/>
              <a:t> и  37   11 </a:t>
            </a:r>
            <a:r>
              <a:rPr lang="ru-RU" altLang="ru-RU" sz="2400" dirty="0" smtClean="0"/>
              <a:t>...</a:t>
            </a:r>
            <a:r>
              <a:rPr lang="ru-RU" altLang="ru-RU" sz="2400" dirty="0" err="1"/>
              <a:t>ите</a:t>
            </a:r>
            <a:r>
              <a:rPr lang="ru-RU" altLang="ru-RU" sz="2400" dirty="0"/>
              <a:t>   ...</a:t>
            </a:r>
            <a:r>
              <a:rPr lang="ru-RU" altLang="ru-RU" sz="2400" dirty="0" err="1"/>
              <a:t>ощь</a:t>
            </a:r>
            <a:r>
              <a:rPr lang="ru-RU" altLang="ru-RU" sz="2400" dirty="0"/>
              <a:t>  иначе  ...</a:t>
            </a:r>
            <a:r>
              <a:rPr lang="ru-RU" altLang="ru-RU" sz="2400" dirty="0" err="1"/>
              <a:t>ут</a:t>
            </a:r>
            <a:r>
              <a:rPr lang="ru-RU" altLang="ru-RU" sz="2400" dirty="0" smtClean="0"/>
              <a:t>».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i="1" dirty="0" smtClean="0"/>
              <a:t>Восстановите послание капитана Г. </a:t>
            </a:r>
            <a:endParaRPr lang="ru-RU" altLang="ru-RU" sz="24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4C68-997C-4A4E-982A-34AA6FF5EA1B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Picture 2" descr="http://allday1.com/imagedb/7a/b/c475cb28ebf42be56a02e13348a2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02" y="4287895"/>
            <a:ext cx="1161836" cy="178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4578786"/>
            <a:ext cx="1162890" cy="175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download.librebook.ru/illustrations/23/77/65/g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01" y="4669001"/>
            <a:ext cx="3271973" cy="15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1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593387"/>
            <a:ext cx="7793037" cy="1083013"/>
          </a:xfrm>
        </p:spPr>
        <p:txBody>
          <a:bodyPr/>
          <a:lstStyle/>
          <a:p>
            <a:r>
              <a:rPr lang="ru-RU" sz="3600" dirty="0" smtClean="0">
                <a:solidFill>
                  <a:srgbClr val="0033CC"/>
                </a:solidFill>
              </a:rPr>
              <a:t>Прием</a:t>
            </a:r>
            <a:r>
              <a:rPr lang="ru-RU" sz="3600" dirty="0" smtClean="0">
                <a:solidFill>
                  <a:srgbClr val="CC3399"/>
                </a:solidFill>
              </a:rPr>
              <a:t> «Узнали ли вы произведение?» </a:t>
            </a:r>
            <a:endParaRPr lang="ru-RU" sz="3600" dirty="0">
              <a:solidFill>
                <a:srgbClr val="CC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2222" y="1819072"/>
            <a:ext cx="7519480" cy="4313441"/>
          </a:xfrm>
        </p:spPr>
        <p:txBody>
          <a:bodyPr/>
          <a:lstStyle/>
          <a:p>
            <a:pPr marL="144000" indent="0" algn="just">
              <a:buNone/>
            </a:pPr>
            <a:r>
              <a:rPr lang="ru-RU" sz="2300" b="1" dirty="0">
                <a:solidFill>
                  <a:srgbClr val="0033CC"/>
                </a:solidFill>
              </a:rPr>
              <a:t>Пересказ </a:t>
            </a:r>
            <a:r>
              <a:rPr lang="ru-RU" sz="2300" b="1" dirty="0" smtClean="0">
                <a:solidFill>
                  <a:srgbClr val="0033CC"/>
                </a:solidFill>
              </a:rPr>
              <a:t>сюжета </a:t>
            </a:r>
            <a:r>
              <a:rPr lang="ru-RU" sz="2300" dirty="0" smtClean="0">
                <a:solidFill>
                  <a:srgbClr val="0033CC"/>
                </a:solidFill>
              </a:rPr>
              <a:t>как «зацепляющий крючок</a:t>
            </a:r>
            <a:r>
              <a:rPr lang="ru-RU" sz="2300" dirty="0" smtClean="0">
                <a:solidFill>
                  <a:srgbClr val="0033CC"/>
                </a:solidFill>
              </a:rPr>
              <a:t>». </a:t>
            </a:r>
          </a:p>
          <a:p>
            <a:pPr marL="144000" indent="0" algn="just">
              <a:buNone/>
            </a:pPr>
            <a:r>
              <a:rPr lang="ru-RU" sz="2300" dirty="0" smtClean="0"/>
              <a:t>     </a:t>
            </a:r>
            <a:r>
              <a:rPr lang="ru-RU" sz="2200" dirty="0" smtClean="0"/>
              <a:t>«Это </a:t>
            </a:r>
            <a:r>
              <a:rPr lang="ru-RU" sz="2200" dirty="0"/>
              <a:t>была совершенно целая и плотно закупоренная бутылка с </a:t>
            </a:r>
            <a:r>
              <a:rPr lang="ru-RU" sz="2200" dirty="0" smtClean="0"/>
              <a:t>узким </a:t>
            </a:r>
            <a:r>
              <a:rPr lang="ru-RU" sz="2200" dirty="0"/>
              <a:t>горлышком. Она была такая </a:t>
            </a:r>
            <a:r>
              <a:rPr lang="ru-RU" sz="2200" dirty="0" smtClean="0"/>
              <a:t>сколь</a:t>
            </a:r>
            <a:r>
              <a:rPr lang="ru-RU" sz="2200" u="sng" dirty="0" smtClean="0"/>
              <a:t>з</a:t>
            </a:r>
            <a:r>
              <a:rPr lang="ru-RU" sz="2200" dirty="0" smtClean="0"/>
              <a:t>кая</a:t>
            </a:r>
            <a:r>
              <a:rPr lang="ru-RU" sz="2200" dirty="0"/>
              <a:t>, что то и дело норовила выскользнуть из рук.</a:t>
            </a:r>
          </a:p>
          <a:p>
            <a:pPr marL="144000" indent="0" algn="just">
              <a:buNone/>
            </a:pPr>
            <a:r>
              <a:rPr lang="ru-RU" sz="2200" dirty="0" smtClean="0"/>
              <a:t>     Пришлось </a:t>
            </a:r>
            <a:r>
              <a:rPr lang="ru-RU" sz="2200" dirty="0"/>
              <a:t>употребить в дело молоток, чтобы отбить горлышко. Из-за зубчатых краёв изуродованной бутылки белела какая-то бумага. Оказалось, что это были три копии одного и того же документа, написанные на трёх языках: </a:t>
            </a:r>
            <a:r>
              <a:rPr lang="ru-RU" sz="2200" dirty="0" smtClean="0"/>
              <a:t>францу</a:t>
            </a:r>
            <a:r>
              <a:rPr lang="ru-RU" sz="2200" u="sng" dirty="0" smtClean="0"/>
              <a:t>зс</a:t>
            </a:r>
            <a:r>
              <a:rPr lang="ru-RU" sz="2200" dirty="0" smtClean="0"/>
              <a:t>ком</a:t>
            </a:r>
            <a:r>
              <a:rPr lang="ru-RU" sz="2200" dirty="0"/>
              <a:t>, </a:t>
            </a:r>
            <a:r>
              <a:rPr lang="ru-RU" sz="2200" dirty="0" smtClean="0"/>
              <a:t>неме</a:t>
            </a:r>
            <a:r>
              <a:rPr lang="ru-RU" sz="2200" u="sng" dirty="0" smtClean="0"/>
              <a:t>цк</a:t>
            </a:r>
            <a:r>
              <a:rPr lang="ru-RU" sz="2200" dirty="0" smtClean="0"/>
              <a:t>ом </a:t>
            </a:r>
            <a:r>
              <a:rPr lang="ru-RU" sz="2200" dirty="0"/>
              <a:t>и </a:t>
            </a:r>
            <a:r>
              <a:rPr lang="ru-RU" sz="2200" dirty="0" smtClean="0"/>
              <a:t>английском…». 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4C68-997C-4A4E-982A-34AA6FF5EA1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9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226" y="437745"/>
            <a:ext cx="7844750" cy="1040859"/>
          </a:xfrm>
        </p:spPr>
        <p:txBody>
          <a:bodyPr/>
          <a:lstStyle/>
          <a:p>
            <a:r>
              <a:rPr lang="ru-RU" sz="3200" dirty="0" smtClean="0">
                <a:solidFill>
                  <a:srgbClr val="CC3399"/>
                </a:solidFill>
              </a:rPr>
              <a:t>«Словарные диктанты с приключениями»</a:t>
            </a:r>
            <a:endParaRPr lang="ru-RU" sz="3200" dirty="0">
              <a:solidFill>
                <a:srgbClr val="CC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928" y="1789888"/>
            <a:ext cx="8161506" cy="4342625"/>
          </a:xfrm>
        </p:spPr>
        <p:txBody>
          <a:bodyPr/>
          <a:lstStyle/>
          <a:p>
            <a:r>
              <a:rPr lang="ru-RU" sz="2100" dirty="0" smtClean="0"/>
              <a:t>   Удивительные </a:t>
            </a:r>
            <a:r>
              <a:rPr lang="ru-RU" sz="2100" dirty="0"/>
              <a:t>происшествия, маленький золотой ключик, </a:t>
            </a:r>
            <a:r>
              <a:rPr lang="ru-RU" sz="2100" dirty="0" smtClean="0"/>
              <a:t>вниз </a:t>
            </a:r>
            <a:r>
              <a:rPr lang="ru-RU" sz="2100" dirty="0"/>
              <a:t>по кроличьей норе, </a:t>
            </a:r>
            <a:r>
              <a:rPr lang="ru-RU" sz="2100" dirty="0" smtClean="0"/>
              <a:t>флакончик с надписью, странное ощущение, </a:t>
            </a:r>
            <a:r>
              <a:rPr lang="ru-RU" sz="2100" u="sng" dirty="0"/>
              <a:t>безумное </a:t>
            </a:r>
            <a:r>
              <a:rPr lang="ru-RU" sz="2100" u="sng" dirty="0" smtClean="0"/>
              <a:t>чаепитие, </a:t>
            </a:r>
            <a:r>
              <a:rPr lang="ru-RU" sz="2100" u="sng" dirty="0" err="1" smtClean="0"/>
              <a:t>чеширский</a:t>
            </a:r>
            <a:r>
              <a:rPr lang="ru-RU" sz="2100" u="sng" dirty="0" smtClean="0"/>
              <a:t> кот</a:t>
            </a:r>
            <a:r>
              <a:rPr lang="ru-RU" sz="2100" dirty="0" smtClean="0"/>
              <a:t>…</a:t>
            </a:r>
          </a:p>
          <a:p>
            <a:r>
              <a:rPr lang="ru-RU" sz="2100" dirty="0"/>
              <a:t>Одноногий </a:t>
            </a:r>
            <a:r>
              <a:rPr lang="ru-RU" sz="2100" dirty="0" smtClean="0"/>
              <a:t>моряк, </a:t>
            </a:r>
            <a:r>
              <a:rPr lang="ru-RU" sz="2100" dirty="0"/>
              <a:t>карта какого-то острова, </a:t>
            </a:r>
            <a:r>
              <a:rPr lang="ru-RU" sz="2100" dirty="0" smtClean="0"/>
              <a:t>судовой повар, участвовать </a:t>
            </a:r>
            <a:r>
              <a:rPr lang="ru-RU" sz="2100" dirty="0"/>
              <a:t>в раскрытии тайны, </a:t>
            </a:r>
            <a:r>
              <a:rPr lang="ru-RU" sz="2100" dirty="0" smtClean="0"/>
              <a:t>в бочке из-под яблок… </a:t>
            </a:r>
          </a:p>
          <a:p>
            <a:r>
              <a:rPr lang="ru-RU" sz="2100" dirty="0"/>
              <a:t>Пустынный островок, в зарослях миртовой рощи, счастливая находка, изображение черепа на пергаменте, неизвестный науке экземпляр, пиратский </a:t>
            </a:r>
            <a:r>
              <a:rPr lang="ru-RU" sz="2100" dirty="0" smtClean="0"/>
              <a:t>шифр…</a:t>
            </a:r>
            <a:endParaRPr lang="ru-RU" sz="2100" dirty="0"/>
          </a:p>
          <a:p>
            <a:pPr marL="0" indent="0">
              <a:buNone/>
            </a:pPr>
            <a:r>
              <a:rPr lang="ru-RU" sz="2100" dirty="0" smtClean="0"/>
              <a:t>(</a:t>
            </a:r>
            <a:r>
              <a:rPr lang="ru-RU" sz="2100" dirty="0" smtClean="0">
                <a:solidFill>
                  <a:srgbClr val="0066FF"/>
                </a:solidFill>
              </a:rPr>
              <a:t>Русский язык, № 45/</a:t>
            </a:r>
            <a:r>
              <a:rPr lang="ru-RU" sz="2100" b="1" dirty="0" smtClean="0">
                <a:solidFill>
                  <a:srgbClr val="0066FF"/>
                </a:solidFill>
              </a:rPr>
              <a:t>2001</a:t>
            </a:r>
            <a:r>
              <a:rPr lang="ru-RU" sz="2100" dirty="0" smtClean="0">
                <a:solidFill>
                  <a:srgbClr val="0066FF"/>
                </a:solidFill>
              </a:rPr>
              <a:t>: </a:t>
            </a:r>
            <a:endParaRPr lang="ru-RU" sz="2100" dirty="0">
              <a:solidFill>
                <a:srgbClr val="0066FF"/>
              </a:solidFill>
            </a:endParaRPr>
          </a:p>
          <a:p>
            <a:pPr marL="0" indent="0">
              <a:buNone/>
            </a:pPr>
            <a:r>
              <a:rPr lang="en-US" sz="2100" dirty="0">
                <a:solidFill>
                  <a:srgbClr val="0066FF"/>
                </a:solidFill>
                <a:hlinkClick r:id="rId2"/>
              </a:rPr>
              <a:t>http://</a:t>
            </a:r>
            <a:r>
              <a:rPr lang="en-US" sz="2100" dirty="0" smtClean="0">
                <a:solidFill>
                  <a:srgbClr val="0066FF"/>
                </a:solidFill>
                <a:hlinkClick r:id="rId2"/>
              </a:rPr>
              <a:t>rus.1september.ru/article.php?ID=200104503</a:t>
            </a:r>
            <a:r>
              <a:rPr lang="ru-RU" sz="2100" dirty="0" smtClean="0"/>
              <a:t>: </a:t>
            </a:r>
          </a:p>
          <a:p>
            <a:pPr marL="0" indent="0">
              <a:buNone/>
            </a:pPr>
            <a:r>
              <a:rPr lang="ru-RU" sz="2100" dirty="0"/>
              <a:t>м</a:t>
            </a:r>
            <a:r>
              <a:rPr lang="ru-RU" sz="2100" dirty="0" smtClean="0"/>
              <a:t>етодика, алгоритмы заданий и сами диктанты).</a:t>
            </a:r>
            <a:endParaRPr lang="ru-RU" sz="2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4C68-997C-4A4E-982A-34AA6FF5EA1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C3399"/>
                </a:solidFill>
              </a:rPr>
              <a:t>Работа с «отрезками» предложений </a:t>
            </a:r>
            <a:r>
              <a:rPr lang="ru-RU" sz="3600" dirty="0" smtClean="0">
                <a:solidFill>
                  <a:srgbClr val="0066FF"/>
                </a:solidFill>
              </a:rPr>
              <a:t>(учим прогнозу)</a:t>
            </a:r>
            <a:endParaRPr lang="ru-RU" sz="3600" dirty="0">
              <a:solidFill>
                <a:srgbClr val="0066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936" y="2017713"/>
            <a:ext cx="7850221" cy="41148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9966FF"/>
                </a:solidFill>
              </a:rPr>
              <a:t>1.</a:t>
            </a:r>
            <a:r>
              <a:rPr lang="ru-RU" sz="2400" i="1" dirty="0" smtClean="0">
                <a:solidFill>
                  <a:srgbClr val="9966FF"/>
                </a:solidFill>
              </a:rPr>
              <a:t> Определите по «отрезку» структуру предложения</a:t>
            </a:r>
            <a:r>
              <a:rPr lang="ru-RU" sz="2400" dirty="0" smtClean="0">
                <a:solidFill>
                  <a:srgbClr val="9966FF"/>
                </a:solidFill>
              </a:rPr>
              <a:t>. </a:t>
            </a:r>
            <a:r>
              <a:rPr lang="ru-RU" sz="2400" i="1" dirty="0" smtClean="0">
                <a:solidFill>
                  <a:srgbClr val="9966FF"/>
                </a:solidFill>
              </a:rPr>
              <a:t>Расставьте знаки препинания</a:t>
            </a:r>
            <a:r>
              <a:rPr lang="ru-RU" sz="2400" dirty="0" smtClean="0">
                <a:solidFill>
                  <a:srgbClr val="9966FF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400" dirty="0" smtClean="0"/>
              <a:t>1) … палка </a:t>
            </a:r>
            <a:r>
              <a:rPr lang="ru-RU" sz="2400" dirty="0"/>
              <a:t>забытая нашим вчерашним </a:t>
            </a:r>
            <a:r>
              <a:rPr lang="ru-RU" sz="2400" dirty="0" smtClean="0"/>
              <a:t>гостем…; </a:t>
            </a:r>
          </a:p>
          <a:p>
            <a:pPr marL="0" indent="0">
              <a:buNone/>
            </a:pPr>
            <a:r>
              <a:rPr lang="ru-RU" sz="2400" dirty="0" smtClean="0"/>
              <a:t>2) … начал </a:t>
            </a:r>
            <a:r>
              <a:rPr lang="ru-RU" sz="2400" dirty="0"/>
              <a:t>высказывать </a:t>
            </a:r>
            <a:r>
              <a:rPr lang="ru-RU" sz="2400" dirty="0" smtClean="0"/>
              <a:t>предположения что…; </a:t>
            </a:r>
          </a:p>
          <a:p>
            <a:pPr marL="0" indent="0">
              <a:buNone/>
            </a:pPr>
            <a:r>
              <a:rPr lang="ru-RU" sz="2400" dirty="0" smtClean="0"/>
              <a:t>3) … вероятно </a:t>
            </a:r>
            <a:r>
              <a:rPr lang="ru-RU" sz="2400" dirty="0"/>
              <a:t>сельский </a:t>
            </a:r>
            <a:r>
              <a:rPr lang="ru-RU" sz="2400" dirty="0" smtClean="0"/>
              <a:t>врач которому…; </a:t>
            </a:r>
          </a:p>
          <a:p>
            <a:pPr marL="0" indent="0">
              <a:buNone/>
            </a:pPr>
            <a:r>
              <a:rPr lang="ru-RU" sz="2400" dirty="0" smtClean="0"/>
              <a:t>4) … но осмотрев внимательно палку…</a:t>
            </a:r>
          </a:p>
          <a:p>
            <a:pPr marL="0" indent="0">
              <a:buNone/>
            </a:pPr>
            <a:r>
              <a:rPr lang="ru-RU" sz="2400" dirty="0" smtClean="0"/>
              <a:t>5) Выпуская </a:t>
            </a:r>
            <a:r>
              <a:rPr lang="ru-RU" sz="2400" dirty="0"/>
              <a:t>кольца </a:t>
            </a:r>
            <a:r>
              <a:rPr lang="ru-RU" sz="2400" dirty="0" smtClean="0"/>
              <a:t>дыма начал говорить…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9966FF"/>
                </a:solidFill>
              </a:rPr>
              <a:t>2.</a:t>
            </a:r>
            <a:r>
              <a:rPr lang="ru-RU" sz="2400" i="1" dirty="0" smtClean="0">
                <a:solidFill>
                  <a:srgbClr val="9966FF"/>
                </a:solidFill>
              </a:rPr>
              <a:t> Допишите </a:t>
            </a:r>
            <a:r>
              <a:rPr lang="ru-RU" sz="2400" i="1" dirty="0">
                <a:solidFill>
                  <a:srgbClr val="9966FF"/>
                </a:solidFill>
              </a:rPr>
              <a:t>«отрезки» до полных предложений. У вас получится </a:t>
            </a:r>
            <a:r>
              <a:rPr lang="ru-RU" sz="2400" i="1" dirty="0" smtClean="0">
                <a:solidFill>
                  <a:srgbClr val="9966FF"/>
                </a:solidFill>
              </a:rPr>
              <a:t>…         </a:t>
            </a:r>
            <a:r>
              <a:rPr lang="ru-RU" b="1" dirty="0" smtClean="0">
                <a:solidFill>
                  <a:srgbClr val="CC3399"/>
                </a:solidFill>
              </a:rPr>
              <a:t>???</a:t>
            </a:r>
            <a:endParaRPr lang="ru-RU" b="1" dirty="0">
              <a:solidFill>
                <a:srgbClr val="CC3399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99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4C68-997C-4A4E-982A-34AA6FF5EA1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83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3888" y="690664"/>
            <a:ext cx="7886700" cy="750547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C3399"/>
                </a:solidFill>
              </a:rPr>
              <a:t>«Расшифруйте предложение»</a:t>
            </a:r>
            <a:endParaRPr lang="ru-RU" sz="3600" dirty="0">
              <a:solidFill>
                <a:srgbClr val="CC3399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23887" y="1906621"/>
            <a:ext cx="8150461" cy="3949430"/>
          </a:xfrm>
        </p:spPr>
        <p:txBody>
          <a:bodyPr/>
          <a:lstStyle/>
          <a:p>
            <a:r>
              <a:rPr lang="ru-RU" sz="2300" dirty="0" smtClean="0"/>
              <a:t>   </a:t>
            </a:r>
            <a:r>
              <a:rPr lang="ru-RU" sz="2300" u="sng" dirty="0" smtClean="0"/>
              <a:t>Условия</a:t>
            </a:r>
            <a:r>
              <a:rPr lang="ru-RU" sz="2300" dirty="0" smtClean="0"/>
              <a:t> «расшифровки»:</a:t>
            </a:r>
          </a:p>
          <a:p>
            <a:r>
              <a:rPr lang="ru-RU" sz="2300" dirty="0" smtClean="0"/>
              <a:t>1) Полностью «вычерпать» смысл из предложения, НО:</a:t>
            </a:r>
          </a:p>
          <a:p>
            <a:r>
              <a:rPr lang="ru-RU" sz="2300" dirty="0" smtClean="0"/>
              <a:t>2) не придумывать ничего такого, чего из предложения нельзя узнать. </a:t>
            </a:r>
          </a:p>
          <a:p>
            <a:r>
              <a:rPr lang="ru-RU" sz="2300" dirty="0" smtClean="0">
                <a:solidFill>
                  <a:srgbClr val="0033CC"/>
                </a:solidFill>
              </a:rPr>
              <a:t>Дано предложение</a:t>
            </a:r>
            <a:r>
              <a:rPr lang="ru-RU" sz="2300" dirty="0" smtClean="0"/>
              <a:t>:</a:t>
            </a:r>
          </a:p>
          <a:p>
            <a:r>
              <a:rPr lang="ru-RU" sz="2300" dirty="0" smtClean="0"/>
              <a:t>«Мальчик понял, что никогда-никогда он не будет чувствовать себя полностью счастливым, пока этот собаколов существует в городе».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4C68-997C-4A4E-982A-34AA6FF5EA1B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2145" y="4865999"/>
            <a:ext cx="2295625" cy="145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0303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62051" y="515566"/>
            <a:ext cx="7793037" cy="1138136"/>
          </a:xfrm>
        </p:spPr>
        <p:txBody>
          <a:bodyPr/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200" dirty="0" smtClean="0">
                <a:solidFill>
                  <a:srgbClr val="0033CC"/>
                </a:solidFill>
              </a:rPr>
              <a:t>Возможный </a:t>
            </a:r>
            <a:r>
              <a:rPr lang="ru-RU" sz="3200" b="1" dirty="0" smtClean="0">
                <a:solidFill>
                  <a:srgbClr val="0033CC"/>
                </a:solidFill>
              </a:rPr>
              <a:t>ответ</a:t>
            </a:r>
            <a:r>
              <a:rPr lang="ru-RU" sz="3200" dirty="0" smtClean="0">
                <a:solidFill>
                  <a:srgbClr val="0033CC"/>
                </a:solidFill>
              </a:rPr>
              <a:t> к предыдущему заданию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82688" y="2017713"/>
            <a:ext cx="7445746" cy="4114800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/>
              <a:t>«Мальчик </a:t>
            </a:r>
            <a:r>
              <a:rPr lang="ru-RU" sz="2200" dirty="0"/>
              <a:t>любил и жалел собак. Может быть, у него была своя собака, которая стала для него другом. Но вот в городе появился собаколов. Возможно, мальчик видел, как отлавливают собак, как проявляют к ним жестокость. И пока в городе был собаколов, мальчика не покидало чувство тревоги за судьбу городских собак и, может быть, за судьбу своей четвероногой </a:t>
            </a:r>
            <a:r>
              <a:rPr lang="ru-RU" sz="2200" dirty="0" smtClean="0"/>
              <a:t>любимицы».</a:t>
            </a:r>
          </a:p>
          <a:p>
            <a:pPr marL="0" indent="0">
              <a:buNone/>
            </a:pPr>
            <a:r>
              <a:rPr lang="ru-RU" sz="2400" dirty="0" smtClean="0"/>
              <a:t>(</a:t>
            </a:r>
            <a:r>
              <a:rPr lang="ru-RU" sz="2400" dirty="0" smtClean="0">
                <a:solidFill>
                  <a:srgbClr val="0033CC"/>
                </a:solidFill>
              </a:rPr>
              <a:t>Исходное предложение взято из книги: </a:t>
            </a:r>
          </a:p>
          <a:p>
            <a:pPr marL="0" indent="0">
              <a:buNone/>
            </a:pPr>
            <a:r>
              <a:rPr lang="ru-RU" sz="2400" u="sng" dirty="0" err="1" smtClean="0">
                <a:solidFill>
                  <a:srgbClr val="0033CC"/>
                </a:solidFill>
              </a:rPr>
              <a:t>Ф.Искандер</a:t>
            </a:r>
            <a:r>
              <a:rPr lang="ru-RU" sz="2400" u="sng" dirty="0" smtClean="0">
                <a:solidFill>
                  <a:srgbClr val="0033CC"/>
                </a:solidFill>
              </a:rPr>
              <a:t>. «Детство Чика»)</a:t>
            </a:r>
            <a:endParaRPr lang="ru-RU" sz="2400" u="sng" dirty="0">
              <a:solidFill>
                <a:srgbClr val="0033CC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4C68-997C-4A4E-982A-34AA6FF5EA1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42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Осторожно! «Не навреди!»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C3399"/>
                </a:solidFill>
              </a:rPr>
              <a:t>Принципы применения методики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Вариативность </a:t>
            </a:r>
          </a:p>
          <a:p>
            <a:r>
              <a:rPr lang="ru-RU" sz="2800" dirty="0" smtClean="0"/>
              <a:t>Последовательность</a:t>
            </a:r>
          </a:p>
          <a:p>
            <a:r>
              <a:rPr lang="ru-RU" sz="2800" dirty="0"/>
              <a:t>Систематичность</a:t>
            </a:r>
            <a:endParaRPr lang="ru-RU" sz="2800" dirty="0" smtClean="0"/>
          </a:p>
          <a:p>
            <a:r>
              <a:rPr lang="ru-RU" sz="2800" dirty="0" smtClean="0"/>
              <a:t>Осторожность </a:t>
            </a:r>
            <a:r>
              <a:rPr lang="ru-RU" sz="2800" b="1" dirty="0" smtClean="0">
                <a:solidFill>
                  <a:srgbClr val="CC3399"/>
                </a:solidFill>
              </a:rPr>
              <a:t>(«Без фанатизма!»)</a:t>
            </a:r>
          </a:p>
          <a:p>
            <a:endParaRPr lang="ru-RU" sz="2800" b="1" dirty="0" smtClean="0">
              <a:solidFill>
                <a:srgbClr val="CC3399"/>
              </a:solidFill>
            </a:endParaRPr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4C68-997C-4A4E-982A-34AA6FF5EA1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46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162800" cy="1066800"/>
          </a:xfrm>
        </p:spPr>
        <p:txBody>
          <a:bodyPr/>
          <a:lstStyle/>
          <a:p>
            <a:r>
              <a:rPr lang="ru-RU" altLang="ru-RU" sz="3600" dirty="0" smtClean="0">
                <a:solidFill>
                  <a:schemeClr val="folHlink"/>
                </a:solidFill>
              </a:rPr>
              <a:t>Некоторые (не совсем обнадеживающие) выводы</a:t>
            </a:r>
            <a:endParaRPr lang="ru-RU" altLang="ru-RU" sz="3600" dirty="0">
              <a:solidFill>
                <a:schemeClr val="folHlink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60946"/>
            <a:ext cx="7511473" cy="457157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 smtClean="0"/>
              <a:t>1. </a:t>
            </a:r>
            <a:r>
              <a:rPr lang="ru-RU" altLang="ru-RU" sz="2400" b="1" dirty="0" smtClean="0">
                <a:solidFill>
                  <a:srgbClr val="CC0099"/>
                </a:solidFill>
              </a:rPr>
              <a:t>Урок русского языка </a:t>
            </a:r>
            <a:r>
              <a:rPr lang="ru-RU" altLang="ru-RU" sz="2400" dirty="0" smtClean="0"/>
              <a:t>поддерживает</a:t>
            </a:r>
            <a:r>
              <a:rPr lang="ru-RU" altLang="ru-RU" sz="2400" dirty="0"/>
              <a:t>, развивает и стимулирует потребность в </a:t>
            </a:r>
            <a:r>
              <a:rPr lang="ru-RU" altLang="ru-RU" sz="2400" dirty="0" smtClean="0"/>
              <a:t>«чтении </a:t>
            </a:r>
            <a:r>
              <a:rPr lang="ru-RU" altLang="ru-RU" sz="2400" dirty="0"/>
              <a:t>для себя».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400" dirty="0"/>
              <a:t>2. Вместе с тем преувеличивать роль </a:t>
            </a:r>
            <a:r>
              <a:rPr lang="ru-RU" altLang="ru-RU" sz="2400" dirty="0" smtClean="0"/>
              <a:t>продемонстрированных приемов </a:t>
            </a:r>
            <a:r>
              <a:rPr lang="ru-RU" altLang="ru-RU" sz="2400" dirty="0"/>
              <a:t>не следует. </a:t>
            </a:r>
            <a:r>
              <a:rPr lang="ru-RU" altLang="ru-RU" sz="2400" dirty="0" smtClean="0"/>
              <a:t>Читать будет лишь некоторая часть учеников - 5, 8</a:t>
            </a:r>
            <a:r>
              <a:rPr lang="ru-RU" altLang="ru-RU" sz="2400" smtClean="0"/>
              <a:t>, </a:t>
            </a:r>
            <a:r>
              <a:rPr lang="ru-RU" altLang="ru-RU" sz="2400" smtClean="0"/>
              <a:t>15, 25</a:t>
            </a:r>
            <a:r>
              <a:rPr lang="ru-RU" altLang="ru-RU" sz="2400" smtClean="0">
                <a:solidFill>
                  <a:srgbClr val="0033CC"/>
                </a:solidFill>
              </a:rPr>
              <a:t>(?)</a:t>
            </a:r>
            <a:r>
              <a:rPr lang="ru-RU" altLang="ru-RU" sz="2400" smtClean="0"/>
              <a:t> </a:t>
            </a:r>
            <a:r>
              <a:rPr lang="ru-RU" altLang="ru-RU" sz="2400" dirty="0" smtClean="0"/>
              <a:t>%. Хотя иногда результаты </a:t>
            </a:r>
            <a:r>
              <a:rPr lang="ru-RU" altLang="ru-RU" sz="2400" dirty="0"/>
              <a:t>превышают среднестатистические в </a:t>
            </a:r>
            <a:r>
              <a:rPr lang="ru-RU" altLang="ru-RU" sz="2400" dirty="0" smtClean="0"/>
              <a:t>2-3 раза</a:t>
            </a:r>
            <a:r>
              <a:rPr lang="ru-RU" altLang="ru-RU" sz="2400" dirty="0"/>
              <a:t>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3. </a:t>
            </a:r>
            <a:r>
              <a:rPr lang="ru-RU" altLang="ru-RU" sz="2400" dirty="0" smtClean="0"/>
              <a:t>Из опыта: в </a:t>
            </a:r>
            <a:r>
              <a:rPr lang="ru-RU" altLang="ru-RU" sz="2400" dirty="0"/>
              <a:t>подсказках </a:t>
            </a:r>
            <a:r>
              <a:rPr lang="ru-RU" altLang="ru-RU" sz="2400" dirty="0" smtClean="0"/>
              <a:t>больше </a:t>
            </a:r>
            <a:r>
              <a:rPr lang="ru-RU" altLang="ru-RU" sz="2400" dirty="0"/>
              <a:t>нуждаются «слабые» </a:t>
            </a:r>
            <a:r>
              <a:rPr lang="ru-RU" altLang="ru-RU" sz="2400" dirty="0" smtClean="0"/>
              <a:t>и «средние» читатели</a:t>
            </a:r>
            <a:r>
              <a:rPr lang="ru-RU" altLang="ru-RU" sz="2400" dirty="0"/>
              <a:t>, чем «сильные». </a:t>
            </a:r>
            <a:endParaRPr lang="ru-RU" altLang="ru-RU" sz="24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 smtClean="0"/>
              <a:t>4. </a:t>
            </a:r>
            <a:r>
              <a:rPr lang="ru-RU" altLang="ru-RU" sz="2400" b="1" dirty="0" smtClean="0">
                <a:solidFill>
                  <a:srgbClr val="CC3399"/>
                </a:solidFill>
              </a:rPr>
              <a:t>Не отчаиваемся и продолжаем делать всё возможное! </a:t>
            </a:r>
            <a:endParaRPr lang="ru-RU" altLang="ru-RU" sz="2400" b="1" dirty="0">
              <a:solidFill>
                <a:srgbClr val="CC3399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7BB-D91D-4248-9548-27936DABA277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20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5400" dirty="0" smtClean="0">
              <a:solidFill>
                <a:srgbClr val="0066FF"/>
              </a:solidFill>
            </a:endParaRPr>
          </a:p>
          <a:p>
            <a:pPr marL="0" indent="0" algn="ctr">
              <a:buNone/>
            </a:pPr>
            <a:endParaRPr lang="ru-RU" sz="5400" dirty="0">
              <a:solidFill>
                <a:srgbClr val="0066FF"/>
              </a:solidFill>
            </a:endParaRPr>
          </a:p>
          <a:p>
            <a:pPr marL="0" indent="0" algn="ctr">
              <a:buNone/>
            </a:pPr>
            <a:endParaRPr lang="ru-RU" sz="5400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4C68-997C-4A4E-982A-34AA6FF5EA1B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Picture 4" descr="http://fashionblogeu.info/photo/56b3a8b903d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28" y="1676400"/>
            <a:ext cx="5793317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21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CC3399"/>
                </a:solidFill>
                <a:latin typeface="+mn-lt"/>
              </a:rPr>
              <a:t>Кто должен  </a:t>
            </a:r>
            <a:r>
              <a:rPr lang="ru-RU" altLang="ru-RU" sz="3200" b="1" dirty="0" smtClean="0">
                <a:solidFill>
                  <a:srgbClr val="CC3399"/>
                </a:solidFill>
                <a:latin typeface="+mn-lt"/>
              </a:rPr>
              <a:t>приобщать к досуговому чтению? </a:t>
            </a:r>
            <a:endParaRPr lang="ru-RU" altLang="ru-RU" sz="3200" b="1" dirty="0">
              <a:solidFill>
                <a:srgbClr val="CC3399"/>
              </a:solidFill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25294" y="2017713"/>
            <a:ext cx="7877026" cy="4114800"/>
          </a:xfrm>
        </p:spPr>
        <p:txBody>
          <a:bodyPr/>
          <a:lstStyle/>
          <a:p>
            <a:r>
              <a:rPr lang="ru-RU" altLang="ru-RU" sz="2600" dirty="0">
                <a:solidFill>
                  <a:srgbClr val="6600CC"/>
                </a:solidFill>
              </a:rPr>
              <a:t>учитель </a:t>
            </a:r>
            <a:r>
              <a:rPr lang="ru-RU" altLang="ru-RU" sz="2600" dirty="0" smtClean="0">
                <a:solidFill>
                  <a:srgbClr val="6600CC"/>
                </a:solidFill>
              </a:rPr>
              <a:t>литературы - ?!</a:t>
            </a:r>
          </a:p>
          <a:p>
            <a:r>
              <a:rPr lang="ru-RU" altLang="ru-RU" sz="2600" dirty="0" smtClean="0">
                <a:solidFill>
                  <a:srgbClr val="6600CC"/>
                </a:solidFill>
              </a:rPr>
              <a:t>библиотекарь - ?</a:t>
            </a:r>
          </a:p>
          <a:p>
            <a:r>
              <a:rPr lang="ru-RU" altLang="ru-RU" sz="2600" dirty="0">
                <a:solidFill>
                  <a:srgbClr val="6600CC"/>
                </a:solidFill>
              </a:rPr>
              <a:t>все предметники, </a:t>
            </a:r>
            <a:r>
              <a:rPr lang="ru-RU" altLang="ru-RU" sz="2600" dirty="0" smtClean="0">
                <a:solidFill>
                  <a:srgbClr val="6600CC"/>
                </a:solidFill>
              </a:rPr>
              <a:t>а </a:t>
            </a:r>
            <a:r>
              <a:rPr lang="ru-RU" altLang="ru-RU" sz="2600" dirty="0">
                <a:solidFill>
                  <a:srgbClr val="6600CC"/>
                </a:solidFill>
              </a:rPr>
              <a:t>значит, и учитель </a:t>
            </a:r>
            <a:r>
              <a:rPr lang="ru-RU" altLang="ru-RU" sz="2600" b="1" dirty="0">
                <a:solidFill>
                  <a:srgbClr val="CC3399"/>
                </a:solidFill>
              </a:rPr>
              <a:t>русского языка</a:t>
            </a:r>
            <a:r>
              <a:rPr lang="ru-RU" altLang="ru-RU" sz="2600" dirty="0">
                <a:solidFill>
                  <a:srgbClr val="CC3399"/>
                </a:solidFill>
              </a:rPr>
              <a:t> </a:t>
            </a:r>
            <a:r>
              <a:rPr lang="ru-RU" altLang="ru-RU" sz="2600" dirty="0" smtClean="0">
                <a:solidFill>
                  <a:srgbClr val="CC3399"/>
                </a:solidFill>
              </a:rPr>
              <a:t>(см. п.1)</a:t>
            </a:r>
            <a:r>
              <a:rPr lang="ru-RU" altLang="ru-RU" sz="2600" dirty="0" smtClean="0">
                <a:solidFill>
                  <a:srgbClr val="6600CC"/>
                </a:solidFill>
              </a:rPr>
              <a:t>- </a:t>
            </a:r>
            <a:r>
              <a:rPr lang="ru-RU" altLang="ru-RU" sz="2600" dirty="0">
                <a:solidFill>
                  <a:srgbClr val="6600CC"/>
                </a:solidFill>
              </a:rPr>
              <a:t>? </a:t>
            </a:r>
          </a:p>
          <a:p>
            <a:r>
              <a:rPr lang="ru-RU" altLang="ru-RU" sz="2600" dirty="0" smtClean="0">
                <a:solidFill>
                  <a:srgbClr val="6600CC"/>
                </a:solidFill>
              </a:rPr>
              <a:t>родители - ?</a:t>
            </a:r>
          </a:p>
          <a:p>
            <a:r>
              <a:rPr lang="ru-RU" altLang="ru-RU" sz="2600" dirty="0">
                <a:solidFill>
                  <a:srgbClr val="6600CC"/>
                </a:solidFill>
              </a:rPr>
              <a:t>в</a:t>
            </a:r>
            <a:r>
              <a:rPr lang="ru-RU" altLang="ru-RU" sz="2600" dirty="0" smtClean="0">
                <a:solidFill>
                  <a:srgbClr val="6600CC"/>
                </a:solidFill>
              </a:rPr>
              <a:t>ся образовательная среда -?</a:t>
            </a:r>
          </a:p>
          <a:p>
            <a:r>
              <a:rPr lang="ru-RU" altLang="ru-RU" sz="2600" dirty="0" smtClean="0">
                <a:solidFill>
                  <a:srgbClr val="6600CC"/>
                </a:solidFill>
              </a:rPr>
              <a:t>Интернет - ?</a:t>
            </a:r>
          </a:p>
          <a:p>
            <a:r>
              <a:rPr lang="ru-RU" altLang="ru-RU" sz="2600" dirty="0" smtClean="0">
                <a:solidFill>
                  <a:srgbClr val="6600CC"/>
                </a:solidFill>
              </a:rPr>
              <a:t>???</a:t>
            </a:r>
            <a:endParaRPr lang="ru-RU" altLang="ru-RU" sz="3600" dirty="0">
              <a:solidFill>
                <a:srgbClr val="6600CC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4C68-997C-4A4E-982A-34AA6FF5EA1B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Picture 2" descr="http://www.prodlenka.org/images/stories/sait2/readingtheb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539" y="3747337"/>
            <a:ext cx="3405222" cy="226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9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50938" y="420626"/>
            <a:ext cx="7793037" cy="1255774"/>
          </a:xfrm>
        </p:spPr>
        <p:txBody>
          <a:bodyPr/>
          <a:lstStyle/>
          <a:p>
            <a:r>
              <a:rPr lang="ru-RU" sz="3200" dirty="0" smtClean="0">
                <a:solidFill>
                  <a:srgbClr val="9966FF"/>
                </a:solidFill>
              </a:rPr>
              <a:t/>
            </a:r>
            <a:br>
              <a:rPr lang="ru-RU" sz="3200" dirty="0" smtClean="0">
                <a:solidFill>
                  <a:srgbClr val="9966FF"/>
                </a:solidFill>
              </a:rPr>
            </a:br>
            <a:r>
              <a:rPr lang="ru-RU" sz="3200" b="1" dirty="0" smtClean="0">
                <a:solidFill>
                  <a:srgbClr val="CC3399"/>
                </a:solidFill>
              </a:rPr>
              <a:t>«Откуда дровишки?»</a:t>
            </a:r>
            <a:r>
              <a:rPr lang="ru-RU" sz="3200" b="1" dirty="0">
                <a:solidFill>
                  <a:srgbClr val="CC3399"/>
                </a:solidFill>
              </a:rPr>
              <a:t/>
            </a:r>
            <a:br>
              <a:rPr lang="ru-RU" sz="3200" b="1" dirty="0">
                <a:solidFill>
                  <a:srgbClr val="CC3399"/>
                </a:solidFill>
              </a:rPr>
            </a:br>
            <a:endParaRPr lang="ru-RU" sz="3200" b="1" dirty="0">
              <a:solidFill>
                <a:srgbClr val="CC3399"/>
              </a:solidFill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812800" y="1259840"/>
            <a:ext cx="8026400" cy="4872673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rgbClr val="9966FF"/>
                </a:solidFill>
              </a:rPr>
              <a:t>Источник приемов приобщения к досуговому </a:t>
            </a:r>
            <a:r>
              <a:rPr lang="ru-RU" sz="2800" dirty="0" smtClean="0">
                <a:solidFill>
                  <a:srgbClr val="9966FF"/>
                </a:solidFill>
              </a:rPr>
              <a:t>чтению - </a:t>
            </a:r>
            <a:r>
              <a:rPr lang="ru-RU" sz="2800" b="1" dirty="0" smtClean="0">
                <a:solidFill>
                  <a:srgbClr val="CC3399"/>
                </a:solidFill>
              </a:rPr>
              <a:t>учебники </a:t>
            </a:r>
            <a:r>
              <a:rPr lang="ru-RU" sz="2800" b="1" dirty="0">
                <a:solidFill>
                  <a:srgbClr val="CC3399"/>
                </a:solidFill>
              </a:rPr>
              <a:t>под ред. Г.Г. </a:t>
            </a:r>
            <a:r>
              <a:rPr lang="ru-RU" sz="2800" b="1" dirty="0" smtClean="0">
                <a:solidFill>
                  <a:srgbClr val="CC3399"/>
                </a:solidFill>
              </a:rPr>
              <a:t>Граник</a:t>
            </a:r>
            <a:r>
              <a:rPr lang="ru-RU" sz="2800" b="1" dirty="0">
                <a:solidFill>
                  <a:srgbClr val="CC3399"/>
                </a:solidFill>
              </a:rPr>
              <a:t> </a:t>
            </a:r>
            <a:r>
              <a:rPr lang="ru-RU" sz="2800" dirty="0" smtClean="0">
                <a:solidFill>
                  <a:srgbClr val="9966FF"/>
                </a:solidFill>
              </a:rPr>
              <a:t>и исследования, которые легли в их основу.</a:t>
            </a:r>
            <a:endParaRPr lang="ru-RU" altLang="ru-RU" sz="2800" dirty="0">
              <a:solidFill>
                <a:srgbClr val="9966FF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76520-CBA7-4423-9066-D26BE34C5096}" type="slidenum">
              <a:rPr lang="ru-RU" altLang="ru-RU"/>
              <a:pPr/>
              <a:t>3</a:t>
            </a:fld>
            <a:endParaRPr lang="ru-RU" altLang="ru-RU"/>
          </a:p>
        </p:txBody>
      </p:sp>
      <p:grpSp>
        <p:nvGrpSpPr>
          <p:cNvPr id="18435" name="Группа 4"/>
          <p:cNvGrpSpPr>
            <a:grpSpLocks/>
          </p:cNvGrpSpPr>
          <p:nvPr/>
        </p:nvGrpSpPr>
        <p:grpSpPr bwMode="auto">
          <a:xfrm rot="-1282105">
            <a:off x="2074662" y="2913436"/>
            <a:ext cx="2050467" cy="1492340"/>
            <a:chOff x="1187624" y="1943221"/>
            <a:chExt cx="4298663" cy="319562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799584">
              <a:off x="1182291" y="1985504"/>
              <a:ext cx="1873502" cy="26219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4992" y="1899815"/>
              <a:ext cx="1937464" cy="27125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940800">
              <a:off x="3534770" y="2412128"/>
              <a:ext cx="1945459" cy="27200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8436" name="Группа 5"/>
          <p:cNvGrpSpPr>
            <a:grpSpLocks/>
          </p:cNvGrpSpPr>
          <p:nvPr/>
        </p:nvGrpSpPr>
        <p:grpSpPr bwMode="auto">
          <a:xfrm rot="825107">
            <a:off x="4824629" y="2712896"/>
            <a:ext cx="1872671" cy="1739714"/>
            <a:chOff x="3492734" y="1894450"/>
            <a:chExt cx="3606956" cy="3386808"/>
          </a:xfrm>
        </p:grpSpPr>
        <p:pic>
          <p:nvPicPr>
            <p:cNvPr id="5" name="Объект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954741">
              <a:off x="3454524" y="1995765"/>
              <a:ext cx="1954143" cy="2736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Рисунок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65132" y="1877865"/>
              <a:ext cx="1987874" cy="2781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824436">
              <a:off x="5123787" y="2541961"/>
              <a:ext cx="1945147" cy="27227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8444" name="Группа 9"/>
          <p:cNvGrpSpPr>
            <a:grpSpLocks/>
          </p:cNvGrpSpPr>
          <p:nvPr/>
        </p:nvGrpSpPr>
        <p:grpSpPr bwMode="auto">
          <a:xfrm rot="-311479">
            <a:off x="1061749" y="4450858"/>
            <a:ext cx="1837284" cy="1502845"/>
            <a:chOff x="544386" y="1155103"/>
            <a:chExt cx="4027615" cy="4338153"/>
          </a:xfrm>
        </p:grpSpPr>
        <p:pic>
          <p:nvPicPr>
            <p:cNvPr id="7" name="Объект 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21241250">
              <a:off x="508880" y="1122744"/>
              <a:ext cx="2121821" cy="2966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228034">
              <a:off x="2384933" y="1151533"/>
              <a:ext cx="2160293" cy="3027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21426078">
              <a:off x="1230258" y="2524291"/>
              <a:ext cx="2092228" cy="29282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8448" name="Группа 16"/>
          <p:cNvGrpSpPr>
            <a:grpSpLocks/>
          </p:cNvGrpSpPr>
          <p:nvPr/>
        </p:nvGrpSpPr>
        <p:grpSpPr bwMode="auto">
          <a:xfrm rot="891594">
            <a:off x="5495658" y="4507541"/>
            <a:ext cx="2198780" cy="1404775"/>
            <a:chOff x="755576" y="1052736"/>
            <a:chExt cx="3888596" cy="3182753"/>
          </a:xfrm>
        </p:grpSpPr>
        <p:pic>
          <p:nvPicPr>
            <p:cNvPr id="15" name="Объект 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 rot="21445003">
              <a:off x="751987" y="1051717"/>
              <a:ext cx="1977169" cy="2767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176608">
              <a:off x="2691342" y="1505804"/>
              <a:ext cx="1945516" cy="27268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8451" name="Группа 13"/>
          <p:cNvGrpSpPr>
            <a:grpSpLocks/>
          </p:cNvGrpSpPr>
          <p:nvPr/>
        </p:nvGrpSpPr>
        <p:grpSpPr bwMode="auto">
          <a:xfrm rot="806496">
            <a:off x="3248269" y="4562742"/>
            <a:ext cx="2304993" cy="1370063"/>
            <a:chOff x="1482597" y="1518810"/>
            <a:chExt cx="4509243" cy="3678874"/>
          </a:xfrm>
        </p:grpSpPr>
        <p:pic>
          <p:nvPicPr>
            <p:cNvPr id="11" name="Объект 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 rot="21044829">
              <a:off x="1470107" y="1507269"/>
              <a:ext cx="2100528" cy="2943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73303" y="1593373"/>
              <a:ext cx="2141079" cy="30023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54" name="Рисунок 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7476">
              <a:off x="3872098" y="2230045"/>
              <a:ext cx="2119742" cy="2967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12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140968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rgbClr val="CC3399"/>
                </a:solidFill>
                <a:latin typeface="+mn-lt"/>
              </a:rPr>
              <a:t>Что делают </a:t>
            </a:r>
            <a:r>
              <a:rPr lang="ru-RU" altLang="ru-RU" sz="3200" b="1" dirty="0" smtClean="0">
                <a:solidFill>
                  <a:srgbClr val="CC3399"/>
                </a:solidFill>
                <a:latin typeface="+mn-lt"/>
              </a:rPr>
              <a:t>уроки русского </a:t>
            </a:r>
            <a:r>
              <a:rPr lang="ru-RU" altLang="ru-RU" sz="3200" dirty="0" smtClean="0">
                <a:solidFill>
                  <a:srgbClr val="0033CC"/>
                </a:solidFill>
                <a:latin typeface="+mn-lt"/>
              </a:rPr>
              <a:t>(в  рамках данной методики)?</a:t>
            </a:r>
            <a:endParaRPr lang="ru-RU" altLang="ru-RU" sz="32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08480"/>
            <a:ext cx="7772400" cy="43637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 dirty="0">
              <a:solidFill>
                <a:srgbClr val="FF0066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/>
              <a:t>Вызывают </a:t>
            </a:r>
            <a:r>
              <a:rPr lang="ru-RU" altLang="ru-RU" sz="2400" b="1" dirty="0" smtClean="0">
                <a:solidFill>
                  <a:schemeClr val="folHlink"/>
                </a:solidFill>
              </a:rPr>
              <a:t>интерес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к конкретной(!) книге;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/>
              <a:t>поддерживают/развивают/стимулируют </a:t>
            </a:r>
            <a:r>
              <a:rPr lang="ru-RU" altLang="ru-RU" sz="2400" b="1" dirty="0" smtClean="0">
                <a:solidFill>
                  <a:schemeClr val="folHlink"/>
                </a:solidFill>
              </a:rPr>
              <a:t>потребность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в </a:t>
            </a:r>
            <a:r>
              <a:rPr lang="ru-RU" altLang="ru-RU" sz="2400" dirty="0" smtClean="0"/>
              <a:t>«чтении для </a:t>
            </a:r>
            <a:r>
              <a:rPr lang="ru-RU" altLang="ru-RU" sz="2400" dirty="0"/>
              <a:t>себя»; 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с</a:t>
            </a:r>
            <a:r>
              <a:rPr lang="ru-RU" altLang="ru-RU" sz="2400" dirty="0" smtClean="0"/>
              <a:t>оздают </a:t>
            </a:r>
            <a:r>
              <a:rPr lang="ru-RU" altLang="ru-RU" sz="2400" b="1" dirty="0" smtClean="0">
                <a:solidFill>
                  <a:schemeClr val="folHlink"/>
                </a:solidFill>
              </a:rPr>
              <a:t>условия</a:t>
            </a:r>
            <a:r>
              <a:rPr lang="ru-RU" altLang="ru-RU" sz="2400" dirty="0"/>
              <a:t>, при которых ученик </a:t>
            </a:r>
            <a:r>
              <a:rPr lang="ru-RU" altLang="ru-RU" sz="2400" b="1" i="1" dirty="0" smtClean="0">
                <a:solidFill>
                  <a:srgbClr val="FF0066"/>
                </a:solidFill>
              </a:rPr>
              <a:t>вынужден захотеть</a:t>
            </a:r>
            <a:r>
              <a:rPr lang="ru-RU" altLang="ru-RU" sz="2400" b="1" dirty="0" smtClean="0"/>
              <a:t> </a:t>
            </a:r>
            <a:r>
              <a:rPr lang="ru-RU" altLang="ru-RU" sz="2400" b="1" i="1" dirty="0">
                <a:solidFill>
                  <a:srgbClr val="FF0066"/>
                </a:solidFill>
              </a:rPr>
              <a:t>прочитать</a:t>
            </a:r>
            <a:r>
              <a:rPr lang="ru-RU" altLang="ru-RU" sz="2400" dirty="0"/>
              <a:t> книгу;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chemeClr val="folHlink"/>
                </a:solidFill>
              </a:rPr>
              <a:t>объединяют</a:t>
            </a:r>
            <a:r>
              <a:rPr lang="ru-RU" altLang="ru-RU" sz="2400" dirty="0"/>
              <a:t> читателей одного класса: </a:t>
            </a:r>
            <a:r>
              <a:rPr lang="ru-RU" altLang="ru-RU" sz="2400" dirty="0" smtClean="0"/>
              <a:t>дети имеют </a:t>
            </a:r>
            <a:r>
              <a:rPr lang="ru-RU" altLang="ru-RU" sz="2400" dirty="0"/>
              <a:t>возможность читать одну и ту же </a:t>
            </a:r>
            <a:r>
              <a:rPr lang="ru-RU" altLang="ru-RU" sz="2400" dirty="0" smtClean="0"/>
              <a:t>книгу, обсуждать </a:t>
            </a:r>
            <a:r>
              <a:rPr lang="ru-RU" altLang="ru-RU" sz="2400" dirty="0"/>
              <a:t>ее (</a:t>
            </a:r>
            <a:r>
              <a:rPr lang="ru-RU" altLang="ru-RU" sz="2400" dirty="0">
                <a:solidFill>
                  <a:srgbClr val="FF0066"/>
                </a:solidFill>
              </a:rPr>
              <a:t>«</a:t>
            </a:r>
            <a:r>
              <a:rPr lang="ru-RU" altLang="ru-RU" sz="2400" i="1" dirty="0">
                <a:solidFill>
                  <a:srgbClr val="FF0066"/>
                </a:solidFill>
              </a:rPr>
              <a:t>заразительное чтение</a:t>
            </a:r>
            <a:r>
              <a:rPr lang="ru-RU" altLang="ru-RU" sz="2400" i="1" dirty="0" smtClean="0">
                <a:solidFill>
                  <a:srgbClr val="FF0066"/>
                </a:solidFill>
              </a:rPr>
              <a:t>»</a:t>
            </a:r>
            <a:r>
              <a:rPr lang="ru-RU" altLang="ru-RU" sz="2400" dirty="0" smtClean="0"/>
              <a:t>);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у</a:t>
            </a:r>
            <a:r>
              <a:rPr lang="ru-RU" altLang="ru-RU" sz="2400" dirty="0" smtClean="0"/>
              <a:t>читель </a:t>
            </a:r>
            <a:r>
              <a:rPr lang="ru-RU" altLang="ru-RU" sz="2400" b="1" dirty="0" smtClean="0">
                <a:solidFill>
                  <a:schemeClr val="folHlink"/>
                </a:solidFill>
              </a:rPr>
              <a:t>работает </a:t>
            </a:r>
            <a:r>
              <a:rPr lang="ru-RU" altLang="ru-RU" sz="2400" dirty="0" smtClean="0"/>
              <a:t>на </a:t>
            </a:r>
            <a:r>
              <a:rPr lang="ru-RU" altLang="ru-RU" sz="2400" dirty="0"/>
              <a:t>уроке </a:t>
            </a:r>
            <a:r>
              <a:rPr lang="ru-RU" altLang="ru-RU" sz="2400" b="1" dirty="0" smtClean="0">
                <a:solidFill>
                  <a:schemeClr val="folHlink"/>
                </a:solidFill>
              </a:rPr>
              <a:t>библиотекарем</a:t>
            </a:r>
            <a:r>
              <a:rPr lang="ru-RU" altLang="ru-RU" sz="2400" dirty="0" smtClean="0">
                <a:solidFill>
                  <a:schemeClr val="folHlink"/>
                </a:solidFill>
              </a:rPr>
              <a:t>; 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/>
              <a:t>а урок </a:t>
            </a:r>
            <a:r>
              <a:rPr lang="ru-RU" altLang="ru-RU" sz="2400" b="1" dirty="0" smtClean="0">
                <a:solidFill>
                  <a:srgbClr val="0033CC"/>
                </a:solidFill>
              </a:rPr>
              <a:t>провоцирует</a:t>
            </a:r>
            <a:r>
              <a:rPr lang="ru-RU" altLang="ru-RU" sz="2400" dirty="0" smtClean="0"/>
              <a:t> (=мотивирует) на чтение. </a:t>
            </a:r>
            <a:endParaRPr lang="ru-RU" alt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4C68-997C-4A4E-982A-34AA6FF5EA1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3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57287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CC3399"/>
                </a:solidFill>
              </a:rPr>
              <a:t>Почему</a:t>
            </a:r>
            <a:r>
              <a:rPr lang="ru-RU" altLang="ru-RU" sz="2800" b="1" dirty="0">
                <a:solidFill>
                  <a:schemeClr val="folHlink"/>
                </a:solidFill>
              </a:rPr>
              <a:t> </a:t>
            </a:r>
            <a:r>
              <a:rPr lang="ru-RU" altLang="ru-RU" sz="2800" b="1" dirty="0" smtClean="0">
                <a:solidFill>
                  <a:schemeClr val="folHlink"/>
                </a:solidFill>
              </a:rPr>
              <a:t>уроки русского языка могут решить </a:t>
            </a:r>
            <a:r>
              <a:rPr lang="ru-RU" altLang="ru-RU" sz="2800" b="1" dirty="0">
                <a:solidFill>
                  <a:schemeClr val="folHlink"/>
                </a:solidFill>
              </a:rPr>
              <a:t>задачу приобщения к </a:t>
            </a:r>
            <a:r>
              <a:rPr lang="ru-RU" altLang="ru-RU" sz="2800" b="1" dirty="0" smtClean="0">
                <a:solidFill>
                  <a:schemeClr val="folHlink"/>
                </a:solidFill>
              </a:rPr>
              <a:t>ДЧ? </a:t>
            </a:r>
            <a:endParaRPr lang="ru-RU" altLang="ru-RU" sz="2800" b="1" dirty="0">
              <a:solidFill>
                <a:srgbClr val="CC3399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78213" y="1770434"/>
            <a:ext cx="7889132" cy="439690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ru-RU" altLang="ru-RU" sz="2400" b="1" i="1" dirty="0" smtClean="0">
                <a:solidFill>
                  <a:srgbClr val="CC3399"/>
                </a:solidFill>
              </a:rPr>
              <a:t>    Потому </a:t>
            </a:r>
            <a:r>
              <a:rPr lang="ru-RU" altLang="ru-RU" sz="2400" b="1" i="1" dirty="0">
                <a:solidFill>
                  <a:srgbClr val="CC3399"/>
                </a:solidFill>
              </a:rPr>
              <a:t>что…</a:t>
            </a:r>
            <a:endParaRPr lang="ru-RU" sz="2300" i="1" dirty="0" smtClean="0"/>
          </a:p>
          <a:p>
            <a:pPr>
              <a:lnSpc>
                <a:spcPct val="90000"/>
              </a:lnSpc>
              <a:defRPr/>
            </a:pPr>
            <a:r>
              <a:rPr lang="ru-RU" sz="2300" dirty="0" smtClean="0"/>
              <a:t>Не только современный учебник – это </a:t>
            </a:r>
            <a:r>
              <a:rPr lang="ru-RU" sz="2300" dirty="0"/>
              <a:t>полифункциональная</a:t>
            </a:r>
            <a:r>
              <a:rPr lang="ru-RU" sz="2300" dirty="0" smtClean="0"/>
              <a:t> </a:t>
            </a:r>
            <a:r>
              <a:rPr lang="ru-RU" sz="2300" dirty="0"/>
              <a:t>дидактическая </a:t>
            </a:r>
            <a:r>
              <a:rPr lang="ru-RU" sz="2300" dirty="0" smtClean="0"/>
              <a:t>система, но и </a:t>
            </a:r>
            <a:r>
              <a:rPr lang="ru-RU" sz="2300" b="1" dirty="0" smtClean="0">
                <a:solidFill>
                  <a:srgbClr val="0066FF"/>
                </a:solidFill>
              </a:rPr>
              <a:t>урок</a:t>
            </a:r>
            <a:r>
              <a:rPr lang="ru-RU" sz="2300" dirty="0" smtClean="0">
                <a:solidFill>
                  <a:srgbClr val="0066FF"/>
                </a:solidFill>
              </a:rPr>
              <a:t> русского языка </a:t>
            </a:r>
            <a:r>
              <a:rPr lang="ru-RU" sz="2300" b="1" dirty="0" smtClean="0">
                <a:solidFill>
                  <a:srgbClr val="0066FF"/>
                </a:solidFill>
              </a:rPr>
              <a:t>полифункционален</a:t>
            </a:r>
            <a:r>
              <a:rPr lang="ru-RU" sz="2300" dirty="0" smtClean="0">
                <a:solidFill>
                  <a:srgbClr val="0066FF"/>
                </a:solidFill>
              </a:rPr>
              <a:t> </a:t>
            </a:r>
            <a:r>
              <a:rPr lang="ru-RU" sz="2300" dirty="0" smtClean="0"/>
              <a:t>(на нем лежит </a:t>
            </a:r>
            <a:r>
              <a:rPr lang="ru-RU" altLang="ru-RU" sz="2300" b="1" dirty="0" smtClean="0">
                <a:solidFill>
                  <a:srgbClr val="D60093"/>
                </a:solidFill>
              </a:rPr>
              <a:t>совокупность </a:t>
            </a:r>
            <a:r>
              <a:rPr lang="ru-RU" altLang="ru-RU" sz="2300" dirty="0" smtClean="0"/>
              <a:t>предметных и метапредметных </a:t>
            </a:r>
            <a:r>
              <a:rPr lang="ru-RU" altLang="ru-RU" sz="2300" dirty="0">
                <a:solidFill>
                  <a:srgbClr val="D60093"/>
                </a:solidFill>
              </a:rPr>
              <a:t>задач</a:t>
            </a:r>
            <a:r>
              <a:rPr lang="ru-RU" altLang="ru-RU" sz="2300" dirty="0" smtClean="0"/>
              <a:t>: и обучаем собственно языку, и развиваем мышление, понимание, воображение…</a:t>
            </a:r>
          </a:p>
          <a:p>
            <a:pPr>
              <a:lnSpc>
                <a:spcPct val="90000"/>
              </a:lnSpc>
              <a:defRPr/>
            </a:pPr>
            <a:r>
              <a:rPr lang="ru-RU" sz="2300" dirty="0" smtClean="0"/>
              <a:t>В большей мере полифункциональность связана с работой с </a:t>
            </a:r>
            <a:r>
              <a:rPr lang="ru-RU" dirty="0" smtClean="0">
                <a:solidFill>
                  <a:srgbClr val="0066FF"/>
                </a:solidFill>
              </a:rPr>
              <a:t>текстом</a:t>
            </a:r>
            <a:r>
              <a:rPr lang="ru-RU" sz="2300" dirty="0" smtClean="0"/>
              <a:t>. Текстоцентрический </a:t>
            </a:r>
            <a:r>
              <a:rPr lang="ru-RU" sz="2300" dirty="0"/>
              <a:t>принцип позволяет </a:t>
            </a:r>
            <a:r>
              <a:rPr lang="ru-RU" sz="2300" dirty="0" smtClean="0"/>
              <a:t>решить почти все эти задачи, а главное - проблему</a:t>
            </a:r>
            <a:r>
              <a:rPr lang="ru-RU" sz="23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300" dirty="0">
                <a:solidFill>
                  <a:srgbClr val="D60093"/>
                </a:solidFill>
              </a:rPr>
              <a:t>чтения</a:t>
            </a:r>
            <a:r>
              <a:rPr lang="ru-RU" sz="2300" dirty="0"/>
              <a:t> </a:t>
            </a:r>
            <a:r>
              <a:rPr lang="ru-RU" sz="2300" dirty="0" smtClean="0"/>
              <a:t>и </a:t>
            </a:r>
            <a:r>
              <a:rPr lang="ru-RU" sz="2300" dirty="0">
                <a:solidFill>
                  <a:srgbClr val="D60093"/>
                </a:solidFill>
              </a:rPr>
              <a:t>понимания</a:t>
            </a:r>
            <a:r>
              <a:rPr lang="ru-RU" sz="2300" dirty="0"/>
              <a:t>. </a:t>
            </a:r>
            <a:endParaRPr lang="ru-RU" sz="2300" dirty="0" smtClean="0"/>
          </a:p>
          <a:p>
            <a:pPr>
              <a:lnSpc>
                <a:spcPct val="90000"/>
              </a:lnSpc>
              <a:defRPr/>
            </a:pPr>
            <a:r>
              <a:rPr lang="ru-RU" altLang="ru-RU" sz="2300" b="1" u="sng" dirty="0" smtClean="0">
                <a:solidFill>
                  <a:srgbClr val="CC3399"/>
                </a:solidFill>
              </a:rPr>
              <a:t>Но:</a:t>
            </a:r>
            <a:r>
              <a:rPr lang="ru-RU" altLang="ru-RU" sz="2300" u="sng" dirty="0" smtClean="0">
                <a:solidFill>
                  <a:srgbClr val="0033CC"/>
                </a:solidFill>
              </a:rPr>
              <a:t> о </a:t>
            </a:r>
            <a:r>
              <a:rPr lang="ru-RU" altLang="ru-RU" sz="2300" u="sng" dirty="0" smtClean="0">
                <a:solidFill>
                  <a:srgbClr val="0033CC"/>
                </a:solidFill>
              </a:rPr>
              <a:t>тексте сейчас как раз и не будем!</a:t>
            </a:r>
            <a:endParaRPr lang="ru-RU" altLang="ru-RU" sz="2300" u="sng" dirty="0">
              <a:solidFill>
                <a:srgbClr val="0033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79B-5A40-4852-9438-86102A4BD796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7846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520" y="214313"/>
            <a:ext cx="7516455" cy="1462087"/>
          </a:xfrm>
        </p:spPr>
        <p:txBody>
          <a:bodyPr/>
          <a:lstStyle/>
          <a:p>
            <a:r>
              <a:rPr lang="ru-RU" sz="3600" dirty="0" smtClean="0">
                <a:solidFill>
                  <a:srgbClr val="CC3399"/>
                </a:solidFill>
              </a:rPr>
              <a:t>Грамматические </a:t>
            </a:r>
            <a:r>
              <a:rPr lang="ru-RU" sz="3600" dirty="0" smtClean="0">
                <a:solidFill>
                  <a:srgbClr val="CC3399"/>
                </a:solidFill>
              </a:rPr>
              <a:t>средства </a:t>
            </a:r>
            <a:r>
              <a:rPr lang="ru-RU" sz="3600" dirty="0" smtClean="0">
                <a:solidFill>
                  <a:srgbClr val="CC3399"/>
                </a:solidFill>
              </a:rPr>
              <a:t>русского языка как </a:t>
            </a:r>
            <a:r>
              <a:rPr lang="ru-RU" sz="3600" b="1" dirty="0" smtClean="0">
                <a:solidFill>
                  <a:srgbClr val="CC3399"/>
                </a:solidFill>
              </a:rPr>
              <a:t>методология</a:t>
            </a:r>
            <a:endParaRPr lang="ru-RU" sz="3600" b="1" dirty="0">
              <a:solidFill>
                <a:srgbClr val="CC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298" y="2017713"/>
            <a:ext cx="8125622" cy="3721606"/>
          </a:xfrm>
        </p:spPr>
        <p:txBody>
          <a:bodyPr/>
          <a:lstStyle/>
          <a:p>
            <a:r>
              <a:rPr lang="ru-RU" sz="2300" dirty="0" smtClean="0">
                <a:solidFill>
                  <a:schemeClr val="bg2"/>
                </a:solidFill>
              </a:rPr>
              <a:t>Союзы: </a:t>
            </a:r>
            <a:r>
              <a:rPr lang="ru-RU" sz="2300" i="1" dirty="0" smtClean="0">
                <a:solidFill>
                  <a:srgbClr val="0066FF"/>
                </a:solidFill>
              </a:rPr>
              <a:t>не только…, но и …; как…, так и…; и…, и …</a:t>
            </a:r>
          </a:p>
          <a:p>
            <a:r>
              <a:rPr lang="ru-RU" sz="2300" dirty="0" smtClean="0">
                <a:solidFill>
                  <a:schemeClr val="bg2"/>
                </a:solidFill>
              </a:rPr>
              <a:t>Наречия, наречные выражения, предлоги: </a:t>
            </a:r>
            <a:r>
              <a:rPr lang="ru-RU" sz="2300" b="1" i="1" dirty="0" smtClean="0">
                <a:solidFill>
                  <a:srgbClr val="0066FF"/>
                </a:solidFill>
              </a:rPr>
              <a:t>одновременно, </a:t>
            </a:r>
            <a:r>
              <a:rPr lang="ru-RU" sz="2300" i="1" dirty="0" smtClean="0">
                <a:solidFill>
                  <a:srgbClr val="0066FF"/>
                </a:solidFill>
              </a:rPr>
              <a:t>вместе с тем, наряду с </a:t>
            </a:r>
            <a:r>
              <a:rPr lang="ru-RU" sz="2300" dirty="0" smtClean="0">
                <a:solidFill>
                  <a:schemeClr val="bg2"/>
                </a:solidFill>
              </a:rPr>
              <a:t>…</a:t>
            </a:r>
          </a:p>
          <a:p>
            <a:pPr marL="0" indent="0">
              <a:buNone/>
            </a:pPr>
            <a:r>
              <a:rPr lang="ru-RU" sz="2300" u="sng" dirty="0" smtClean="0">
                <a:solidFill>
                  <a:schemeClr val="bg2"/>
                </a:solidFill>
              </a:rPr>
              <a:t>Левая часть</a:t>
            </a:r>
            <a:r>
              <a:rPr lang="ru-RU" sz="2300" dirty="0" smtClean="0">
                <a:solidFill>
                  <a:schemeClr val="bg2"/>
                </a:solidFill>
              </a:rPr>
              <a:t>: предметные цели/результаты (</a:t>
            </a:r>
            <a:r>
              <a:rPr lang="ru-RU" sz="2300" i="1" dirty="0" smtClean="0">
                <a:solidFill>
                  <a:schemeClr val="bg2"/>
                </a:solidFill>
              </a:rPr>
              <a:t>знать, освоить, выработать навык писать </a:t>
            </a:r>
            <a:r>
              <a:rPr lang="ru-RU" sz="2300" i="1" dirty="0" err="1" smtClean="0">
                <a:solidFill>
                  <a:schemeClr val="bg2"/>
                </a:solidFill>
              </a:rPr>
              <a:t>жи</a:t>
            </a:r>
            <a:r>
              <a:rPr lang="ru-RU" sz="2300" i="1" dirty="0" smtClean="0">
                <a:solidFill>
                  <a:schemeClr val="bg2"/>
                </a:solidFill>
              </a:rPr>
              <a:t>-ши через И…</a:t>
            </a:r>
            <a:r>
              <a:rPr lang="ru-RU" sz="2300" dirty="0" smtClean="0">
                <a:solidFill>
                  <a:schemeClr val="bg2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300" u="sng" dirty="0" smtClean="0">
                <a:solidFill>
                  <a:schemeClr val="bg2"/>
                </a:solidFill>
              </a:rPr>
              <a:t>Правая часть</a:t>
            </a:r>
            <a:r>
              <a:rPr lang="ru-RU" sz="2300" dirty="0" smtClean="0">
                <a:solidFill>
                  <a:schemeClr val="bg2"/>
                </a:solidFill>
              </a:rPr>
              <a:t>: мета-(над, сверх…)предметные.</a:t>
            </a:r>
          </a:p>
          <a:p>
            <a:pPr marL="0" indent="0">
              <a:buNone/>
            </a:pPr>
            <a:r>
              <a:rPr lang="ru-RU" sz="2300" dirty="0" smtClean="0">
                <a:solidFill>
                  <a:schemeClr val="bg2"/>
                </a:solidFill>
              </a:rPr>
              <a:t>Среди этих «</a:t>
            </a:r>
            <a:r>
              <a:rPr lang="ru-RU" sz="2300" i="1" dirty="0" smtClean="0">
                <a:solidFill>
                  <a:schemeClr val="bg2"/>
                </a:solidFill>
              </a:rPr>
              <a:t>мета-»</a:t>
            </a:r>
            <a:r>
              <a:rPr lang="ru-RU" sz="2300" dirty="0" smtClean="0">
                <a:solidFill>
                  <a:schemeClr val="bg2"/>
                </a:solidFill>
              </a:rPr>
              <a:t>  и задача </a:t>
            </a:r>
            <a:r>
              <a:rPr lang="ru-RU" sz="2300" dirty="0" smtClean="0">
                <a:solidFill>
                  <a:srgbClr val="CC3399"/>
                </a:solidFill>
              </a:rPr>
              <a:t>приобщения к досуговому чтению! </a:t>
            </a:r>
            <a:r>
              <a:rPr lang="ru-RU" sz="2300" dirty="0" smtClean="0"/>
              <a:t>Лозунг</a:t>
            </a:r>
            <a:r>
              <a:rPr lang="ru-RU" sz="2300" dirty="0" smtClean="0">
                <a:solidFill>
                  <a:srgbClr val="CC3399"/>
                </a:solidFill>
              </a:rPr>
              <a:t> «Не только чему-то учим, </a:t>
            </a:r>
            <a:r>
              <a:rPr lang="ru-RU" sz="2300" b="1" dirty="0" smtClean="0">
                <a:solidFill>
                  <a:srgbClr val="CC3399"/>
                </a:solidFill>
              </a:rPr>
              <a:t>но и читаем, заражаем чтением!»</a:t>
            </a:r>
          </a:p>
          <a:p>
            <a:pPr marL="0" indent="0">
              <a:buNone/>
            </a:pP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4C68-997C-4A4E-982A-34AA6FF5EA1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82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321013"/>
            <a:ext cx="7793037" cy="119650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C3399"/>
                </a:solidFill>
              </a:rPr>
              <a:t/>
            </a:r>
            <a:br>
              <a:rPr lang="ru-RU" sz="3200" b="1" dirty="0" smtClean="0">
                <a:solidFill>
                  <a:srgbClr val="CC3399"/>
                </a:solidFill>
              </a:rPr>
            </a:br>
            <a:r>
              <a:rPr lang="ru-RU" sz="3200" b="1" dirty="0">
                <a:solidFill>
                  <a:srgbClr val="CC3399"/>
                </a:solidFill>
              </a:rPr>
              <a:t/>
            </a:r>
            <a:br>
              <a:rPr lang="ru-RU" sz="3200" b="1" dirty="0">
                <a:solidFill>
                  <a:srgbClr val="CC3399"/>
                </a:solidFill>
              </a:rPr>
            </a:br>
            <a:r>
              <a:rPr lang="ru-RU" sz="3200" b="1" dirty="0" smtClean="0">
                <a:solidFill>
                  <a:srgbClr val="CC3399"/>
                </a:solidFill>
              </a:rPr>
              <a:t/>
            </a:r>
            <a:br>
              <a:rPr lang="ru-RU" sz="3200" b="1" dirty="0" smtClean="0">
                <a:solidFill>
                  <a:srgbClr val="CC3399"/>
                </a:solidFill>
              </a:rPr>
            </a:br>
            <a:r>
              <a:rPr lang="ru-RU" sz="3200" b="1" dirty="0">
                <a:solidFill>
                  <a:srgbClr val="CC3399"/>
                </a:solidFill>
              </a:rPr>
              <a:t/>
            </a:r>
            <a:br>
              <a:rPr lang="ru-RU" sz="3200" b="1" dirty="0">
                <a:solidFill>
                  <a:srgbClr val="CC3399"/>
                </a:solidFill>
              </a:rPr>
            </a:br>
            <a:r>
              <a:rPr lang="ru-RU" sz="3200" dirty="0" smtClean="0">
                <a:solidFill>
                  <a:srgbClr val="0066FF"/>
                </a:solidFill>
              </a:rPr>
              <a:t>Какие </a:t>
            </a:r>
            <a:r>
              <a:rPr lang="ru-RU" sz="3200" dirty="0">
                <a:solidFill>
                  <a:srgbClr val="0066FF"/>
                </a:solidFill>
              </a:rPr>
              <a:t>ресурсы можно использовать?</a:t>
            </a:r>
            <a:br>
              <a:rPr lang="ru-RU" sz="3200" dirty="0">
                <a:solidFill>
                  <a:srgbClr val="0066FF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>[</a:t>
            </a:r>
            <a:r>
              <a:rPr lang="ru-RU" sz="3200" b="1" i="1" dirty="0">
                <a:solidFill>
                  <a:srgbClr val="7030A0"/>
                </a:solidFill>
              </a:rPr>
              <a:t>735 часов в 5-9 кл.!</a:t>
            </a:r>
            <a:r>
              <a:rPr lang="en-US" sz="3200" b="1" dirty="0" smtClean="0">
                <a:solidFill>
                  <a:srgbClr val="7030A0"/>
                </a:solidFill>
              </a:rPr>
              <a:t>]</a:t>
            </a:r>
            <a:endParaRPr lang="ru-RU" sz="3200" b="1" dirty="0">
              <a:solidFill>
                <a:srgbClr val="0066F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56034" y="1799617"/>
            <a:ext cx="7684851" cy="4289898"/>
          </a:xfrm>
        </p:spPr>
        <p:txBody>
          <a:bodyPr/>
          <a:lstStyle/>
          <a:p>
            <a:pPr marL="0" indent="0">
              <a:buNone/>
            </a:pPr>
            <a:r>
              <a:rPr lang="ru-RU" sz="2300" i="1" dirty="0" smtClean="0"/>
              <a:t>Как</a:t>
            </a:r>
            <a:r>
              <a:rPr lang="ru-RU" sz="2300" dirty="0" smtClean="0"/>
              <a:t> </a:t>
            </a:r>
            <a:r>
              <a:rPr lang="ru-RU" sz="2300" u="sng" dirty="0" smtClean="0">
                <a:solidFill>
                  <a:srgbClr val="CC3399"/>
                </a:solidFill>
              </a:rPr>
              <a:t>традиционные</a:t>
            </a:r>
            <a:r>
              <a:rPr lang="ru-RU" sz="2300" dirty="0" smtClean="0"/>
              <a:t> виды работы на уроке: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300" dirty="0"/>
              <a:t>д</a:t>
            </a:r>
            <a:r>
              <a:rPr lang="ru-RU" sz="2300" dirty="0" smtClean="0"/>
              <a:t>иктант </a:t>
            </a:r>
            <a:r>
              <a:rPr lang="ru-RU" sz="2000" dirty="0" smtClean="0"/>
              <a:t>(</a:t>
            </a:r>
            <a:r>
              <a:rPr lang="ru-RU" sz="2200" i="1" dirty="0" smtClean="0"/>
              <a:t>в том числе «аутентичный отрывок», когда трудные для записи предложения не записываются</a:t>
            </a:r>
            <a:r>
              <a:rPr lang="ru-RU" sz="2300" dirty="0" smtClean="0"/>
              <a:t>),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300" dirty="0" smtClean="0"/>
              <a:t>изложение (все виды),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300" dirty="0" smtClean="0"/>
              <a:t>тренировочные упражнения (любые),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300" dirty="0" smtClean="0"/>
              <a:t>работа с текстом…………….., </a:t>
            </a:r>
          </a:p>
          <a:p>
            <a:pPr marL="0" indent="0">
              <a:buNone/>
            </a:pPr>
            <a:r>
              <a:rPr lang="ru-RU" sz="2300" i="1" dirty="0" smtClean="0"/>
              <a:t>так и</a:t>
            </a:r>
            <a:r>
              <a:rPr lang="ru-RU" sz="2300" dirty="0" smtClean="0"/>
              <a:t> менее известные, </a:t>
            </a:r>
            <a:r>
              <a:rPr lang="ru-RU" sz="2300" u="sng" dirty="0" smtClean="0">
                <a:solidFill>
                  <a:srgbClr val="CC3399"/>
                </a:solidFill>
              </a:rPr>
              <a:t>новые</a:t>
            </a:r>
            <a:r>
              <a:rPr lang="ru-RU" sz="2300" dirty="0"/>
              <a:t> </a:t>
            </a:r>
            <a:r>
              <a:rPr lang="ru-RU" sz="2300" dirty="0" smtClean="0"/>
              <a:t>(см. дальше).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CC3399"/>
                </a:solidFill>
              </a:rPr>
              <a:t>!</a:t>
            </a:r>
            <a:r>
              <a:rPr lang="ru-RU" sz="2300" dirty="0" smtClean="0"/>
              <a:t> Ставим </a:t>
            </a:r>
            <a:r>
              <a:rPr lang="ru-RU" sz="2300" dirty="0" smtClean="0">
                <a:solidFill>
                  <a:srgbClr val="0033CC"/>
                </a:solidFill>
              </a:rPr>
              <a:t>на службу досуговому чтению </a:t>
            </a:r>
            <a:r>
              <a:rPr lang="ru-RU" sz="2300" dirty="0" smtClean="0"/>
              <a:t>практически </a:t>
            </a:r>
            <a:r>
              <a:rPr lang="ru-RU" sz="2300" dirty="0" smtClean="0">
                <a:solidFill>
                  <a:srgbClr val="0033CC"/>
                </a:solidFill>
              </a:rPr>
              <a:t>все единицы языка </a:t>
            </a:r>
            <a:r>
              <a:rPr lang="ru-RU" sz="2300" dirty="0" smtClean="0"/>
              <a:t>– от слова до текста. </a:t>
            </a:r>
            <a:endParaRPr lang="ru-RU" sz="2300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4C68-997C-4A4E-982A-34AA6FF5EA1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5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C3399"/>
                </a:solidFill>
              </a:rPr>
              <a:t>Словарный диктант… из слов</a:t>
            </a:r>
            <a:endParaRPr lang="ru-RU" sz="3600" dirty="0">
              <a:solidFill>
                <a:srgbClr val="CC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027" y="2017713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sz="2300" dirty="0" smtClean="0">
                <a:solidFill>
                  <a:srgbClr val="CC3399"/>
                </a:solidFill>
              </a:rPr>
              <a:t>5 класс</a:t>
            </a:r>
            <a:r>
              <a:rPr lang="ru-RU" sz="2300" dirty="0" smtClean="0">
                <a:solidFill>
                  <a:srgbClr val="0066FF"/>
                </a:solidFill>
              </a:rPr>
              <a:t>, тема: «Ошибкоопасные» согласные. </a:t>
            </a:r>
          </a:p>
          <a:p>
            <a:pPr marL="0" indent="0">
              <a:buNone/>
            </a:pPr>
            <a:r>
              <a:rPr lang="ru-RU" sz="2300" dirty="0" smtClean="0"/>
              <a:t>    Шлюпка</a:t>
            </a:r>
            <a:r>
              <a:rPr lang="ru-RU" sz="2300" dirty="0" smtClean="0"/>
              <a:t>, волна, остров, отлив, канат, перевезти, лодка, берег, плот, груз, сундук, находка, здесь, предстояло, разведка, (пять) пирог, людоед.</a:t>
            </a:r>
          </a:p>
          <a:p>
            <a:pPr marL="0" indent="0">
              <a:buNone/>
            </a:pPr>
            <a:r>
              <a:rPr lang="ru-RU" sz="2300" dirty="0" smtClean="0">
                <a:solidFill>
                  <a:srgbClr val="CC3399"/>
                </a:solidFill>
              </a:rPr>
              <a:t>8-9 классы</a:t>
            </a:r>
            <a:r>
              <a:rPr lang="ru-RU" sz="2300" dirty="0" smtClean="0">
                <a:solidFill>
                  <a:srgbClr val="0066FF"/>
                </a:solidFill>
              </a:rPr>
              <a:t>, тема</a:t>
            </a:r>
            <a:r>
              <a:rPr lang="ru-RU" sz="2300" dirty="0">
                <a:solidFill>
                  <a:srgbClr val="0066FF"/>
                </a:solidFill>
              </a:rPr>
              <a:t>: </a:t>
            </a:r>
            <a:r>
              <a:rPr lang="ru-RU" sz="2300" dirty="0" smtClean="0">
                <a:solidFill>
                  <a:srgbClr val="0066FF"/>
                </a:solidFill>
              </a:rPr>
              <a:t>«Лексика </a:t>
            </a:r>
            <a:r>
              <a:rPr lang="ru-RU" sz="2300" dirty="0">
                <a:solidFill>
                  <a:srgbClr val="0066FF"/>
                </a:solidFill>
              </a:rPr>
              <a:t>с точки зрения стилистической </a:t>
            </a:r>
            <a:r>
              <a:rPr lang="ru-RU" sz="2300" dirty="0" smtClean="0">
                <a:solidFill>
                  <a:srgbClr val="0066FF"/>
                </a:solidFill>
              </a:rPr>
              <a:t>окраски».</a:t>
            </a:r>
          </a:p>
          <a:p>
            <a:pPr marL="0" indent="0">
              <a:buNone/>
            </a:pPr>
            <a:r>
              <a:rPr lang="ru-RU" sz="2300" dirty="0" smtClean="0"/>
              <a:t>     Замухрышка</a:t>
            </a:r>
            <a:r>
              <a:rPr lang="ru-RU" sz="2300" dirty="0" smtClean="0"/>
              <a:t>, цветочница, герцогиня, </a:t>
            </a:r>
          </a:p>
          <a:p>
            <a:pPr marL="0" indent="0">
              <a:buNone/>
            </a:pPr>
            <a:r>
              <a:rPr lang="ru-RU" sz="2300" dirty="0" smtClean="0"/>
              <a:t>профессор, превращения, </a:t>
            </a:r>
          </a:p>
          <a:p>
            <a:pPr marL="0" indent="0">
              <a:buNone/>
            </a:pPr>
            <a:r>
              <a:rPr lang="ru-RU" sz="2300" dirty="0" smtClean="0"/>
              <a:t>«инфлюэнца», у</a:t>
            </a:r>
            <a:r>
              <a:rPr lang="ru-RU" sz="2400" dirty="0" smtClean="0"/>
              <a:t>кокошить…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4C68-997C-4A4E-982A-34AA6FF5EA1B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006" y="4719198"/>
            <a:ext cx="3345179" cy="146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439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9" y="642026"/>
            <a:ext cx="6913291" cy="1110574"/>
          </a:xfrm>
        </p:spPr>
        <p:txBody>
          <a:bodyPr/>
          <a:lstStyle/>
          <a:p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r>
              <a:rPr lang="ru-RU" altLang="ru-RU" sz="3200" b="1" dirty="0" smtClean="0">
                <a:solidFill>
                  <a:schemeClr val="folHlink"/>
                </a:solidFill>
                <a:latin typeface="+mn-lt"/>
                <a:ea typeface="+mn-ea"/>
                <a:cs typeface="+mn-cs"/>
              </a:rPr>
              <a:t>Прием</a:t>
            </a:r>
            <a:r>
              <a:rPr lang="ru-RU" altLang="ru-RU" sz="3600" b="1" dirty="0" smtClean="0"/>
              <a:t> </a:t>
            </a:r>
            <a:r>
              <a:rPr lang="ru-RU" altLang="ru-RU" sz="3600" b="1" dirty="0">
                <a:solidFill>
                  <a:srgbClr val="CC3399"/>
                </a:solidFill>
              </a:rPr>
              <a:t>«Приглашение к чтению</a:t>
            </a:r>
            <a:r>
              <a:rPr lang="ru-RU" altLang="ru-RU" sz="3600" b="1" dirty="0" smtClean="0">
                <a:solidFill>
                  <a:srgbClr val="CC3399"/>
                </a:solidFill>
              </a:rPr>
              <a:t>» </a:t>
            </a:r>
            <a:endParaRPr lang="ru-RU" altLang="ru-RU" b="1" dirty="0">
              <a:solidFill>
                <a:srgbClr val="CC3399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10119" y="2052536"/>
            <a:ext cx="7225084" cy="378406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 b="1" i="1" dirty="0" smtClean="0">
                <a:solidFill>
                  <a:schemeClr val="folHlink"/>
                </a:solidFill>
              </a:rPr>
              <a:t>«</a:t>
            </a:r>
            <a:r>
              <a:rPr lang="ru-RU" altLang="ru-RU" sz="2800" b="1" i="1" dirty="0">
                <a:solidFill>
                  <a:schemeClr val="folHlink"/>
                </a:solidFill>
              </a:rPr>
              <a:t>Если вы ещё не читали </a:t>
            </a:r>
            <a:r>
              <a:rPr lang="ru-RU" altLang="ru-RU" sz="2800" b="1" i="1" dirty="0" smtClean="0">
                <a:solidFill>
                  <a:schemeClr val="folHlink"/>
                </a:solidFill>
              </a:rPr>
              <a:t>эту книгу</a:t>
            </a:r>
            <a:r>
              <a:rPr lang="ru-RU" altLang="ru-RU" sz="2800" b="1" i="1" dirty="0">
                <a:solidFill>
                  <a:schemeClr val="folHlink"/>
                </a:solidFill>
              </a:rPr>
              <a:t>, прочитайте </a:t>
            </a:r>
            <a:r>
              <a:rPr lang="ru-RU" altLang="ru-RU" sz="2800" b="1" i="1" dirty="0" smtClean="0">
                <a:solidFill>
                  <a:schemeClr val="folHlink"/>
                </a:solidFill>
              </a:rPr>
              <a:t>её».</a:t>
            </a:r>
          </a:p>
          <a:p>
            <a:pPr>
              <a:buNone/>
            </a:pPr>
            <a:r>
              <a:rPr lang="ru-RU" altLang="ru-RU" sz="2400" u="sng" dirty="0" smtClean="0"/>
              <a:t>Ненавязчивое</a:t>
            </a:r>
            <a:r>
              <a:rPr lang="ru-RU" altLang="ru-RU" sz="2400" dirty="0" smtClean="0"/>
              <a:t> </a:t>
            </a:r>
            <a:r>
              <a:rPr lang="ru-RU" altLang="ru-RU" sz="2400" dirty="0" smtClean="0"/>
              <a:t>приобщение к чтению «для себя», </a:t>
            </a:r>
          </a:p>
          <a:p>
            <a:pPr>
              <a:buNone/>
            </a:pPr>
            <a:r>
              <a:rPr lang="ru-RU" altLang="ru-RU" sz="2400" dirty="0" smtClean="0"/>
              <a:t>выход </a:t>
            </a:r>
            <a:r>
              <a:rPr lang="ru-RU" altLang="ru-RU" sz="2400" dirty="0"/>
              <a:t>за пределы </a:t>
            </a:r>
            <a:r>
              <a:rPr lang="ru-RU" altLang="ru-RU" sz="2400" dirty="0" smtClean="0"/>
              <a:t>текста, урока, </a:t>
            </a:r>
          </a:p>
          <a:p>
            <a:pPr>
              <a:buNone/>
            </a:pPr>
            <a:r>
              <a:rPr lang="ru-RU" altLang="ru-RU" sz="2400" dirty="0" smtClean="0"/>
              <a:t>восхождение к культуре. </a:t>
            </a:r>
            <a:endParaRPr lang="ru-RU" altLang="ru-RU" sz="2400" dirty="0"/>
          </a:p>
          <a:p>
            <a:pPr>
              <a:buNone/>
            </a:pPr>
            <a:r>
              <a:rPr lang="ru-RU" altLang="ru-RU" sz="2400" dirty="0" smtClean="0"/>
              <a:t>Прием работает </a:t>
            </a:r>
            <a:r>
              <a:rPr lang="ru-RU" altLang="ru-RU" sz="2400" u="sng" dirty="0" smtClean="0"/>
              <a:t>не только </a:t>
            </a:r>
            <a:r>
              <a:rPr lang="ru-RU" altLang="ru-RU" sz="2400" dirty="0" smtClean="0"/>
              <a:t>на уроках </a:t>
            </a:r>
          </a:p>
          <a:p>
            <a:pPr>
              <a:buNone/>
            </a:pPr>
            <a:r>
              <a:rPr lang="ru-RU" altLang="ru-RU" sz="2400" dirty="0" smtClean="0"/>
              <a:t>русского языка! </a:t>
            </a:r>
            <a:endParaRPr lang="ru-RU" altLang="ru-RU" sz="2400" dirty="0"/>
          </a:p>
          <a:p>
            <a:pPr>
              <a:buFont typeface="Wingdings" panose="05000000000000000000" pitchFamily="2" charset="2"/>
              <a:buNone/>
            </a:pPr>
            <a:endParaRPr lang="ru-RU" altLang="ru-RU" sz="2800" dirty="0"/>
          </a:p>
          <a:p>
            <a:pPr>
              <a:buFont typeface="Wingdings" panose="05000000000000000000" pitchFamily="2" charset="2"/>
              <a:buNone/>
            </a:pPr>
            <a:endParaRPr lang="ru-RU" altLang="ru-RU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62" y="3691647"/>
            <a:ext cx="1746115" cy="174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4C68-997C-4A4E-982A-34AA6FF5EA1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Борисенко_Чтение учебника как_14.11.12</Template>
  <TotalTime>508</TotalTime>
  <Words>1122</Words>
  <Application>Microsoft Office PowerPoint</Application>
  <PresentationFormat>Экран (4:3)</PresentationFormat>
  <Paragraphs>119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Wingdings</vt:lpstr>
      <vt:lpstr>Палитра</vt:lpstr>
      <vt:lpstr>    Уроки русского языка как ресурс приобщения подростков к досуговому чтению </vt:lpstr>
      <vt:lpstr>Кто должен  приобщать к досуговому чтению? </vt:lpstr>
      <vt:lpstr> «Откуда дровишки?» </vt:lpstr>
      <vt:lpstr>Что делают уроки русского (в  рамках данной методики)?</vt:lpstr>
      <vt:lpstr>Почему уроки русского языка могут решить задачу приобщения к ДЧ? </vt:lpstr>
      <vt:lpstr>Грамматические средства русского языка как методология</vt:lpstr>
      <vt:lpstr>    Какие ресурсы можно использовать? [735 часов в 5-9 кл.!]</vt:lpstr>
      <vt:lpstr>Словарный диктант… из слов</vt:lpstr>
      <vt:lpstr>    Прием «Приглашение к чтению» </vt:lpstr>
      <vt:lpstr>Что бы это значило?</vt:lpstr>
      <vt:lpstr>Прием «Узнали ли вы произведение?» </vt:lpstr>
      <vt:lpstr>«Словарные диктанты с приключениями»</vt:lpstr>
      <vt:lpstr>Работа с «отрезками» предложений (учим прогнозу)</vt:lpstr>
      <vt:lpstr>«Расшифруйте предложение»</vt:lpstr>
      <vt:lpstr>         Возможный ответ к предыдущему заданию</vt:lpstr>
      <vt:lpstr>Осторожно! «Не навреди!»</vt:lpstr>
      <vt:lpstr>Некоторые (не совсем обнадеживающие) выводы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мы читаем в учебнике?</dc:title>
  <dc:creator>User</dc:creator>
  <cp:lastModifiedBy>User</cp:lastModifiedBy>
  <cp:revision>57</cp:revision>
  <cp:lastPrinted>2016-10-24T17:57:59Z</cp:lastPrinted>
  <dcterms:created xsi:type="dcterms:W3CDTF">2016-10-24T16:18:13Z</dcterms:created>
  <dcterms:modified xsi:type="dcterms:W3CDTF">2016-10-26T18:07:49Z</dcterms:modified>
</cp:coreProperties>
</file>