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8" r:id="rId3"/>
    <p:sldId id="260" r:id="rId4"/>
    <p:sldId id="282" r:id="rId5"/>
    <p:sldId id="277" r:id="rId6"/>
    <p:sldId id="274" r:id="rId7"/>
    <p:sldId id="279" r:id="rId8"/>
    <p:sldId id="276" r:id="rId9"/>
    <p:sldId id="275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5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2247-390C-4E3E-9999-F5FFEB369239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3031-5532-465F-A2E9-8D528D12D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669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2247-390C-4E3E-9999-F5FFEB369239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3031-5532-465F-A2E9-8D528D12D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99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2247-390C-4E3E-9999-F5FFEB369239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3031-5532-465F-A2E9-8D528D12D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2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8C305-EAE1-42D0-BEE1-50FB16B501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60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8EB3E-8C59-4A68-B128-47B780CF5A5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28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74DEC-172D-4C1D-9219-9A68F98A1E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28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A081-A89C-4439-9D4D-EA4CC6684AB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42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68ECC-004E-48FB-A15B-2360674B70D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65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9303-EF72-4BE1-B8B9-8A5B4A15C97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7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86E1B-C9B1-40C3-AD1A-A3D9DC0943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2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1F463-0F36-4324-8506-D667CF6982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2247-390C-4E3E-9999-F5FFEB369239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3031-5532-465F-A2E9-8D528D12D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954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23582-15E3-4CD3-95E4-96DC51E756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12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27791-FA39-436A-B118-F8A15298BCC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57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AAE7F-2419-4CF2-A6E7-FD843B0BFFC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7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2247-390C-4E3E-9999-F5FFEB369239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3031-5532-465F-A2E9-8D528D12D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74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2247-390C-4E3E-9999-F5FFEB369239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3031-5532-465F-A2E9-8D528D12D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6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2247-390C-4E3E-9999-F5FFEB369239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3031-5532-465F-A2E9-8D528D12D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88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2247-390C-4E3E-9999-F5FFEB369239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3031-5532-465F-A2E9-8D528D12D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06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2247-390C-4E3E-9999-F5FFEB369239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3031-5532-465F-A2E9-8D528D12D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34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2247-390C-4E3E-9999-F5FFEB369239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3031-5532-465F-A2E9-8D528D12D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00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2247-390C-4E3E-9999-F5FFEB369239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3031-5532-465F-A2E9-8D528D12D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47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B2247-390C-4E3E-9999-F5FFEB369239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3031-5532-465F-A2E9-8D528D12D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35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9A6EF6-095A-4F08-B092-196888D5584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3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250" y="260648"/>
            <a:ext cx="8229600" cy="1800200"/>
          </a:xfrm>
        </p:spPr>
        <p:txBody>
          <a:bodyPr/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Профессиональное </a:t>
            </a:r>
            <a:r>
              <a:rPr lang="ru-RU" sz="3200" b="1" dirty="0"/>
              <a:t>развитие библиотекарей, обслуживающих детей: региональный опыт</a:t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	</a:t>
            </a:r>
            <a:endParaRPr lang="ru-RU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70" y="3284984"/>
            <a:ext cx="4816262" cy="94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74" y="3501008"/>
            <a:ext cx="4518076" cy="88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3" y="2974975"/>
            <a:ext cx="3925887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2413338"/>
            <a:ext cx="44048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БАРЕЙЧЕВА Р. М., проф., декан информационно-библиотечного факультета Института дополнительного профессионального образования (повышения квалификации) специалистов социокультурной сферы и искусства (Казань)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8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sz="2800" dirty="0" smtClean="0"/>
              <a:t>ИДПО </a:t>
            </a:r>
            <a:r>
              <a:rPr lang="ru-RU" sz="2800" dirty="0"/>
              <a:t>(ПК) </a:t>
            </a:r>
            <a:r>
              <a:rPr lang="ru-RU" sz="2800" dirty="0" smtClean="0"/>
              <a:t>специалистов </a:t>
            </a:r>
            <a:r>
              <a:rPr lang="ru-RU" sz="2800" dirty="0"/>
              <a:t>СКС и искусства РТ  для </a:t>
            </a:r>
            <a:r>
              <a:rPr lang="ru-RU" sz="2800" dirty="0" smtClean="0"/>
              <a:t>библиотекарей </a:t>
            </a:r>
            <a:r>
              <a:rPr lang="ru-RU" sz="2800" dirty="0"/>
              <a:t>детских отделов ЦБС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 smtClean="0"/>
              <a:t>дополнительные образовательные программы: </a:t>
            </a:r>
          </a:p>
          <a:p>
            <a:pPr marL="0" indent="0">
              <a:buNone/>
            </a:pPr>
            <a:r>
              <a:rPr lang="ru-RU" sz="2400" dirty="0" smtClean="0"/>
              <a:t>- «</a:t>
            </a:r>
            <a:r>
              <a:rPr lang="ru-RU" sz="2400" dirty="0"/>
              <a:t>Нескучная библиотека: ребенок в современной публичной библиотеке</a:t>
            </a:r>
            <a:r>
              <a:rPr lang="ru-RU" sz="2400" dirty="0" smtClean="0"/>
              <a:t>»; </a:t>
            </a: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- «</a:t>
            </a:r>
            <a:r>
              <a:rPr lang="ru-RU" sz="2400" dirty="0"/>
              <a:t>Мультимедийные технологии в библиотеке: проблемы использования</a:t>
            </a:r>
            <a:r>
              <a:rPr lang="ru-RU" sz="2400" dirty="0" smtClean="0"/>
              <a:t>»; </a:t>
            </a:r>
          </a:p>
          <a:p>
            <a:pPr marL="0" indent="0">
              <a:buNone/>
            </a:pPr>
            <a:r>
              <a:rPr lang="ru-RU" sz="2400" dirty="0" smtClean="0"/>
              <a:t>- «</a:t>
            </a:r>
            <a:r>
              <a:rPr lang="ru-RU" sz="2400" dirty="0"/>
              <a:t>Патриотическое воспитание: традиции и новации в библиотечной практике (К 70-летию со дня окончания Великой Отечественной войны</a:t>
            </a:r>
            <a:r>
              <a:rPr lang="ru-RU" sz="2400" dirty="0" smtClean="0"/>
              <a:t>)»;</a:t>
            </a: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- «</a:t>
            </a:r>
            <a:r>
              <a:rPr lang="ru-RU" sz="2400" dirty="0"/>
              <a:t>Год литературы: формы и методы библиотечной деятельности</a:t>
            </a:r>
            <a:r>
              <a:rPr lang="ru-RU" sz="2400" dirty="0" smtClean="0"/>
              <a:t>»;</a:t>
            </a:r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3328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 smtClean="0"/>
              <a:t>- «</a:t>
            </a:r>
            <a:r>
              <a:rPr lang="ru-RU" sz="2400" dirty="0"/>
              <a:t>Программа «Доступная среда»: проблемы реализации в условиях муниципальных библиотек</a:t>
            </a:r>
            <a:r>
              <a:rPr lang="ru-RU" sz="2400" dirty="0" smtClean="0"/>
              <a:t>»;</a:t>
            </a:r>
          </a:p>
          <a:p>
            <a:pPr marL="0" indent="0">
              <a:buNone/>
            </a:pPr>
            <a:r>
              <a:rPr lang="ru-RU" sz="2400" dirty="0" smtClean="0"/>
              <a:t>- </a:t>
            </a:r>
            <a:r>
              <a:rPr lang="ru-RU" sz="2400" dirty="0"/>
              <a:t>«Детская библиотека как социальный институт детства и территория детского чтения</a:t>
            </a:r>
            <a:r>
              <a:rPr lang="ru-RU" sz="2400" dirty="0" smtClean="0"/>
              <a:t>»;</a:t>
            </a:r>
          </a:p>
          <a:p>
            <a:pPr>
              <a:buFontTx/>
              <a:buChar char="-"/>
            </a:pPr>
            <a:r>
              <a:rPr lang="ru-RU" sz="2400" dirty="0" smtClean="0"/>
              <a:t>«</a:t>
            </a:r>
            <a:r>
              <a:rPr lang="ru-RU" sz="2400" dirty="0" err="1"/>
              <a:t>Библиотерапия</a:t>
            </a:r>
            <a:r>
              <a:rPr lang="ru-RU" sz="2400" dirty="0"/>
              <a:t> как социальный проект: технология создания и реализации</a:t>
            </a:r>
            <a:r>
              <a:rPr lang="ru-RU" sz="2400" dirty="0" smtClean="0"/>
              <a:t>»;</a:t>
            </a:r>
          </a:p>
          <a:p>
            <a:pPr>
              <a:buFontTx/>
              <a:buChar char="-"/>
            </a:pPr>
            <a:r>
              <a:rPr lang="ru-RU" sz="2400" dirty="0"/>
              <a:t>«Модельные библиотеки»: </a:t>
            </a:r>
            <a:r>
              <a:rPr lang="ru-RU" sz="2400" dirty="0" smtClean="0"/>
              <a:t>проблемы </a:t>
            </a:r>
            <a:r>
              <a:rPr lang="ru-RU" sz="2400" dirty="0"/>
              <a:t>организации и функционирования» </a:t>
            </a:r>
          </a:p>
          <a:p>
            <a:pPr marL="0" indent="0">
              <a:buNone/>
            </a:pPr>
            <a:r>
              <a:rPr lang="ru-RU" sz="2400" dirty="0" smtClean="0"/>
              <a:t>- и др.</a:t>
            </a:r>
          </a:p>
          <a:p>
            <a:pPr marL="0" indent="0">
              <a:buNone/>
            </a:pPr>
            <a:r>
              <a:rPr lang="ru-RU" sz="2400" dirty="0" smtClean="0"/>
              <a:t>	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2404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ru-RU" dirty="0"/>
              <a:t>В </a:t>
            </a:r>
            <a:r>
              <a:rPr lang="ru-RU" dirty="0" smtClean="0"/>
              <a:t>2016 </a:t>
            </a:r>
            <a:r>
              <a:rPr lang="ru-RU" dirty="0"/>
              <a:t>- 17 учебного году начинается двухгодичная </a:t>
            </a:r>
            <a:r>
              <a:rPr lang="ru-RU" dirty="0" smtClean="0"/>
              <a:t>переподготовка </a:t>
            </a:r>
            <a:r>
              <a:rPr lang="ru-RU" sz="4000" b="1" dirty="0"/>
              <a:t>«Библиотекарь- модератор детского чтения»</a:t>
            </a:r>
          </a:p>
          <a:p>
            <a:pPr marL="0" indent="0">
              <a:buNone/>
            </a:pPr>
            <a:r>
              <a:rPr lang="ru-RU" sz="2000" i="1" u="sng" dirty="0" smtClean="0"/>
              <a:t>дисциплины:</a:t>
            </a:r>
          </a:p>
          <a:p>
            <a:pPr marL="0" indent="0">
              <a:buNone/>
            </a:pPr>
            <a:r>
              <a:rPr lang="ru-RU" sz="2000" dirty="0" smtClean="0"/>
              <a:t>Навигация в мире детской литературы;</a:t>
            </a:r>
          </a:p>
          <a:p>
            <a:pPr marL="0" indent="0">
              <a:buNone/>
            </a:pPr>
            <a:r>
              <a:rPr lang="ru-RU" sz="2000" dirty="0" smtClean="0"/>
              <a:t>Технология формирования критического мышления через чтение;</a:t>
            </a:r>
          </a:p>
          <a:p>
            <a:pPr marL="0" indent="0">
              <a:buNone/>
            </a:pPr>
            <a:r>
              <a:rPr lang="ru-RU" sz="2000" dirty="0" smtClean="0"/>
              <a:t>Бестселлер: мировые и отечественные тенденции развития;</a:t>
            </a:r>
          </a:p>
          <a:p>
            <a:pPr marL="0" indent="0">
              <a:buNone/>
            </a:pPr>
            <a:r>
              <a:rPr lang="ru-RU" sz="2000" dirty="0" smtClean="0"/>
              <a:t>Интеллектуальный досуг в детской библиотеке;</a:t>
            </a:r>
          </a:p>
          <a:p>
            <a:pPr marL="0" indent="0">
              <a:buNone/>
            </a:pPr>
            <a:r>
              <a:rPr lang="ru-RU" sz="2000" dirty="0" err="1" smtClean="0"/>
              <a:t>Библиотерапевтические</a:t>
            </a:r>
            <a:r>
              <a:rPr lang="ru-RU" sz="2000" dirty="0" smtClean="0"/>
              <a:t> технологии в детской библиотеке;</a:t>
            </a:r>
          </a:p>
          <a:p>
            <a:pPr marL="0" indent="0">
              <a:buNone/>
            </a:pPr>
            <a:r>
              <a:rPr lang="ru-RU" sz="2000" dirty="0"/>
              <a:t>и</a:t>
            </a:r>
            <a:r>
              <a:rPr lang="ru-RU" sz="2000" dirty="0" smtClean="0"/>
              <a:t> др.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7083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/>
              <a:t>«Культурный транзит»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lvl="0" algn="just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kern="1200" dirty="0">
                <a:solidFill>
                  <a:prstClr val="black"/>
                </a:solidFill>
              </a:rPr>
              <a:t>г</a:t>
            </a:r>
            <a:r>
              <a:rPr lang="ru-RU" sz="2000" kern="1200" dirty="0" smtClean="0">
                <a:solidFill>
                  <a:prstClr val="black"/>
                </a:solidFill>
              </a:rPr>
              <a:t>. </a:t>
            </a:r>
            <a:r>
              <a:rPr lang="ru-RU" sz="2000" kern="1200" dirty="0">
                <a:solidFill>
                  <a:prstClr val="black"/>
                </a:solidFill>
              </a:rPr>
              <a:t>Саратов - </a:t>
            </a:r>
            <a:r>
              <a:rPr lang="ru-RU" sz="2000" kern="1200" dirty="0" err="1">
                <a:solidFill>
                  <a:prstClr val="black"/>
                </a:solidFill>
              </a:rPr>
              <a:t>зам.директора</a:t>
            </a:r>
            <a:r>
              <a:rPr lang="ru-RU" sz="2000" kern="1200" dirty="0">
                <a:solidFill>
                  <a:prstClr val="black"/>
                </a:solidFill>
              </a:rPr>
              <a:t> Областной библиотеки для детей и юношества им. </a:t>
            </a:r>
            <a:r>
              <a:rPr lang="ru-RU" sz="2000" kern="1200" dirty="0" err="1">
                <a:solidFill>
                  <a:prstClr val="black"/>
                </a:solidFill>
              </a:rPr>
              <a:t>А.С.Пушкина</a:t>
            </a:r>
            <a:r>
              <a:rPr lang="ru-RU" sz="2000" kern="1200" dirty="0">
                <a:solidFill>
                  <a:prstClr val="black"/>
                </a:solidFill>
              </a:rPr>
              <a:t> </a:t>
            </a:r>
            <a:r>
              <a:rPr lang="ru-RU" sz="2000" kern="1200" dirty="0" smtClean="0">
                <a:solidFill>
                  <a:prstClr val="black"/>
                </a:solidFill>
              </a:rPr>
              <a:t>Качанова Екатерина Юрьевна;</a:t>
            </a:r>
            <a:endParaRPr lang="ru-RU" sz="2000" kern="1200" dirty="0">
              <a:solidFill>
                <a:prstClr val="black"/>
              </a:solidFill>
            </a:endParaRPr>
          </a:p>
          <a:p>
            <a:pPr lvl="0" algn="just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kern="1200" dirty="0">
                <a:solidFill>
                  <a:prstClr val="black"/>
                </a:solidFill>
              </a:rPr>
              <a:t>г. Озерск (Челябинская обл.) – доктор </a:t>
            </a:r>
            <a:r>
              <a:rPr lang="ru-RU" sz="2000" kern="1200" dirty="0" err="1">
                <a:solidFill>
                  <a:prstClr val="black"/>
                </a:solidFill>
              </a:rPr>
              <a:t>пед.наук</a:t>
            </a:r>
            <a:r>
              <a:rPr lang="ru-RU" sz="2000" kern="1200" dirty="0">
                <a:solidFill>
                  <a:prstClr val="black"/>
                </a:solidFill>
              </a:rPr>
              <a:t>, зам. директора Централизованной системы детских и школьных библиотек </a:t>
            </a:r>
            <a:r>
              <a:rPr lang="ru-RU" sz="2000" kern="1200" dirty="0" err="1">
                <a:solidFill>
                  <a:prstClr val="black"/>
                </a:solidFill>
              </a:rPr>
              <a:t>Олефир</a:t>
            </a:r>
            <a:r>
              <a:rPr lang="ru-RU" sz="2000" kern="1200" dirty="0">
                <a:solidFill>
                  <a:prstClr val="black"/>
                </a:solidFill>
              </a:rPr>
              <a:t> </a:t>
            </a:r>
            <a:r>
              <a:rPr lang="ru-RU" sz="2000" kern="1200" dirty="0" smtClean="0">
                <a:solidFill>
                  <a:prstClr val="black"/>
                </a:solidFill>
              </a:rPr>
              <a:t>Светлана Валентиновна;</a:t>
            </a:r>
            <a:endParaRPr lang="ru-RU" sz="2000" kern="1200" dirty="0">
              <a:solidFill>
                <a:prstClr val="black"/>
              </a:solidFill>
            </a:endParaRPr>
          </a:p>
          <a:p>
            <a:pPr lvl="0" algn="just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kern="1200" dirty="0">
                <a:solidFill>
                  <a:prstClr val="black"/>
                </a:solidFill>
              </a:rPr>
              <a:t>г</a:t>
            </a:r>
            <a:r>
              <a:rPr lang="ru-RU" sz="2000" kern="1200" dirty="0" smtClean="0">
                <a:solidFill>
                  <a:prstClr val="black"/>
                </a:solidFill>
              </a:rPr>
              <a:t>. Москва – Николай Евгеньевич Прянишников</a:t>
            </a:r>
            <a:r>
              <a:rPr lang="ru-RU" sz="2000" kern="1200" dirty="0">
                <a:solidFill>
                  <a:prstClr val="black"/>
                </a:solidFill>
              </a:rPr>
              <a:t>, старший преподаватель факультета "Управление социокультурными проектами" Московской высшей школы социальных и экономических наук и научные сотрудники Института управления государственными ресурсами </a:t>
            </a:r>
            <a:r>
              <a:rPr lang="ru-RU" sz="2000" kern="1200" dirty="0" smtClean="0">
                <a:solidFill>
                  <a:prstClr val="black"/>
                </a:solidFill>
              </a:rPr>
              <a:t>Ирина Владимировна Щербакова </a:t>
            </a:r>
            <a:r>
              <a:rPr lang="ru-RU" sz="2000" kern="1200" dirty="0">
                <a:solidFill>
                  <a:prstClr val="black"/>
                </a:solidFill>
              </a:rPr>
              <a:t>и </a:t>
            </a:r>
            <a:r>
              <a:rPr lang="ru-RU" sz="2000" kern="1200" dirty="0" smtClean="0">
                <a:solidFill>
                  <a:prstClr val="black"/>
                </a:solidFill>
              </a:rPr>
              <a:t>Алина Станиславовна Лавриненко</a:t>
            </a:r>
            <a:r>
              <a:rPr lang="ru-RU" sz="2000" kern="1200" dirty="0">
                <a:solidFill>
                  <a:prstClr val="black"/>
                </a:solidFill>
              </a:rPr>
              <a:t>;</a:t>
            </a:r>
          </a:p>
          <a:p>
            <a:pPr lvl="0" algn="just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kern="1200" dirty="0">
                <a:solidFill>
                  <a:prstClr val="black"/>
                </a:solidFill>
              </a:rPr>
              <a:t>г. Санкт-Петербург - Косогор Ольга Николаевна, заведующая отделом культурных программ Центральной городской публичной библиотеки им. В.В. </a:t>
            </a:r>
            <a:r>
              <a:rPr lang="ru-RU" sz="2000" kern="1200" dirty="0" smtClean="0">
                <a:solidFill>
                  <a:prstClr val="black"/>
                </a:solidFill>
              </a:rPr>
              <a:t>Маяковского;</a:t>
            </a:r>
            <a:endParaRPr lang="ru-RU" sz="2000" kern="12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3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ru-RU" sz="2000" dirty="0"/>
              <a:t>генеральный директор Фонда </a:t>
            </a:r>
            <a:r>
              <a:rPr lang="ru-RU" sz="2000" dirty="0" err="1"/>
              <a:t>Share</a:t>
            </a:r>
            <a:r>
              <a:rPr lang="ru-RU" sz="2000" dirty="0"/>
              <a:t> </a:t>
            </a:r>
            <a:r>
              <a:rPr lang="ru-RU" sz="2000" dirty="0" err="1"/>
              <a:t>Music</a:t>
            </a:r>
            <a:r>
              <a:rPr lang="ru-RU" sz="2000" dirty="0"/>
              <a:t> (Швеция) Софией </a:t>
            </a:r>
            <a:r>
              <a:rPr lang="ru-RU" sz="2000" dirty="0" err="1"/>
              <a:t>Александерссон</a:t>
            </a:r>
            <a:r>
              <a:rPr lang="ru-RU" sz="2000" dirty="0"/>
              <a:t>, методы работы с людьми с ограниченными возможностями и современные способы интеграции их в социум через культурные проекты.</a:t>
            </a:r>
          </a:p>
          <a:p>
            <a:r>
              <a:rPr lang="ru-RU" sz="2000" dirty="0" smtClean="0"/>
              <a:t>г. Ижевск - Заслуженный </a:t>
            </a:r>
            <a:r>
              <a:rPr lang="ru-RU" sz="2000" dirty="0"/>
              <a:t>работник культуры Удмуртской Республики, директор Автономного учреждения культуры Удмуртской Республики «Национальная библиотека Удмуртской </a:t>
            </a:r>
            <a:r>
              <a:rPr lang="ru-RU" sz="2000" dirty="0" smtClean="0"/>
              <a:t>Республики" </a:t>
            </a:r>
            <a:r>
              <a:rPr lang="ru-RU" sz="2000" dirty="0" err="1"/>
              <a:t>Тенсина</a:t>
            </a:r>
            <a:r>
              <a:rPr lang="ru-RU" sz="2000" dirty="0"/>
              <a:t> Татьяна Владимировна;</a:t>
            </a:r>
          </a:p>
          <a:p>
            <a:r>
              <a:rPr lang="ru-RU" sz="2000" dirty="0"/>
              <a:t>г</a:t>
            </a:r>
            <a:r>
              <a:rPr lang="ru-RU" sz="2000" dirty="0" smtClean="0"/>
              <a:t>. Москва - Егоршина </a:t>
            </a:r>
            <a:r>
              <a:rPr lang="ru-RU" sz="2000" dirty="0"/>
              <a:t>Нина Владимировна, доктор филологических наук, полковник, начальник кафедры языкознания и литературы Военного университета Министерства обороны РФ</a:t>
            </a:r>
          </a:p>
          <a:p>
            <a:r>
              <a:rPr lang="ru-RU" sz="2000" dirty="0"/>
              <a:t>ведущие специалисты профессора, доценты </a:t>
            </a:r>
            <a:r>
              <a:rPr lang="ru-RU" sz="2000" dirty="0" err="1"/>
              <a:t>КазГУКИ</a:t>
            </a:r>
            <a:r>
              <a:rPr lang="ru-RU" sz="2000" dirty="0"/>
              <a:t>,   ИДПО, ИРО РТ, ПФУ, а также сотрудники с большим опытом ведущих библиотек Республики г. </a:t>
            </a:r>
            <a:r>
              <a:rPr lang="ru-RU" sz="2000" dirty="0" smtClean="0"/>
              <a:t>Казани.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9279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Базы практики: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ru-RU" sz="2800" dirty="0"/>
              <a:t>РНБ РТ;</a:t>
            </a:r>
          </a:p>
          <a:p>
            <a:r>
              <a:rPr lang="ru-RU" sz="2800" dirty="0"/>
              <a:t>РЮБ РТ</a:t>
            </a:r>
            <a:r>
              <a:rPr lang="ru-RU" sz="2800" dirty="0" smtClean="0"/>
              <a:t>;</a:t>
            </a:r>
          </a:p>
          <a:p>
            <a:r>
              <a:rPr lang="ru-RU" sz="2800" dirty="0" smtClean="0"/>
              <a:t>РДБ РТ;</a:t>
            </a:r>
            <a:endParaRPr lang="ru-RU" sz="2800" dirty="0"/>
          </a:p>
          <a:p>
            <a:r>
              <a:rPr lang="ru-RU" sz="2800" dirty="0"/>
              <a:t>ГБУК РТ "Республиканская специальная библиотека для слепых и </a:t>
            </a:r>
            <a:r>
              <a:rPr lang="ru-RU" sz="2800" dirty="0" smtClean="0"/>
              <a:t>слабовидящих«;</a:t>
            </a:r>
            <a:endParaRPr lang="ru-RU" sz="2800" dirty="0"/>
          </a:p>
          <a:p>
            <a:r>
              <a:rPr lang="ru-RU" sz="2800" dirty="0"/>
              <a:t>ЦДБ ЦБС г. Казани;</a:t>
            </a:r>
          </a:p>
          <a:p>
            <a:r>
              <a:rPr lang="ru-RU" sz="2800" dirty="0"/>
              <a:t>ЦБ ЦБС г. </a:t>
            </a:r>
            <a:r>
              <a:rPr lang="ru-RU" sz="2800" dirty="0" smtClean="0"/>
              <a:t>Казани;</a:t>
            </a:r>
            <a:endParaRPr lang="ru-RU" sz="2800" dirty="0"/>
          </a:p>
          <a:p>
            <a:r>
              <a:rPr lang="ru-RU" sz="2800" dirty="0"/>
              <a:t>Филиал № 45 ЦБС г. </a:t>
            </a:r>
            <a:r>
              <a:rPr lang="ru-RU" sz="2800" dirty="0" smtClean="0"/>
              <a:t>Казани;</a:t>
            </a:r>
            <a:endParaRPr lang="ru-RU" sz="2800" dirty="0"/>
          </a:p>
          <a:p>
            <a:r>
              <a:rPr lang="ru-RU" sz="2800" dirty="0"/>
              <a:t>Галерея-студия им. Ильдара </a:t>
            </a:r>
            <a:r>
              <a:rPr lang="ru-RU" sz="2800" dirty="0" err="1" smtClean="0"/>
              <a:t>Зарипова</a:t>
            </a:r>
            <a:endParaRPr lang="ru-RU" sz="2800" dirty="0"/>
          </a:p>
          <a:p>
            <a:r>
              <a:rPr lang="ru-RU" sz="2800" dirty="0"/>
              <a:t>и</a:t>
            </a:r>
            <a:r>
              <a:rPr lang="ru-RU" sz="2800" dirty="0" smtClean="0"/>
              <a:t> </a:t>
            </a:r>
            <a:r>
              <a:rPr lang="ru-RU" sz="2800" dirty="0" err="1" smtClean="0"/>
              <a:t>д.р</a:t>
            </a:r>
            <a:r>
              <a:rPr lang="ru-RU" sz="2800" dirty="0" smtClean="0"/>
              <a:t>.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078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Перспективы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	1</a:t>
            </a:r>
            <a:r>
              <a:rPr lang="ru-RU" dirty="0"/>
              <a:t>. продолжить сотрудничество с другими регионами России;</a:t>
            </a:r>
          </a:p>
          <a:p>
            <a:pPr marL="0" indent="0">
              <a:buNone/>
            </a:pPr>
            <a:r>
              <a:rPr lang="ru-RU" dirty="0" smtClean="0"/>
              <a:t>	2</a:t>
            </a:r>
            <a:r>
              <a:rPr lang="ru-RU" dirty="0"/>
              <a:t>. расширить базы практики за счет выездных занятий в соседние республики;</a:t>
            </a:r>
          </a:p>
          <a:p>
            <a:pPr marL="0" indent="0">
              <a:buNone/>
            </a:pPr>
            <a:r>
              <a:rPr lang="ru-RU" dirty="0" smtClean="0"/>
              <a:t>	3</a:t>
            </a:r>
            <a:r>
              <a:rPr lang="ru-RU" dirty="0"/>
              <a:t>. привлекать для чтения лекций ведущих специалистов библиотек России и, в частности, </a:t>
            </a:r>
            <a:r>
              <a:rPr lang="ru-RU" dirty="0" smtClean="0"/>
              <a:t>Поволжья.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783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 smtClean="0"/>
              <a:t>Сайт ИДПО РТ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3" y="3614092"/>
            <a:ext cx="4703373" cy="324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99392"/>
            <a:ext cx="4728457" cy="362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988840"/>
            <a:ext cx="4656448" cy="256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4015045"/>
            <a:ext cx="4644007" cy="283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1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Конкурсы как стимул профессионального роста мастерства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9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0913"/>
            <a:ext cx="4499992" cy="33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53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Казань – столица</a:t>
            </a:r>
          </a:p>
          <a:p>
            <a:pPr marL="0" indent="0">
              <a:buNone/>
            </a:pPr>
            <a:r>
              <a:rPr lang="ru-RU" dirty="0" smtClean="0"/>
              <a:t>Татарстана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152327"/>
            <a:ext cx="4695428" cy="170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38" y="1"/>
            <a:ext cx="4762262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5536"/>
            <a:ext cx="4414948" cy="266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58" y="1728364"/>
            <a:ext cx="4695842" cy="155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893"/>
            <a:ext cx="4448158" cy="230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35197"/>
            <a:ext cx="4682108" cy="176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872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250" y="404664"/>
            <a:ext cx="8229600" cy="1195536"/>
          </a:xfrm>
        </p:spPr>
        <p:txBody>
          <a:bodyPr/>
          <a:lstStyle/>
          <a:p>
            <a:r>
              <a:rPr lang="ru-RU" sz="4000" kern="120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ru-RU" sz="4000" kern="1200" dirty="0" smtClean="0">
                <a:solidFill>
                  <a:prstClr val="black"/>
                </a:solidFill>
                <a:latin typeface="Calibri"/>
              </a:rPr>
            </a:br>
            <a:r>
              <a:rPr lang="ru-RU" sz="4000" kern="1200" dirty="0" smtClean="0">
                <a:solidFill>
                  <a:prstClr val="black"/>
                </a:solidFill>
                <a:latin typeface="Calibri"/>
              </a:rPr>
              <a:t>Обеспеченность </a:t>
            </a:r>
            <a:r>
              <a:rPr lang="ru-RU" sz="4000" kern="1200" dirty="0">
                <a:solidFill>
                  <a:prstClr val="black"/>
                </a:solidFill>
                <a:latin typeface="Calibri"/>
              </a:rPr>
              <a:t>профильными специалистами составляет 53,5%.</a:t>
            </a:r>
            <a:br>
              <a:rPr lang="ru-RU" sz="4000" kern="1200" dirty="0">
                <a:solidFill>
                  <a:prstClr val="black"/>
                </a:solidFill>
                <a:latin typeface="Calibri"/>
              </a:rPr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	</a:t>
            </a:r>
            <a:endParaRPr lang="ru-RU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70" y="3284984"/>
            <a:ext cx="4816262" cy="94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74" y="3501008"/>
            <a:ext cx="4518076" cy="88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859340"/>
            <a:ext cx="84777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	В </a:t>
            </a:r>
            <a:r>
              <a:rPr lang="ru-RU" sz="2800" dirty="0"/>
              <a:t>Татарстане в муниципальных библиотеках  </a:t>
            </a:r>
            <a:r>
              <a:rPr lang="ru-RU" sz="2800" dirty="0" smtClean="0"/>
              <a:t>-</a:t>
            </a:r>
            <a:endParaRPr lang="ru-RU" sz="2800" dirty="0"/>
          </a:p>
          <a:p>
            <a:r>
              <a:rPr lang="ru-RU" sz="2800" dirty="0"/>
              <a:t>3113 библиотечных работников </a:t>
            </a:r>
          </a:p>
          <a:p>
            <a:r>
              <a:rPr lang="ru-RU" sz="2800" dirty="0" smtClean="0"/>
              <a:t>	-высшее </a:t>
            </a:r>
            <a:r>
              <a:rPr lang="ru-RU" sz="2800" dirty="0"/>
              <a:t>образование – 1521 чел.  (48,8%);</a:t>
            </a:r>
          </a:p>
          <a:p>
            <a:r>
              <a:rPr lang="ru-RU" sz="2800" dirty="0"/>
              <a:t>	- из них: </a:t>
            </a:r>
          </a:p>
          <a:p>
            <a:r>
              <a:rPr lang="ru-RU" sz="2800" b="1" dirty="0"/>
              <a:t>высшее библиотечное образование </a:t>
            </a:r>
            <a:r>
              <a:rPr lang="ru-RU" sz="2800" dirty="0"/>
              <a:t>– 834 чел. (55%)</a:t>
            </a:r>
          </a:p>
          <a:p>
            <a:r>
              <a:rPr lang="ru-RU" sz="2800" dirty="0"/>
              <a:t>	- среднее специальное образование 1322 </a:t>
            </a:r>
          </a:p>
          <a:p>
            <a:r>
              <a:rPr lang="ru-RU" sz="2800" dirty="0"/>
              <a:t>	- из них: </a:t>
            </a:r>
          </a:p>
          <a:p>
            <a:r>
              <a:rPr lang="ru-RU" sz="2800" b="1" dirty="0"/>
              <a:t>среднее библиотечное образование</a:t>
            </a:r>
            <a:r>
              <a:rPr lang="ru-RU" sz="2800" dirty="0"/>
              <a:t>– 833 человека (63%)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6043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250" y="260648"/>
            <a:ext cx="8229600" cy="1143000"/>
          </a:xfrm>
        </p:spPr>
        <p:txBody>
          <a:bodyPr/>
          <a:lstStyle/>
          <a:p>
            <a:r>
              <a:rPr lang="ru-RU" sz="3200" b="1" dirty="0"/>
              <a:t>Обучение библиотечных кадров в Республике Татарстан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	</a:t>
            </a:r>
            <a:endParaRPr lang="ru-RU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70" y="3284984"/>
            <a:ext cx="4816262" cy="94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74" y="3501008"/>
            <a:ext cx="4518076" cy="88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2060848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3200" dirty="0" err="1" smtClean="0"/>
              <a:t>КазГИК</a:t>
            </a:r>
            <a:r>
              <a:rPr lang="ru-RU" sz="3200" dirty="0" smtClean="0"/>
              <a:t>;</a:t>
            </a:r>
            <a:endParaRPr lang="en-US" sz="32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/>
              <a:t>Колледж культуры г. Елабуга;</a:t>
            </a:r>
            <a:endParaRPr lang="ru-RU" sz="32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/>
              <a:t>ИРО РТ;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/>
              <a:t>КПФУ;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/>
              <a:t>ИДПО (ПК) СКС и искусства;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dirty="0" smtClean="0"/>
              <a:t>и др.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99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250" y="260648"/>
            <a:ext cx="8229600" cy="1143000"/>
          </a:xfrm>
        </p:spPr>
        <p:txBody>
          <a:bodyPr/>
          <a:lstStyle/>
          <a:p>
            <a:r>
              <a:rPr lang="ru-RU" sz="3200" b="1" dirty="0"/>
              <a:t>Казанский государственный институт культуры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	</a:t>
            </a:r>
            <a:endParaRPr lang="ru-RU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70" y="3284984"/>
            <a:ext cx="4816262" cy="94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710" y="6165304"/>
            <a:ext cx="4518076" cy="88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8516"/>
            <a:ext cx="54864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412776"/>
            <a:ext cx="6534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Вузовская подготовка;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Повышение квалификации;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Профессиональная переподготовка.</a:t>
            </a:r>
            <a:endParaRPr lang="ru-RU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02" y="836712"/>
            <a:ext cx="2090298" cy="209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8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Елабужский</a:t>
            </a:r>
            <a:r>
              <a:rPr lang="ru-RU" dirty="0" smtClean="0"/>
              <a:t> </a:t>
            </a:r>
            <a:r>
              <a:rPr lang="ru-RU" dirty="0"/>
              <a:t>колледж культуры </a:t>
            </a:r>
            <a:r>
              <a:rPr lang="ru-RU" dirty="0" smtClean="0"/>
              <a:t>и искусств Республика </a:t>
            </a:r>
            <a:r>
              <a:rPr lang="ru-RU" dirty="0"/>
              <a:t>Татарстан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r>
              <a:rPr lang="ru-RU" dirty="0" smtClean="0"/>
              <a:t>Среднее специальное образование</a:t>
            </a:r>
          </a:p>
          <a:p>
            <a:r>
              <a:rPr lang="ru-RU" dirty="0" smtClean="0"/>
              <a:t>Повышение квалификации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4400"/>
            <a:ext cx="2857500" cy="213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042" y="3068960"/>
            <a:ext cx="2857500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521" y="4724400"/>
            <a:ext cx="2857500" cy="212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250" y="260648"/>
            <a:ext cx="8229600" cy="1143000"/>
          </a:xfrm>
        </p:spPr>
        <p:txBody>
          <a:bodyPr/>
          <a:lstStyle/>
          <a:p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	</a:t>
            </a:r>
            <a:endParaRPr lang="ru-RU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70" y="3284984"/>
            <a:ext cx="4816262" cy="94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260850" cy="88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" y="0"/>
            <a:ext cx="4984711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" y="3501008"/>
            <a:ext cx="4984711" cy="32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7" y="53635"/>
            <a:ext cx="4005263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2828836"/>
            <a:ext cx="4139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Повышение </a:t>
            </a:r>
          </a:p>
          <a:p>
            <a:r>
              <a:rPr lang="ru-RU" sz="3200" dirty="0" smtClean="0"/>
              <a:t>квалификации библиотекарей </a:t>
            </a:r>
          </a:p>
          <a:p>
            <a:r>
              <a:rPr lang="ru-RU" sz="3200" dirty="0" smtClean="0"/>
              <a:t>общеобразовательных </a:t>
            </a:r>
          </a:p>
          <a:p>
            <a:r>
              <a:rPr lang="ru-RU" sz="3200" dirty="0" smtClean="0"/>
              <a:t>учреждений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4877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250" y="260648"/>
            <a:ext cx="8229600" cy="1143000"/>
          </a:xfrm>
        </p:spPr>
        <p:txBody>
          <a:bodyPr/>
          <a:lstStyle/>
          <a:p>
            <a:r>
              <a:rPr lang="ru-RU" sz="3200" b="1" dirty="0" smtClean="0"/>
              <a:t>Институт </a:t>
            </a:r>
            <a:r>
              <a:rPr lang="ru-RU" sz="3200" b="1" dirty="0"/>
              <a:t>развития образования Республики Татарстан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	</a:t>
            </a:r>
            <a:endParaRPr lang="ru-RU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70" y="3284984"/>
            <a:ext cx="4816262" cy="94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74" y="3501008"/>
            <a:ext cx="4518076" cy="88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" y="3795266"/>
            <a:ext cx="4792663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772817"/>
            <a:ext cx="6534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Повышение квалификации библиотекарей общеобразовательных учреждений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0836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692696"/>
            <a:ext cx="6984776" cy="543346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	</a:t>
            </a:r>
            <a:r>
              <a:rPr lang="ru-RU" sz="2800" b="1" dirty="0" smtClean="0"/>
              <a:t>Институт </a:t>
            </a:r>
            <a:r>
              <a:rPr lang="ru-RU" sz="2800" b="1" dirty="0"/>
              <a:t>дополнительного профессионального образования (повышения квалификации) специалистов социокультурной сферы и искусства Республики Татарстан </a:t>
            </a:r>
            <a:r>
              <a:rPr lang="ru-RU" sz="2800" dirty="0"/>
              <a:t>способствует  развитию  у работников библиотек умений и навыков  работы с новыми социокультурными практиками, повышению их культурной компетентности.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9" y="4629429"/>
            <a:ext cx="2152381" cy="2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8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A50021"/>
      </a:hlink>
      <a:folHlink>
        <a:srgbClr val="808080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541</Words>
  <Application>Microsoft Office PowerPoint</Application>
  <PresentationFormat>Экран (4:3)</PresentationFormat>
  <Paragraphs>87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Оформление по умолчанию</vt:lpstr>
      <vt:lpstr> Профессиональное развитие библиотекарей, обслуживающих детей: региональный опыт </vt:lpstr>
      <vt:lpstr>Презентация PowerPoint</vt:lpstr>
      <vt:lpstr> Обеспеченность профильными специалистами составляет 53,5%. </vt:lpstr>
      <vt:lpstr>Обучение библиотечных кадров в Республике Татарстан</vt:lpstr>
      <vt:lpstr>Казанский государственный институт культуры</vt:lpstr>
      <vt:lpstr> Елабужский колледж культуры и искусств Республика Татарстан </vt:lpstr>
      <vt:lpstr>Презентация PowerPoint</vt:lpstr>
      <vt:lpstr>Институт развития образования Республики Татарстан</vt:lpstr>
      <vt:lpstr>Презентация PowerPoint</vt:lpstr>
      <vt:lpstr>ИДПО (ПК) специалистов СКС и искусства РТ  для библиотекарей детских отделов ЦБС </vt:lpstr>
      <vt:lpstr>Презентация PowerPoint</vt:lpstr>
      <vt:lpstr>Презентация PowerPoint</vt:lpstr>
      <vt:lpstr>«Культурный транзит»</vt:lpstr>
      <vt:lpstr>Презентация PowerPoint</vt:lpstr>
      <vt:lpstr>Базы практики: </vt:lpstr>
      <vt:lpstr>Перспективы</vt:lpstr>
      <vt:lpstr>Сайт ИДПО РТ</vt:lpstr>
      <vt:lpstr>Конкурсы как стимул профессионального роста мастерства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Римма</dc:creator>
  <cp:lastModifiedBy>RePack by Diakov</cp:lastModifiedBy>
  <cp:revision>14</cp:revision>
  <dcterms:created xsi:type="dcterms:W3CDTF">2016-10-24T19:41:07Z</dcterms:created>
  <dcterms:modified xsi:type="dcterms:W3CDTF">2016-10-26T15:11:03Z</dcterms:modified>
</cp:coreProperties>
</file>