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427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7" r:id="rId11"/>
    <p:sldId id="493" r:id="rId12"/>
    <p:sldId id="494" r:id="rId13"/>
    <p:sldId id="495" r:id="rId14"/>
    <p:sldId id="496" r:id="rId15"/>
    <p:sldId id="498" r:id="rId16"/>
    <p:sldId id="500" r:id="rId17"/>
    <p:sldId id="473" r:id="rId18"/>
    <p:sldId id="474" r:id="rId19"/>
    <p:sldId id="477" r:id="rId20"/>
    <p:sldId id="467" r:id="rId21"/>
    <p:sldId id="479" r:id="rId22"/>
    <p:sldId id="469" r:id="rId23"/>
    <p:sldId id="468" r:id="rId24"/>
    <p:sldId id="471" r:id="rId25"/>
    <p:sldId id="480" r:id="rId26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pos="3840">
          <p15:clr>
            <a:srgbClr val="A4A3A4"/>
          </p15:clr>
        </p15:guide>
        <p15:guide id="4" pos="36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1F4E79"/>
    <a:srgbClr val="42C0E9"/>
    <a:srgbClr val="19ABD9"/>
    <a:srgbClr val="CC00FF"/>
    <a:srgbClr val="EFEFED"/>
    <a:srgbClr val="F1F1EB"/>
    <a:srgbClr val="ECEFF0"/>
    <a:srgbClr val="CC0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99" autoAdjust="0"/>
    <p:restoredTop sz="86357" autoAdjust="0"/>
  </p:normalViewPr>
  <p:slideViewPr>
    <p:cSldViewPr snapToGrid="0">
      <p:cViewPr varScale="1">
        <p:scale>
          <a:sx n="88" d="100"/>
          <a:sy n="88" d="100"/>
        </p:scale>
        <p:origin x="384" y="96"/>
      </p:cViewPr>
      <p:guideLst>
        <p:guide orient="horz" pos="2160"/>
        <p:guide orient="horz" pos="1026"/>
        <p:guide pos="3840"/>
        <p:guide pos="3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4E6BA5-28C2-449B-ACC8-208E73F15EF9}" type="datetimeFigureOut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D9F42E-2E60-4DC3-AD9F-99B2F9A24C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25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FB937B-5261-4F43-9491-E6756EAB6052}" type="datetimeFigureOut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30F9C6-D3D8-40DF-90FD-9A5EC9E43E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96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0F9C6-D3D8-40DF-90FD-9A5EC9E43EA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50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0F9C6-D3D8-40DF-90FD-9A5EC9E43EA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99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0F9C6-D3D8-40DF-90FD-9A5EC9E43EA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33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Неизвестный художник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A76-5D0E-433E-BB8B-B9FAA5B0C55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2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171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Николай Иванович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Подключников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«Гостиная в доме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Нащокиных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Москве», 1838, холст, масло, собрание Государственного Исторического музея, Москва. Холст, масло.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4A76-5D0E-433E-BB8B-B9FAA5B0C55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5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0F9C6-D3D8-40DF-90FD-9A5EC9E43EAF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11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19DA-1C2E-4779-AB46-3A0E77EA7E2F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FEDF-BF0A-4EB1-99DD-ABB9FCB0A7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23C1-8652-439E-A132-EE4DE14EC94A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2D66-621A-449D-AA18-E29445D17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88CA-F0A6-4EA8-AD6B-22C037C6749C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4AC9-4D35-476B-9E33-CA2E9D539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8000" y="990600"/>
            <a:ext cx="1016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08001" y="304800"/>
            <a:ext cx="11188700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1371600"/>
            <a:ext cx="102616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3765550"/>
            <a:ext cx="1026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b="1"/>
            </a:lvl1pPr>
          </a:lstStyle>
          <a:p>
            <a:fld id="{472069C4-6240-4A66-A87B-48F2D4110F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6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0032B-4F7C-432B-B4B3-FE65590E8FF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2D9CD-6992-44C6-8036-5AAA4E529C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2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C55FB-AFFF-42B2-B720-A7F222BFB37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25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D3B2B-B11F-4D91-91D1-33207D016A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7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D6470-4F85-4F17-A72E-E0F7D28DC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2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D353A-035E-403C-A00F-22BC37F315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3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C7BD-7C04-4C1E-884F-5B03A602835B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3F50-49D4-4958-A9AA-9DEF20545B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4D1B5-FFD2-4EC8-AAA8-57D22BB712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01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5C0CC-562F-4223-AE21-56066F7248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00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4843D-9310-490B-B5A3-1AFF47895F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95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8D141-2387-4816-A132-1E1C97ECE32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4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EA9F-2ADD-473C-9195-9F1D98ABDCFD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81AE-5696-4292-8A7C-0D7D5F9EFB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B0CF-8FDE-4E55-818C-1E9E110E26CF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869B-3DCC-45EC-90C6-9B7F3F112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1075-427A-4749-921D-82BD19767838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5175-7008-40D0-BB6D-66E6D9670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AFEA-D052-4838-8B9A-6B86E864E72A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DC01-91C8-4B7B-A46E-31D1930C4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E793-40CF-4A82-A4E1-AFD9A41676A0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02EE-6525-41D0-A879-90CF89536D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83DF-5A18-4242-8848-D1E007C7F679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709D-A632-42B0-943B-57C9E7C8B3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820B-4D49-429F-9251-5D3C167586B3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5170-E809-458F-9E3E-BE29150BC4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CDA5A7-CDE1-4B54-8E03-FC03723CE1C3}" type="datetime1">
              <a:rPr lang="ru-RU"/>
              <a:pPr>
                <a:defRPr/>
              </a:pPr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82BC83-4B18-49C1-A654-5A187A5146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1"/>
            <a:ext cx="109728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F99E3F69-D93D-44DC-ADFE-9EC6B67D4823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72533" y="152400"/>
            <a:ext cx="115824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2305198"/>
          </a:xfrm>
          <a:prstGeom prst="rect">
            <a:avLst/>
          </a:prstGeom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584200" y="2305198"/>
            <a:ext cx="11279605" cy="46474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4000" b="1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Чтение как феномен и гуманитарные проекты Института Пушкина, направленные на развитие читательского интереса современного человека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800" b="1" cap="all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ru-RU" sz="2400" b="1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Афанасьева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Эльмира Маратовна, </a:t>
            </a: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400" dirty="0" err="1" smtClean="0">
                <a:latin typeface="Arial" pitchFamily="34" charset="0"/>
                <a:cs typeface="Arial" pitchFamily="34" charset="0"/>
              </a:rPr>
              <a:t>д.филол.н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., начальник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инновационной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деятельности и непрерывного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образования</a:t>
            </a:r>
            <a:endParaRPr lang="en-US" altLang="ru-RU" sz="2400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-1"/>
            <a:ext cx="3274164" cy="2262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6412953"/>
            <a:ext cx="4523624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5352" y="2106205"/>
            <a:ext cx="4523624" cy="4450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Образ библиотеки в поэзии серебряного века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1828801"/>
            <a:ext cx="7643812" cy="4302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Сколько книг! Какая давка!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Сколько книг! Я все прочту!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В сердце радость, а во рту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Вкус соленого прилавка.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i="1" smtClean="0"/>
              <a:t>   Марина Цветаева «За книгами»</a:t>
            </a:r>
          </a:p>
        </p:txBody>
      </p:sp>
    </p:spTree>
    <p:extLst>
      <p:ext uri="{BB962C8B-B14F-4D97-AF65-F5344CB8AC3E}">
        <p14:creationId xmlns:p14="http://schemas.microsoft.com/office/powerpoint/2010/main" val="93056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Николай Гумилев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                          </a:t>
            </a:r>
            <a:r>
              <a:rPr lang="ru-RU" altLang="ru-RU" b="1" smtClean="0"/>
              <a:t>В библиотеке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03613" y="2547492"/>
            <a:ext cx="576619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0000"/>
                </a:solidFill>
              </a:rPr>
              <a:t>О, </a:t>
            </a:r>
            <a:r>
              <a:rPr lang="ru-RU" altLang="ru-RU" sz="3200" b="1">
                <a:solidFill>
                  <a:srgbClr val="000000"/>
                </a:solidFill>
              </a:rPr>
              <a:t>пожелтевшие листы </a:t>
            </a:r>
            <a:br>
              <a:rPr lang="ru-RU" altLang="ru-RU" sz="3200" b="1">
                <a:solidFill>
                  <a:srgbClr val="000000"/>
                </a:solidFill>
              </a:rPr>
            </a:br>
            <a:r>
              <a:rPr lang="ru-RU" altLang="ru-RU" sz="3200">
                <a:solidFill>
                  <a:srgbClr val="000000"/>
                </a:solidFill>
              </a:rPr>
              <a:t>В стенах </a:t>
            </a:r>
            <a:r>
              <a:rPr lang="ru-RU" altLang="ru-RU" sz="3200" b="1">
                <a:solidFill>
                  <a:srgbClr val="000000"/>
                </a:solidFill>
              </a:rPr>
              <a:t>вечерних библиотек</a:t>
            </a:r>
            <a:r>
              <a:rPr lang="ru-RU" altLang="ru-RU" sz="3200">
                <a:solidFill>
                  <a:srgbClr val="000000"/>
                </a:solidFill>
              </a:rPr>
              <a:t>, </a:t>
            </a:r>
            <a:br>
              <a:rPr lang="ru-RU" altLang="ru-RU" sz="3200">
                <a:solidFill>
                  <a:srgbClr val="000000"/>
                </a:solidFill>
              </a:rPr>
            </a:br>
            <a:r>
              <a:rPr lang="ru-RU" altLang="ru-RU" sz="3200">
                <a:solidFill>
                  <a:srgbClr val="000000"/>
                </a:solidFill>
              </a:rPr>
              <a:t>Когда раздумья так чисты, </a:t>
            </a:r>
            <a:br>
              <a:rPr lang="ru-RU" altLang="ru-RU" sz="3200">
                <a:solidFill>
                  <a:srgbClr val="000000"/>
                </a:solidFill>
              </a:rPr>
            </a:br>
            <a:r>
              <a:rPr lang="ru-RU" altLang="ru-RU" sz="3200" b="1">
                <a:solidFill>
                  <a:srgbClr val="000000"/>
                </a:solidFill>
              </a:rPr>
              <a:t>А пыль</a:t>
            </a:r>
            <a:r>
              <a:rPr lang="ru-RU" altLang="ru-RU" sz="3200">
                <a:solidFill>
                  <a:srgbClr val="000000"/>
                </a:solidFill>
              </a:rPr>
              <a:t> пьянее, чем наркотик! </a:t>
            </a:r>
            <a:br>
              <a:rPr lang="ru-RU" altLang="ru-RU" sz="3200">
                <a:solidFill>
                  <a:srgbClr val="000000"/>
                </a:solidFill>
              </a:rPr>
            </a:br>
            <a:r>
              <a:rPr lang="ru-RU" altLang="ru-RU" sz="3200">
                <a:solidFill>
                  <a:srgbClr val="000000"/>
                </a:solidFill>
              </a:rPr>
              <a:t/>
            </a:r>
            <a:br>
              <a:rPr lang="ru-RU" altLang="ru-RU" sz="3200">
                <a:solidFill>
                  <a:srgbClr val="000000"/>
                </a:solidFill>
              </a:rPr>
            </a:br>
            <a:r>
              <a:rPr lang="ru-RU" altLang="ru-RU" sz="3200">
                <a:solidFill>
                  <a:srgbClr val="000000"/>
                </a:solidFill>
              </a:rPr>
              <a:t/>
            </a:r>
            <a:br>
              <a:rPr lang="ru-RU" altLang="ru-RU" sz="3200">
                <a:solidFill>
                  <a:srgbClr val="000000"/>
                </a:solidFill>
              </a:rPr>
            </a:br>
            <a:endParaRPr lang="ru-RU" altLang="ru-RU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2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Мотив разрушения цельности книги /библиотеки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1450" y="1828801"/>
            <a:ext cx="7499350" cy="430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Еще я нахожу очарованье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В случайных мелочах и пустяках -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В романе без конца и без названья,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Вот в этой розе, вянущей в руках.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Мне нравится, что на ее муаре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Колышется дождинок серебро,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Что я нашёл ее на тротуаре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И выброшу в помойное ведро.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000"/>
              <a:t>                                   </a:t>
            </a:r>
            <a:r>
              <a:rPr lang="ru-RU" altLang="ru-RU" sz="3000" i="1"/>
              <a:t>Георгий Иванов</a:t>
            </a:r>
          </a:p>
        </p:txBody>
      </p:sp>
    </p:spTree>
    <p:extLst>
      <p:ext uri="{BB962C8B-B14F-4D97-AF65-F5344CB8AC3E}">
        <p14:creationId xmlns:p14="http://schemas.microsoft.com/office/powerpoint/2010/main" val="307741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Библиотека в постмодернизме: </a:t>
            </a:r>
            <a:br>
              <a:rPr lang="ru-RU" altLang="ru-RU" sz="4000"/>
            </a:br>
            <a:r>
              <a:rPr lang="ru-RU" altLang="ru-RU" sz="4000"/>
              <a:t>Т. Толстая «Кысь»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Этапы формирования читательского сознания главного героя Бенедикта: </a:t>
            </a:r>
          </a:p>
          <a:p>
            <a:pPr eaLnBrk="1" hangingPunct="1"/>
            <a:r>
              <a:rPr lang="ru-RU" altLang="ru-RU" smtClean="0"/>
              <a:t>изучение азбуки,</a:t>
            </a:r>
          </a:p>
          <a:p>
            <a:pPr eaLnBrk="1" hangingPunct="1"/>
            <a:r>
              <a:rPr lang="ru-RU" altLang="ru-RU" smtClean="0"/>
              <a:t> рассматривание книг с картинками,</a:t>
            </a:r>
          </a:p>
          <a:p>
            <a:pPr eaLnBrk="1" hangingPunct="1"/>
            <a:r>
              <a:rPr lang="ru-RU" altLang="ru-RU" smtClean="0"/>
              <a:t> чтение, </a:t>
            </a:r>
          </a:p>
          <a:p>
            <a:pPr eaLnBrk="1" hangingPunct="1"/>
            <a:r>
              <a:rPr lang="ru-RU" altLang="ru-RU" smtClean="0"/>
              <a:t>систематизация</a:t>
            </a:r>
          </a:p>
        </p:txBody>
      </p:sp>
    </p:spTree>
    <p:extLst>
      <p:ext uri="{BB962C8B-B14F-4D97-AF65-F5344CB8AC3E}">
        <p14:creationId xmlns:p14="http://schemas.microsoft.com/office/powerpoint/2010/main" val="93361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Т. Толстая «</a:t>
            </a:r>
            <a:r>
              <a:rPr lang="ru-RU" dirty="0" err="1" smtClean="0"/>
              <a:t>Кысь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157" y="1676400"/>
            <a:ext cx="118356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</a:t>
            </a:r>
            <a:r>
              <a:rPr lang="ru-RU" sz="2400" dirty="0" smtClean="0"/>
              <a:t>нига </a:t>
            </a:r>
            <a:r>
              <a:rPr lang="ru-RU" sz="2400" dirty="0"/>
              <a:t>от того гибнет, гниет, рассыпается, зеленью подергивается, дырками, червоточиной; книгу спасать надо, в месте сухом и светлом содержать, холить и лелеять, беречь и целовать, — другой не будет, другой взять неоткуда, древние люди, что книгу эту </a:t>
            </a:r>
            <a:r>
              <a:rPr lang="ru-RU" sz="2400" dirty="0" err="1"/>
              <a:t>написамши</a:t>
            </a:r>
            <a:r>
              <a:rPr lang="ru-RU" sz="2400" dirty="0"/>
              <a:t>, сошли на нет, вымерли, и тени не осталось, и не вернутся, и не придут! Нету их</a:t>
            </a:r>
            <a:r>
              <a:rPr lang="ru-RU" sz="2400" dirty="0" smtClean="0"/>
              <a:t>!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Книга</a:t>
            </a:r>
            <a:r>
              <a:rPr lang="ru-RU" sz="2400" dirty="0"/>
              <a:t>! сокровище мое несказанное! жизнь, дорога, просторы морские, ветром овеянные, золотое облако, синяя волна! Расступается мрак, далеко видать, раскрылась ширь, а в шири той — леса светлые, солнцем пронизанные, поляны, </a:t>
            </a:r>
            <a:r>
              <a:rPr lang="ru-RU" sz="2400" dirty="0" err="1"/>
              <a:t>тульпаном</a:t>
            </a:r>
            <a:r>
              <a:rPr lang="ru-RU" sz="2400" dirty="0"/>
              <a:t> усыпанные, ветер весенний зефир ветку качает, белым кружевом помавает, а то кружево повернется, веером раскроется, а в нем, как в чаше какой </a:t>
            </a:r>
            <a:r>
              <a:rPr lang="ru-RU" sz="2400" dirty="0" smtClean="0"/>
              <a:t>узорной…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800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2305198"/>
          </a:xfrm>
          <a:prstGeom prst="rect">
            <a:avLst/>
          </a:prstGeom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732159" y="2328728"/>
            <a:ext cx="11279605" cy="36625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4000" b="1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28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Гуманитарный инновационный проект 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«литературные гостиные 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института </a:t>
            </a:r>
            <a:r>
              <a:rPr lang="ru-RU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пушкина</a:t>
            </a:r>
            <a:r>
              <a:rPr lang="ru-R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altLang="ru-RU" b="1" cap="all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ru-RU" sz="2400" b="1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400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0" y="-1"/>
            <a:ext cx="3274164" cy="2262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6412953"/>
            <a:ext cx="4523624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5352" y="2106205"/>
            <a:ext cx="4523624" cy="4450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22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5" descr="Россет Петр Соколов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7786" y="2138766"/>
            <a:ext cx="3744415" cy="44644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Содержимое 6" descr="Волконская О. Кипрен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8029" y="2833784"/>
            <a:ext cx="3203933" cy="40939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Содержимое 5" descr="Евдокия Галицин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648" y="1475656"/>
            <a:ext cx="3027872" cy="4032447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1842" y="1059686"/>
            <a:ext cx="432048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400" b="1" dirty="0"/>
              <a:t>Евдокия Голицына </a:t>
            </a:r>
            <a:br>
              <a:rPr lang="ru-RU" sz="2400" b="1" dirty="0"/>
            </a:br>
            <a:r>
              <a:rPr lang="ru-RU" sz="2400" b="1" dirty="0"/>
              <a:t>Александра </a:t>
            </a:r>
            <a:r>
              <a:rPr lang="ru-RU" sz="2400" b="1" dirty="0" err="1"/>
              <a:t>Смирнова-Россет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Зинаида Волконская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1705" y="15717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Литературные салоны </a:t>
            </a:r>
          </a:p>
          <a:p>
            <a:r>
              <a:rPr lang="ru-RU" sz="3200" b="1" dirty="0" smtClean="0"/>
              <a:t>в истории культуры: </a:t>
            </a:r>
          </a:p>
          <a:p>
            <a:r>
              <a:rPr lang="ru-RU" sz="3200" b="1" dirty="0" smtClean="0"/>
              <a:t>пушкинская эпоха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85" y="15717"/>
            <a:ext cx="4523624" cy="4450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3120" y="6418006"/>
            <a:ext cx="452362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79" y="1011695"/>
            <a:ext cx="7467600" cy="6035989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70" y="-55105"/>
            <a:ext cx="6807200" cy="50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79" y="-55105"/>
            <a:ext cx="4775200" cy="132556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Garamond" panose="02020404030301010803" pitchFamily="18" charset="0"/>
              </a:rPr>
              <a:t>Гостиная-кабинет М.Т. Пашковой на Невском проспекте в Петербурге</a:t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b="1" dirty="0">
                <a:latin typeface="Garamond" panose="02020404030301010803" pitchFamily="18" charset="0"/>
              </a:rPr>
              <a:t> 1830-е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80125" y="1140006"/>
            <a:ext cx="5175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aramond" pitchFamily="18" charset="0"/>
              </a:rPr>
              <a:t>Н. И. </a:t>
            </a:r>
            <a:r>
              <a:rPr lang="ru-RU" sz="2000" b="1" dirty="0" err="1">
                <a:latin typeface="Garamond" pitchFamily="18" charset="0"/>
              </a:rPr>
              <a:t>Подключников</a:t>
            </a:r>
            <a:r>
              <a:rPr lang="ru-RU" sz="2000" b="1" dirty="0">
                <a:latin typeface="Garamond" pitchFamily="18" charset="0"/>
              </a:rPr>
              <a:t> </a:t>
            </a:r>
          </a:p>
          <a:p>
            <a:r>
              <a:rPr lang="ru-RU" sz="2000" b="1" dirty="0">
                <a:latin typeface="Garamond" pitchFamily="18" charset="0"/>
              </a:rPr>
              <a:t>Гостиная в доме </a:t>
            </a:r>
            <a:r>
              <a:rPr lang="ru-RU" sz="2000" b="1" dirty="0" err="1">
                <a:latin typeface="Garamond" pitchFamily="18" charset="0"/>
              </a:rPr>
              <a:t>Нащокиных</a:t>
            </a:r>
            <a:r>
              <a:rPr lang="ru-RU" sz="2000" b="1" dirty="0">
                <a:latin typeface="Garamond" pitchFamily="18" charset="0"/>
              </a:rPr>
              <a:t> в Москве (1838 г.)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255" y="-9797"/>
            <a:ext cx="4523624" cy="4450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4702" y="6401888"/>
            <a:ext cx="452362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64"/>
            <a:ext cx="12193057" cy="1352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42" y="319956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cap="all" dirty="0">
                <a:latin typeface="Garamond" pitchFamily="18" charset="0"/>
              </a:rPr>
              <a:t>Литературные салоны</a:t>
            </a:r>
            <a:br>
              <a:rPr lang="ru-RU" sz="3600" b="1" cap="all" dirty="0">
                <a:latin typeface="Garamond" pitchFamily="18" charset="0"/>
              </a:rPr>
            </a:br>
            <a:r>
              <a:rPr lang="ru-RU" sz="3600" b="1" cap="all" dirty="0">
                <a:latin typeface="Garamond" pitchFamily="18" charset="0"/>
              </a:rPr>
              <a:t>в истории культуры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800" y="2332038"/>
            <a:ext cx="11049000" cy="45259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Garamond" panose="02020404030301010803" pitchFamily="18" charset="0"/>
              </a:rPr>
              <a:t>Воссоздание атмосферы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ru-RU" sz="3600" dirty="0">
                <a:latin typeface="Garamond" panose="02020404030301010803" pitchFamily="18" charset="0"/>
              </a:rPr>
              <a:t>для обсуждения лучших произведений искусства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endParaRPr lang="ru-RU" sz="3600" dirty="0">
              <a:latin typeface="Garamond" panose="02020404030301010803" pitchFamily="18" charset="0"/>
            </a:endParaRPr>
          </a:p>
          <a:p>
            <a:r>
              <a:rPr lang="ru-RU" sz="3600" dirty="0">
                <a:latin typeface="Garamond" panose="02020404030301010803" pitchFamily="18" charset="0"/>
              </a:rPr>
              <a:t>Формирование литературного языка</a:t>
            </a:r>
          </a:p>
          <a:p>
            <a:r>
              <a:rPr lang="ru-RU" sz="3600" dirty="0">
                <a:latin typeface="Garamond" panose="02020404030301010803" pitchFamily="18" charset="0"/>
              </a:rPr>
              <a:t>Ощущение сопричастности  творческому процессу и культурной элите </a:t>
            </a:r>
          </a:p>
          <a:p>
            <a:endParaRPr lang="ru-RU" sz="3600" dirty="0">
              <a:latin typeface="Garamond" panose="02020404030301010803" pitchFamily="18" charset="0"/>
            </a:endParaRPr>
          </a:p>
          <a:p>
            <a:endParaRPr lang="ru-RU" sz="3600" dirty="0">
              <a:latin typeface="Garamond" panose="02020404030301010803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6008"/>
            <a:ext cx="5578028" cy="5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971" y="1176419"/>
            <a:ext cx="5791702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14" y="4355067"/>
            <a:ext cx="3764980" cy="24554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7510"/>
            <a:ext cx="12192000" cy="1598164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0930" y="-128147"/>
            <a:ext cx="2412468" cy="1664016"/>
          </a:xfrm>
          <a:prstGeom prst="rect">
            <a:avLst/>
          </a:prstGeom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210458" y="70888"/>
            <a:ext cx="9340472" cy="1188227"/>
          </a:xfrm>
        </p:spPr>
        <p:txBody>
          <a:bodyPr anchor="t">
            <a:noAutofit/>
          </a:bodyPr>
          <a:lstStyle/>
          <a:p>
            <a:pPr defTabSz="321457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  <a:sym typeface="Yeseva One"/>
              </a:rPr>
              <a:t>Инновационный гуманитарный проект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  <a:sym typeface="Yeseva One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  <a:sym typeface="Yeseva One"/>
              </a:rPr>
              <a:t>«Литературные гостиные Института Пушкина»</a:t>
            </a:r>
            <a:endParaRPr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+mn-ea"/>
              <a:cs typeface="Arial" pitchFamily="34" charset="0"/>
              <a:sym typeface="Yeseva On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7311" y="1972532"/>
            <a:ext cx="74430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Цикл Литературных гостиных Института Пушкина (Красноярск, Москва, Владивосток, Ярославль, </a:t>
            </a:r>
            <a:r>
              <a:rPr lang="ru-RU" sz="2000" dirty="0" err="1"/>
              <a:t>Камчия</a:t>
            </a:r>
            <a:r>
              <a:rPr lang="ru-RU" sz="2000" dirty="0"/>
              <a:t>, </a:t>
            </a:r>
            <a:r>
              <a:rPr lang="ru-RU" sz="2000" dirty="0" smtClean="0"/>
              <a:t>Лондон, Париж)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МООК «Литературная гостиная: история и современность» на портале «Образование на русском» (авторский коллектив: </a:t>
            </a:r>
            <a:r>
              <a:rPr lang="ru-RU" sz="2000" dirty="0" smtClean="0"/>
              <a:t>      Г</a:t>
            </a:r>
            <a:r>
              <a:rPr lang="ru-RU" sz="2000" dirty="0"/>
              <a:t>. В. Якушева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/>
              <a:t>Э. М. Афанасьева, </a:t>
            </a:r>
            <a:r>
              <a:rPr lang="ru-RU" sz="2000" dirty="0" smtClean="0"/>
              <a:t>Т</a:t>
            </a:r>
            <a:r>
              <a:rPr lang="ru-RU" sz="2000" dirty="0"/>
              <a:t>. К. Савченко</a:t>
            </a:r>
            <a:r>
              <a:rPr lang="ru-RU" sz="2000" dirty="0" smtClean="0"/>
              <a:t>)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Раздел портала  </a:t>
            </a:r>
            <a:r>
              <a:rPr lang="ru-RU" sz="2000" dirty="0"/>
              <a:t>«Литературные гостиные</a:t>
            </a:r>
            <a:r>
              <a:rPr lang="ru-RU" sz="2000" dirty="0" smtClean="0"/>
              <a:t>»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Международный конкурс «Открой свою литературную гостиную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6" y="1821694"/>
            <a:ext cx="3701316" cy="2467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32371" y="6505784"/>
            <a:ext cx="3559629" cy="352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16842" y="1376596"/>
            <a:ext cx="4023564" cy="4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63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2043113"/>
            <a:ext cx="11023599" cy="4392612"/>
          </a:xfrm>
        </p:spPr>
        <p:txBody>
          <a:bodyPr/>
          <a:lstStyle/>
          <a:p>
            <a:pPr eaLnBrk="1" hangingPunct="1"/>
            <a:r>
              <a:rPr lang="ru-RU" altLang="ru-RU" sz="4000" b="1" dirty="0"/>
              <a:t>ОБРАЗ БИБЛИОТЕКИ </a:t>
            </a:r>
            <a:r>
              <a:rPr lang="ru-RU" altLang="ru-RU" sz="4000" b="1" dirty="0" smtClean="0"/>
              <a:t>И МОТИВ ЧТЕНИЯ </a:t>
            </a:r>
            <a:r>
              <a:rPr lang="ru-RU" altLang="ru-RU" sz="4000" b="1" dirty="0"/>
              <a:t>РУССКОЙ ЛИТЕРАТУРЕ</a:t>
            </a:r>
            <a:r>
              <a:rPr lang="en-US" altLang="ru-RU" sz="4000" b="1" dirty="0"/>
              <a:t> </a:t>
            </a:r>
            <a:r>
              <a:rPr lang="en-US" altLang="ru-RU" sz="4000" b="1" dirty="0" smtClean="0"/>
              <a:t>XIX </a:t>
            </a:r>
            <a:r>
              <a:rPr lang="en-US" altLang="ru-RU" sz="4000" b="1" dirty="0"/>
              <a:t>– XX </a:t>
            </a:r>
            <a:r>
              <a:rPr lang="ru-RU" altLang="ru-RU" sz="4000" b="1" dirty="0" smtClean="0"/>
              <a:t>ВЕКОВ</a:t>
            </a:r>
            <a:br>
              <a:rPr lang="ru-RU" altLang="ru-RU" sz="4000" b="1" dirty="0" smtClean="0"/>
            </a:br>
            <a:r>
              <a:rPr lang="ru-RU" altLang="ru-RU" sz="4000" b="1" dirty="0"/>
              <a:t/>
            </a:r>
            <a:br>
              <a:rPr lang="ru-RU" altLang="ru-RU" sz="4000" b="1" dirty="0"/>
            </a:br>
            <a:r>
              <a:rPr lang="ru-RU" altLang="ru-RU" sz="4000" b="1" dirty="0"/>
              <a:t/>
            </a:r>
            <a:br>
              <a:rPr lang="ru-RU" altLang="ru-RU" sz="4000" b="1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val="163586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75" y="1546416"/>
            <a:ext cx="5784925" cy="544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2811"/>
            <a:ext cx="12192000" cy="151360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9725844" cy="1143000"/>
          </a:xfrm>
        </p:spPr>
        <p:txBody>
          <a:bodyPr>
            <a:normAutofit fontScale="90000"/>
          </a:bodyPr>
          <a:lstStyle/>
          <a:p>
            <a:r>
              <a:rPr lang="ru-RU" sz="3200" b="1" cap="all" dirty="0">
                <a:latin typeface="Garamond" panose="02020404030301010803" pitchFamily="18" charset="0"/>
              </a:rPr>
              <a:t>Литературные гостиные </a:t>
            </a:r>
            <a:br>
              <a:rPr lang="ru-RU" sz="3200" b="1" cap="all" dirty="0">
                <a:latin typeface="Garamond" panose="02020404030301010803" pitchFamily="18" charset="0"/>
              </a:rPr>
            </a:br>
            <a:r>
              <a:rPr lang="ru-RU" sz="3200" b="1" cap="all" dirty="0">
                <a:latin typeface="Garamond" panose="02020404030301010803" pitchFamily="18" charset="0"/>
              </a:rPr>
              <a:t>в государственном историческом </a:t>
            </a:r>
            <a:r>
              <a:rPr lang="ru-RU" sz="3200" b="1" cap="all" dirty="0" smtClean="0">
                <a:latin typeface="Garamond" panose="02020404030301010803" pitchFamily="18" charset="0"/>
              </a:rPr>
              <a:t>музее</a:t>
            </a:r>
            <a:br>
              <a:rPr lang="ru-RU" sz="3200" b="1" cap="all" dirty="0" smtClean="0">
                <a:latin typeface="Garamond" panose="02020404030301010803" pitchFamily="18" charset="0"/>
              </a:rPr>
            </a:br>
            <a:r>
              <a:rPr lang="ru-RU" sz="3200" b="1" cap="all" dirty="0">
                <a:latin typeface="Garamond" panose="02020404030301010803" pitchFamily="18" charset="0"/>
              </a:rPr>
              <a:t/>
            </a:r>
            <a:br>
              <a:rPr lang="ru-RU" sz="3200" b="1" cap="all" dirty="0">
                <a:latin typeface="Garamond" panose="02020404030301010803" pitchFamily="18" charset="0"/>
              </a:rPr>
            </a:br>
            <a:endParaRPr lang="ru-RU" sz="3200" b="1" cap="all" dirty="0">
              <a:latin typeface="Garamond" panose="020204040303010108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4000" y="2062285"/>
            <a:ext cx="4171628" cy="4795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Garamond" panose="02020404030301010803" pitchFamily="18" charset="0"/>
              </a:rPr>
              <a:t>ПУШКИНСКАЯ ОСЕНЬ</a:t>
            </a:r>
            <a:endParaRPr lang="ru-R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aramond" pitchFamily="18" charset="0"/>
              </a:rPr>
              <a:t>Феномен Пушкина: современное прочтение классики</a:t>
            </a:r>
          </a:p>
          <a:p>
            <a:pPr marL="0" indent="0">
              <a:buNone/>
            </a:pPr>
            <a:endParaRPr lang="ru-RU" b="1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aramond" pitchFamily="18" charset="0"/>
              </a:rPr>
              <a:t>«Даль </a:t>
            </a:r>
            <a:r>
              <a:rPr lang="ru-RU" b="1" dirty="0">
                <a:latin typeface="Garamond" panose="02020404030301010803" pitchFamily="18" charset="0"/>
              </a:rPr>
              <a:t>свободного романа…»: как читать «Онегина» сегодня</a:t>
            </a:r>
            <a:r>
              <a:rPr lang="ru-RU" b="1" dirty="0" smtClean="0">
                <a:latin typeface="Garamond" panose="02020404030301010803" pitchFamily="18" charset="0"/>
              </a:rPr>
              <a:t>?</a:t>
            </a:r>
          </a:p>
          <a:p>
            <a:pPr marL="0" indent="0">
              <a:buNone/>
            </a:pPr>
            <a:endParaRPr lang="ru-RU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aramond" panose="02020404030301010803" pitchFamily="18" charset="0"/>
              </a:rPr>
              <a:t>Бал и костюм </a:t>
            </a:r>
          </a:p>
          <a:p>
            <a:pPr marL="0" indent="0">
              <a:buNone/>
            </a:pPr>
            <a:r>
              <a:rPr lang="ru-RU" b="1" dirty="0" smtClean="0">
                <a:latin typeface="Garamond" panose="02020404030301010803" pitchFamily="18" charset="0"/>
              </a:rPr>
              <a:t>пушкинской эпохи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0" y="1628801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33" y="1303138"/>
            <a:ext cx="4523673" cy="44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5"/>
            <a:ext cx="12192000" cy="1757979"/>
          </a:xfrm>
          <a:solidFill>
            <a:srgbClr val="FFCC99"/>
          </a:solidFill>
        </p:spPr>
        <p:txBody>
          <a:bodyPr/>
          <a:lstStyle/>
          <a:p>
            <a:r>
              <a:rPr lang="ru-RU" sz="3200" b="1" dirty="0" smtClean="0"/>
              <a:t>Концепция гуманитарного проекта </a:t>
            </a:r>
            <a:br>
              <a:rPr lang="ru-RU" sz="3200" b="1" dirty="0" smtClean="0"/>
            </a:br>
            <a:r>
              <a:rPr lang="ru-RU" sz="3200" b="1" dirty="0" smtClean="0"/>
              <a:t>«Литературные гостиные Института Пушкина»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" y="2187573"/>
            <a:ext cx="12001500" cy="4391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Инновационная форма </a:t>
            </a:r>
            <a:r>
              <a:rPr lang="ru-RU" sz="2400" dirty="0"/>
              <a:t>реализации стратегических задач </a:t>
            </a:r>
            <a:r>
              <a:rPr lang="ru-RU" sz="2400" dirty="0" smtClean="0"/>
              <a:t>ФЦПРЯ </a:t>
            </a:r>
            <a:r>
              <a:rPr lang="ru-RU" sz="2400" dirty="0"/>
              <a:t>на 2016 – 2020 гг.: «создание новых условий для изучения русского языка и получения образования на русском языке, в том числе в формате открытого образования»; «проведение масштабных мероприятий просветительского характера в Российской Федерации и за рубежом</a:t>
            </a:r>
            <a:r>
              <a:rPr lang="ru-RU" sz="2400" dirty="0" smtClean="0"/>
              <a:t>».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i="1" dirty="0" smtClean="0"/>
              <a:t>Стратегическая цель</a:t>
            </a:r>
            <a:r>
              <a:rPr lang="ru-RU" sz="2400" dirty="0" smtClean="0"/>
              <a:t>: </a:t>
            </a:r>
            <a:r>
              <a:rPr lang="ru-RU" sz="2400" dirty="0"/>
              <a:t>определение русской классической литературы как общекультурного достояния и культурного бренда современной России.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i="1" dirty="0"/>
              <a:t>Практические </a:t>
            </a:r>
            <a:r>
              <a:rPr lang="ru-RU" sz="2400" i="1" dirty="0" smtClean="0"/>
              <a:t>задачи:</a:t>
            </a:r>
            <a:r>
              <a:rPr lang="ru-RU" sz="2400" dirty="0" smtClean="0"/>
              <a:t> формирование </a:t>
            </a:r>
            <a:r>
              <a:rPr lang="ru-RU" sz="2400" dirty="0"/>
              <a:t>читательского вкуса у людей разных возрастов, </a:t>
            </a:r>
            <a:r>
              <a:rPr lang="ru-RU" sz="2400" dirty="0" smtClean="0"/>
              <a:t>повышение </a:t>
            </a:r>
            <a:r>
              <a:rPr lang="ru-RU" sz="2400" dirty="0"/>
              <a:t>интереса к семейному чтению, </a:t>
            </a:r>
            <a:r>
              <a:rPr lang="ru-RU" sz="2400" dirty="0" smtClean="0"/>
              <a:t>утверждение </a:t>
            </a:r>
            <a:r>
              <a:rPr lang="ru-RU" sz="2400" dirty="0"/>
              <a:t>новой формы культурного и интеллектуального досуга.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23F50-49D4-4958-A9AA-9DEF20545B9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366" y="-113653"/>
            <a:ext cx="2749534" cy="1902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212" y="1565940"/>
            <a:ext cx="452362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2811"/>
            <a:ext cx="12192000" cy="1640876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66" y="223334"/>
            <a:ext cx="10782301" cy="1325563"/>
          </a:xfrm>
        </p:spPr>
        <p:txBody>
          <a:bodyPr/>
          <a:lstStyle/>
          <a:p>
            <a:r>
              <a:rPr lang="ru-RU" sz="4000" b="1" dirty="0"/>
              <a:t>К</a:t>
            </a:r>
            <a:r>
              <a:rPr lang="ru-RU" sz="4000" b="1" dirty="0" smtClean="0"/>
              <a:t>ейс проекта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«</a:t>
            </a:r>
            <a:r>
              <a:rPr lang="ru-RU" sz="3600" b="1" dirty="0" smtClean="0"/>
              <a:t>Литературные гостиные Института Пушкина» 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00" y="1"/>
            <a:ext cx="2419334" cy="167368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222" y="2506662"/>
            <a:ext cx="1180146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МООК «Литературная гостиная: история и современность»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Дизайн (пригласительные, буклеты, афиши, презентации)</a:t>
            </a:r>
          </a:p>
          <a:p>
            <a:pPr marL="0" indent="0">
              <a:buNone/>
            </a:pPr>
            <a:r>
              <a:rPr lang="ru-RU" sz="3200" dirty="0" smtClean="0"/>
              <a:t>Товарный знак «Литературные гостиные Института Пушкина»</a:t>
            </a:r>
          </a:p>
          <a:p>
            <a:pPr marL="0" indent="0">
              <a:buNone/>
            </a:pPr>
            <a:r>
              <a:rPr lang="ru-RU" sz="3200" dirty="0" smtClean="0"/>
              <a:t>Методическое сопровождение проекта </a:t>
            </a:r>
          </a:p>
          <a:p>
            <a:pPr marL="0" indent="0">
              <a:buNone/>
            </a:pPr>
            <a:r>
              <a:rPr lang="ru-RU" sz="3200" dirty="0" smtClean="0"/>
              <a:t>Мастер-классы по проведению </a:t>
            </a:r>
            <a:r>
              <a:rPr lang="ru-RU" sz="3200" dirty="0"/>
              <a:t>л</a:t>
            </a:r>
            <a:r>
              <a:rPr lang="ru-RU" sz="3200" dirty="0" smtClean="0"/>
              <a:t>итературных гостиных</a:t>
            </a:r>
          </a:p>
          <a:p>
            <a:pPr marL="0" indent="0">
              <a:buNone/>
            </a:pPr>
            <a:r>
              <a:rPr lang="en-US" sz="3200" dirty="0" smtClean="0"/>
              <a:t>PR</a:t>
            </a:r>
            <a:r>
              <a:rPr lang="ru-RU" sz="3200" dirty="0" smtClean="0"/>
              <a:t>-поддержка на портале «Образование на русском»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667" y="1430667"/>
            <a:ext cx="4940300" cy="4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95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44"/>
            <a:ext cx="12193057" cy="1646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7" y="2929685"/>
            <a:ext cx="6510573" cy="3663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7" y="505363"/>
            <a:ext cx="9466499" cy="1325563"/>
          </a:xfrm>
        </p:spPr>
        <p:txBody>
          <a:bodyPr/>
          <a:lstStyle/>
          <a:p>
            <a:r>
              <a:rPr lang="ru-RU" sz="4000" b="1" dirty="0" smtClean="0"/>
              <a:t>Дизайн-проекта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125" y="1566099"/>
            <a:ext cx="3234775" cy="469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848" y="184863"/>
            <a:ext cx="2185204" cy="4534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7800" y="1344886"/>
            <a:ext cx="4940300" cy="48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51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1746146"/>
          </a:xfrm>
          <a:prstGeom prst="rect">
            <a:avLst/>
          </a:prstGeom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41668" y="1926495"/>
            <a:ext cx="11644863" cy="47089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cap="all" dirty="0" smtClean="0">
                <a:latin typeface="Arial" pitchFamily="34" charset="0"/>
                <a:cs typeface="Arial" pitchFamily="34" charset="0"/>
              </a:rPr>
              <a:t>Литературные гостиные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cap="all" dirty="0" smtClean="0">
                <a:latin typeface="Arial" pitchFamily="34" charset="0"/>
                <a:cs typeface="Arial" pitchFamily="34" charset="0"/>
              </a:rPr>
              <a:t>На портале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cap="all" dirty="0" smtClean="0">
                <a:latin typeface="Arial" pitchFamily="34" charset="0"/>
                <a:cs typeface="Arial" pitchFamily="34" charset="0"/>
              </a:rPr>
              <a:t>«образование на русском»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600" b="1" dirty="0" smtClean="0">
                <a:latin typeface="Arial" pitchFamily="34" charset="0"/>
                <a:cs typeface="Arial" pitchFamily="34" charset="0"/>
              </a:rPr>
              <a:t>pushkininstitute.ru</a:t>
            </a:r>
            <a:endParaRPr lang="ru-RU" altLang="ru-RU" sz="3600" b="1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800" b="1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Куратор проекта: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Афанасьева Эльмира Маратовна </a:t>
            </a: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ru-RU" sz="2400" b="1" dirty="0" err="1" smtClean="0">
                <a:latin typeface="Arial" pitchFamily="34" charset="0"/>
                <a:cs typeface="Arial" pitchFamily="34" charset="0"/>
              </a:rPr>
              <a:t>EMAfanaseva@pushkin.institute</a:t>
            </a: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1368" y="0"/>
            <a:ext cx="2430395" cy="1679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6412953"/>
            <a:ext cx="4523624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5604" y="1481447"/>
            <a:ext cx="4523624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0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693863" y="2335214"/>
            <a:ext cx="88011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Мир сей приукрашенный – книга есть </a:t>
            </a:r>
            <a:r>
              <a:rPr lang="ru-RU" altLang="ru-RU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велика,</a:t>
            </a:r>
          </a:p>
          <a:p>
            <a:pPr algn="ctr" eaLnBrk="1" hangingPunct="1"/>
            <a:r>
              <a:rPr lang="ru-RU" altLang="ru-RU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Еже словом написана всяческих владыка…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3000" i="1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3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Симеон</a:t>
            </a:r>
            <a:r>
              <a:rPr lang="ru-RU" altLang="ru-RU" sz="3000" i="1" dirty="0">
                <a:solidFill>
                  <a:srgbClr val="000000"/>
                </a:solidFill>
                <a:latin typeface="Arial" panose="020B0604020202020204" pitchFamily="34" charset="0"/>
              </a:rPr>
              <a:t> Полоцкий </a:t>
            </a:r>
          </a:p>
          <a:p>
            <a:pPr algn="ctr" eaLnBrk="1" hangingPunct="1"/>
            <a:r>
              <a:rPr lang="ru-RU" altLang="ru-RU" sz="3000" i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«Вертоград многоцветный»</a:t>
            </a:r>
            <a:r>
              <a:rPr lang="ru-RU" altLang="ru-RU" sz="3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60400" y="930167"/>
            <a:ext cx="9410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Символизм чтения в эпоху барокко </a:t>
            </a:r>
            <a:endParaRPr lang="ru-RU" altLang="ru-RU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4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Образ библиотеки 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круг чтения </a:t>
            </a:r>
            <a:b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героев «Евгения Онегина» А</a:t>
            </a: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 С. Пушкина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75" y="1916113"/>
            <a:ext cx="640873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И в молчаливом кабинете,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Забыв на время все на свете,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Осталась наконец одна,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И долго плакала она.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Потом за книги </a:t>
            </a:r>
            <a:r>
              <a:rPr lang="ru-RU" altLang="ru-RU" sz="2800" dirty="0" err="1"/>
              <a:t>принялася</a:t>
            </a:r>
            <a:r>
              <a:rPr lang="ru-RU" altLang="ru-RU" sz="2800" dirty="0"/>
              <a:t>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Сперва ей было не до них,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Но показался выбор их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Ей странен. Чтенью </a:t>
            </a:r>
            <a:r>
              <a:rPr lang="ru-RU" altLang="ru-RU" sz="2800" dirty="0" err="1"/>
              <a:t>придалася</a:t>
            </a:r>
            <a:endParaRPr lang="ru-RU" altLang="ru-RU" sz="28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Татьяна жадною душой;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800" dirty="0"/>
              <a:t>И ей открылся мир иной. </a:t>
            </a:r>
          </a:p>
        </p:txBody>
      </p:sp>
    </p:spTree>
    <p:extLst>
      <p:ext uri="{BB962C8B-B14F-4D97-AF65-F5344CB8AC3E}">
        <p14:creationId xmlns:p14="http://schemas.microsoft.com/office/powerpoint/2010/main" val="2081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Черновой вариант строфы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5450" y="2017712"/>
            <a:ext cx="6635750" cy="4840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Хотя мы знаем, что Евгений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Издавна чтенье разлюбил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Однако ж несколько творений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С </a:t>
            </a:r>
            <a:r>
              <a:rPr lang="ru-RU" altLang="ru-RU" sz="2400" dirty="0" err="1"/>
              <a:t>собо</a:t>
            </a:r>
            <a:r>
              <a:rPr lang="ru-RU" altLang="ru-RU" sz="2400" dirty="0"/>
              <a:t>&lt;й&gt; в дорогу он возил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В сих избранных томах –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Пожалуй &lt;?&gt; Вам знакомых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Весьма немного [Вы б] нашли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Юм, </a:t>
            </a:r>
            <a:r>
              <a:rPr lang="ru-RU" altLang="ru-RU" sz="2400" dirty="0" err="1"/>
              <a:t>Робертсон</a:t>
            </a:r>
            <a:r>
              <a:rPr lang="ru-RU" altLang="ru-RU" sz="2400" dirty="0"/>
              <a:t>, Руссо, </a:t>
            </a:r>
            <a:r>
              <a:rPr lang="ru-RU" altLang="ru-RU" sz="2400" dirty="0" err="1"/>
              <a:t>Мабли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Бар&lt;он&gt; </a:t>
            </a:r>
            <a:r>
              <a:rPr lang="ru-RU" altLang="ru-RU" sz="2400" dirty="0" err="1"/>
              <a:t>д</a:t>
            </a:r>
            <a:r>
              <a:rPr lang="ru-RU" altLang="ru-RU" sz="2400" dirty="0" err="1">
                <a:sym typeface="Symbol" panose="05050102010706020507" pitchFamily="18" charset="2"/>
              </a:rPr>
              <a:t></a:t>
            </a:r>
            <a:r>
              <a:rPr lang="ru-RU" altLang="ru-RU" sz="2400" dirty="0" err="1"/>
              <a:t>Ольбах</a:t>
            </a:r>
            <a:r>
              <a:rPr lang="ru-RU" altLang="ru-RU" sz="2400" dirty="0"/>
              <a:t>, Вольтер, Гельвеций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Локк, </a:t>
            </a:r>
            <a:r>
              <a:rPr lang="ru-RU" altLang="ru-RU" sz="2400" dirty="0" err="1"/>
              <a:t>Фонтенель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Дидрот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Ламот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Гораций, </a:t>
            </a:r>
            <a:r>
              <a:rPr lang="ru-RU" altLang="ru-RU" sz="2400" dirty="0" err="1"/>
              <a:t>Кикерон</a:t>
            </a:r>
            <a:r>
              <a:rPr lang="ru-RU" altLang="ru-RU" sz="2400" dirty="0"/>
              <a:t>, Лукреций</a:t>
            </a:r>
          </a:p>
        </p:txBody>
      </p:sp>
    </p:spTree>
    <p:extLst>
      <p:ext uri="{BB962C8B-B14F-4D97-AF65-F5344CB8AC3E}">
        <p14:creationId xmlns:p14="http://schemas.microsoft.com/office/powerpoint/2010/main" val="275248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Второй вариант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[Хотя] мы знаем что Евгений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Издавна чтенья разлюбил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Лю&lt;бимых&gt; несколько творений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Он по привычке лишь возил –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Мельмонт, Рене, Адольф Констана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Да с ним еще два три романа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В которых отразился век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[И] современный 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37777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735013"/>
          </a:xfrm>
        </p:spPr>
        <p:txBody>
          <a:bodyPr/>
          <a:lstStyle/>
          <a:p>
            <a:pPr eaLnBrk="1" hangingPunct="1"/>
            <a:r>
              <a:rPr lang="ru-RU" altLang="ru-RU" sz="4000"/>
              <a:t>Окончательный вариант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76" y="1828800"/>
            <a:ext cx="6480175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Хотя мы знаем, что Евгений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Издавна чтенье разлюбил,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Однако ж несколько творений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Он из опалы исключил: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Певца Гяура и Жуана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Да с ним еще два-три романа,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В которых отразился век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И современный человек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Изображен довольно верно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С его безнравственной душой,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Себялюбивой и сухой,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Мечтанью преданный безмерно,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С его озлобленным умом,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Кипящим в действии пустом. </a:t>
            </a:r>
          </a:p>
        </p:txBody>
      </p:sp>
    </p:spTree>
    <p:extLst>
      <p:ext uri="{BB962C8B-B14F-4D97-AF65-F5344CB8AC3E}">
        <p14:creationId xmlns:p14="http://schemas.microsoft.com/office/powerpoint/2010/main" val="420381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549275"/>
            <a:ext cx="8507412" cy="1143000"/>
          </a:xfrm>
        </p:spPr>
        <p:txBody>
          <a:bodyPr/>
          <a:lstStyle/>
          <a:p>
            <a:pPr eaLnBrk="1" hangingPunct="1"/>
            <a:r>
              <a:rPr lang="ru-RU" altLang="ru-RU" sz="3200" b="1"/>
              <a:t>«Повести Белкина», «Капитанская дочка»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«У него водились книги, большею частию военные, да романы. Он охотно давал их читать, никогда не требуя их назад; зато никогда не возвращал хозяину книги, им занятой».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«У Швабрина было несколько французских книг. Я стал читать, и во мне пробудилась охота к литературе. По утрам я читал, упражнялся в переводах, а иногда и в сочинении стихов».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173099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Феномен чтения в художественном мире </a:t>
            </a:r>
            <a:br>
              <a:rPr lang="ru-RU" sz="4000" dirty="0" smtClean="0"/>
            </a:br>
            <a:r>
              <a:rPr lang="ru-RU" sz="4000" dirty="0" smtClean="0"/>
              <a:t>М. Ю. Лермонтова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955801"/>
            <a:ext cx="10972800" cy="4302125"/>
          </a:xfrm>
        </p:spPr>
        <p:txBody>
          <a:bodyPr/>
          <a:lstStyle/>
          <a:p>
            <a:r>
              <a:rPr lang="ru-RU" dirty="0" smtClean="0"/>
              <a:t>Драма «Маскарад»</a:t>
            </a:r>
          </a:p>
          <a:p>
            <a:r>
              <a:rPr lang="ru-RU" dirty="0" smtClean="0"/>
              <a:t>Стихотворение «Пророк»</a:t>
            </a:r>
          </a:p>
          <a:p>
            <a:r>
              <a:rPr lang="ru-RU" dirty="0" smtClean="0"/>
              <a:t>«Герой нашего времени»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Мифологемы Книги жизни и Книги судеб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808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11417</TotalTime>
  <Words>897</Words>
  <Application>Microsoft Office PowerPoint</Application>
  <PresentationFormat>Широкоэкранный</PresentationFormat>
  <Paragraphs>166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Garamond</vt:lpstr>
      <vt:lpstr>Symbol</vt:lpstr>
      <vt:lpstr>Times New Roman</vt:lpstr>
      <vt:lpstr>Wingdings</vt:lpstr>
      <vt:lpstr>Yeseva One</vt:lpstr>
      <vt:lpstr>Тема Office</vt:lpstr>
      <vt:lpstr>Квадрант</vt:lpstr>
      <vt:lpstr>Презентация PowerPoint</vt:lpstr>
      <vt:lpstr>ОБРАЗ БИБЛИОТЕКИ И МОТИВ ЧТЕНИЯ РУССКОЙ ЛИТЕРАТУРЕ XIX – XX ВЕКОВ    </vt:lpstr>
      <vt:lpstr>Презентация PowerPoint</vt:lpstr>
      <vt:lpstr>Образ библиотеки и круг чтения  героев «Евгения Онегина» А. С. Пушкина</vt:lpstr>
      <vt:lpstr>Черновой вариант строфы</vt:lpstr>
      <vt:lpstr>Второй вариант</vt:lpstr>
      <vt:lpstr>Окончательный вариант</vt:lpstr>
      <vt:lpstr>«Повести Белкина», «Капитанская дочка»</vt:lpstr>
      <vt:lpstr>Феномен чтения в художественном мире  М. Ю. Лермонтова</vt:lpstr>
      <vt:lpstr>Образ библиотеки в поэзии серебряного века</vt:lpstr>
      <vt:lpstr>Николай Гумилев </vt:lpstr>
      <vt:lpstr>Мотив разрушения цельности книги /библиотеки</vt:lpstr>
      <vt:lpstr>Библиотека в постмодернизме:  Т. Толстая «Кысь»</vt:lpstr>
      <vt:lpstr>Т. Толстая «Кысь»</vt:lpstr>
      <vt:lpstr>Презентация PowerPoint</vt:lpstr>
      <vt:lpstr> Евдокия Голицына  Александра Смирнова-Россет Зинаида Волконская</vt:lpstr>
      <vt:lpstr>Гостиная-кабинет М.Т. Пашковой на Невском проспекте в Петербурге  1830-е гг.</vt:lpstr>
      <vt:lpstr>Литературные салоны в истории культуры</vt:lpstr>
      <vt:lpstr>Инновационный гуманитарный проект «Литературные гостиные Института Пушкина»</vt:lpstr>
      <vt:lpstr>Литературные гостиные  в государственном историческом музее  </vt:lpstr>
      <vt:lpstr>Концепция гуманитарного проекта  «Литературные гостиные Института Пушкина»</vt:lpstr>
      <vt:lpstr>Кейс проекта «Литературные гостиные Института Пушкина» </vt:lpstr>
      <vt:lpstr>Дизайн-проекта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Paul</dc:creator>
  <cp:lastModifiedBy>Афанасьева Эльмира Маратовна</cp:lastModifiedBy>
  <cp:revision>498</cp:revision>
  <cp:lastPrinted>2015-10-05T17:40:01Z</cp:lastPrinted>
  <dcterms:created xsi:type="dcterms:W3CDTF">2015-07-03T08:32:17Z</dcterms:created>
  <dcterms:modified xsi:type="dcterms:W3CDTF">2016-10-26T18:17:04Z</dcterms:modified>
</cp:coreProperties>
</file>