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305" r:id="rId6"/>
    <p:sldId id="304" r:id="rId7"/>
    <p:sldId id="293" r:id="rId8"/>
    <p:sldId id="312" r:id="rId9"/>
    <p:sldId id="315" r:id="rId10"/>
    <p:sldId id="322" r:id="rId11"/>
    <p:sldId id="266" r:id="rId12"/>
    <p:sldId id="296" r:id="rId13"/>
    <p:sldId id="264" r:id="rId14"/>
    <p:sldId id="269" r:id="rId15"/>
    <p:sldId id="299" r:id="rId16"/>
    <p:sldId id="271" r:id="rId17"/>
    <p:sldId id="311" r:id="rId18"/>
    <p:sldId id="262" r:id="rId19"/>
    <p:sldId id="297" r:id="rId20"/>
    <p:sldId id="321" r:id="rId21"/>
    <p:sldId id="323" r:id="rId22"/>
    <p:sldId id="302" r:id="rId23"/>
    <p:sldId id="300" r:id="rId24"/>
    <p:sldId id="303" r:id="rId25"/>
    <p:sldId id="316" r:id="rId26"/>
    <p:sldId id="317" r:id="rId27"/>
    <p:sldId id="318" r:id="rId28"/>
    <p:sldId id="319" r:id="rId29"/>
    <p:sldId id="308" r:id="rId30"/>
    <p:sldId id="320" r:id="rId31"/>
    <p:sldId id="291" r:id="rId32"/>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p:cViewPr>
        <p:scale>
          <a:sx n="66" d="100"/>
          <a:sy n="66" d="100"/>
        </p:scale>
        <p:origin x="-642" y="-1050"/>
      </p:cViewPr>
      <p:guideLst>
        <p:guide orient="horz" pos="2160"/>
        <p:guide pos="3840"/>
      </p:guideLst>
    </p:cSldViewPr>
  </p:slideViewPr>
  <p:notesTextViewPr>
    <p:cViewPr>
      <p:scale>
        <a:sx n="1" d="1"/>
        <a:sy n="1" d="1"/>
      </p:scale>
      <p:origin x="0" y="0"/>
    </p:cViewPr>
  </p:notesTextViewPr>
  <p:sorterViewPr>
    <p:cViewPr>
      <p:scale>
        <a:sx n="81" d="100"/>
        <a:sy n="81"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6"/>
  <c:chart>
    <c:title>
      <c:tx>
        <c:rich>
          <a:bodyPr/>
          <a:lstStyle/>
          <a:p>
            <a:pPr>
              <a:defRPr lang="en-US" sz="1100"/>
            </a:pPr>
            <a:r>
              <a:rPr lang="en-GB" sz="1100"/>
              <a:t>Top Ten Universities - Usage Statistics</a:t>
            </a:r>
          </a:p>
        </c:rich>
      </c:tx>
      <c:layout/>
    </c:title>
    <c:plotArea>
      <c:layout/>
      <c:barChart>
        <c:barDir val="col"/>
        <c:grouping val="clustered"/>
        <c:ser>
          <c:idx val="0"/>
          <c:order val="0"/>
          <c:tx>
            <c:strRef>
              <c:f>Sheet1!$A$2</c:f>
              <c:strCache>
                <c:ptCount val="1"/>
                <c:pt idx="0">
                  <c:v>National University of Science and Techn...</c:v>
                </c:pt>
              </c:strCache>
            </c:strRef>
          </c:tx>
          <c:cat>
            <c:strRef>
              <c:f>Sheet1!$B$1:$D$1</c:f>
              <c:strCache>
                <c:ptCount val="3"/>
                <c:pt idx="0">
                  <c:v>Instructors</c:v>
                </c:pt>
                <c:pt idx="1">
                  <c:v>Students</c:v>
                </c:pt>
                <c:pt idx="2">
                  <c:v>Submissions</c:v>
                </c:pt>
              </c:strCache>
            </c:strRef>
          </c:cat>
          <c:val>
            <c:numRef>
              <c:f>Sheet1!$B$2:$D$2</c:f>
              <c:numCache>
                <c:formatCode>General</c:formatCode>
                <c:ptCount val="3"/>
                <c:pt idx="0">
                  <c:v>677</c:v>
                </c:pt>
                <c:pt idx="1">
                  <c:v>368</c:v>
                </c:pt>
                <c:pt idx="2">
                  <c:v>1068</c:v>
                </c:pt>
              </c:numCache>
            </c:numRef>
          </c:val>
        </c:ser>
        <c:ser>
          <c:idx val="1"/>
          <c:order val="1"/>
          <c:tx>
            <c:strRef>
              <c:f>Sheet1!$A$3</c:f>
              <c:strCache>
                <c:ptCount val="1"/>
                <c:pt idx="0">
                  <c:v>Government College University Lahore</c:v>
                </c:pt>
              </c:strCache>
            </c:strRef>
          </c:tx>
          <c:cat>
            <c:strRef>
              <c:f>Sheet1!$B$1:$D$1</c:f>
              <c:strCache>
                <c:ptCount val="3"/>
                <c:pt idx="0">
                  <c:v>Instructors</c:v>
                </c:pt>
                <c:pt idx="1">
                  <c:v>Students</c:v>
                </c:pt>
                <c:pt idx="2">
                  <c:v>Submissions</c:v>
                </c:pt>
              </c:strCache>
            </c:strRef>
          </c:cat>
          <c:val>
            <c:numRef>
              <c:f>Sheet1!$B$3:$D$3</c:f>
              <c:numCache>
                <c:formatCode>General</c:formatCode>
                <c:ptCount val="3"/>
                <c:pt idx="0">
                  <c:v>271</c:v>
                </c:pt>
                <c:pt idx="1">
                  <c:v>16</c:v>
                </c:pt>
                <c:pt idx="2">
                  <c:v>757</c:v>
                </c:pt>
              </c:numCache>
            </c:numRef>
          </c:val>
        </c:ser>
        <c:ser>
          <c:idx val="2"/>
          <c:order val="2"/>
          <c:tx>
            <c:strRef>
              <c:f>Sheet1!$A$4</c:f>
              <c:strCache>
                <c:ptCount val="1"/>
                <c:pt idx="0">
                  <c:v>University of Agriculture</c:v>
                </c:pt>
              </c:strCache>
            </c:strRef>
          </c:tx>
          <c:cat>
            <c:strRef>
              <c:f>Sheet1!$B$1:$D$1</c:f>
              <c:strCache>
                <c:ptCount val="3"/>
                <c:pt idx="0">
                  <c:v>Instructors</c:v>
                </c:pt>
                <c:pt idx="1">
                  <c:v>Students</c:v>
                </c:pt>
                <c:pt idx="2">
                  <c:v>Submissions</c:v>
                </c:pt>
              </c:strCache>
            </c:strRef>
          </c:cat>
          <c:val>
            <c:numRef>
              <c:f>Sheet1!$B$4:$D$4</c:f>
              <c:numCache>
                <c:formatCode>General</c:formatCode>
                <c:ptCount val="3"/>
                <c:pt idx="0">
                  <c:v>252</c:v>
                </c:pt>
                <c:pt idx="1">
                  <c:v>23</c:v>
                </c:pt>
                <c:pt idx="2">
                  <c:v>1133</c:v>
                </c:pt>
              </c:numCache>
            </c:numRef>
          </c:val>
        </c:ser>
        <c:ser>
          <c:idx val="3"/>
          <c:order val="3"/>
          <c:tx>
            <c:strRef>
              <c:f>Sheet1!$A$5</c:f>
              <c:strCache>
                <c:ptCount val="1"/>
                <c:pt idx="0">
                  <c:v>Islamia College University, Peshawar</c:v>
                </c:pt>
              </c:strCache>
            </c:strRef>
          </c:tx>
          <c:cat>
            <c:strRef>
              <c:f>Sheet1!$B$1:$D$1</c:f>
              <c:strCache>
                <c:ptCount val="3"/>
                <c:pt idx="0">
                  <c:v>Instructors</c:v>
                </c:pt>
                <c:pt idx="1">
                  <c:v>Students</c:v>
                </c:pt>
                <c:pt idx="2">
                  <c:v>Submissions</c:v>
                </c:pt>
              </c:strCache>
            </c:strRef>
          </c:cat>
          <c:val>
            <c:numRef>
              <c:f>Sheet1!$B$5:$D$5</c:f>
              <c:numCache>
                <c:formatCode>General</c:formatCode>
                <c:ptCount val="3"/>
                <c:pt idx="0">
                  <c:v>216</c:v>
                </c:pt>
                <c:pt idx="1">
                  <c:v>13</c:v>
                </c:pt>
                <c:pt idx="2">
                  <c:v>272</c:v>
                </c:pt>
              </c:numCache>
            </c:numRef>
          </c:val>
        </c:ser>
        <c:ser>
          <c:idx val="4"/>
          <c:order val="4"/>
          <c:tx>
            <c:strRef>
              <c:f>Sheet1!$A$6</c:f>
              <c:strCache>
                <c:ptCount val="1"/>
                <c:pt idx="0">
                  <c:v>University of the Punjab</c:v>
                </c:pt>
              </c:strCache>
            </c:strRef>
          </c:tx>
          <c:cat>
            <c:strRef>
              <c:f>Sheet1!$B$1:$D$1</c:f>
              <c:strCache>
                <c:ptCount val="3"/>
                <c:pt idx="0">
                  <c:v>Instructors</c:v>
                </c:pt>
                <c:pt idx="1">
                  <c:v>Students</c:v>
                </c:pt>
                <c:pt idx="2">
                  <c:v>Submissions</c:v>
                </c:pt>
              </c:strCache>
            </c:strRef>
          </c:cat>
          <c:val>
            <c:numRef>
              <c:f>Sheet1!$B$6:$D$6</c:f>
              <c:numCache>
                <c:formatCode>General</c:formatCode>
                <c:ptCount val="3"/>
                <c:pt idx="0">
                  <c:v>184</c:v>
                </c:pt>
                <c:pt idx="1">
                  <c:v>5</c:v>
                </c:pt>
                <c:pt idx="2">
                  <c:v>786</c:v>
                </c:pt>
              </c:numCache>
            </c:numRef>
          </c:val>
        </c:ser>
        <c:ser>
          <c:idx val="5"/>
          <c:order val="5"/>
          <c:tx>
            <c:strRef>
              <c:f>Sheet1!$A$7</c:f>
              <c:strCache>
                <c:ptCount val="1"/>
                <c:pt idx="0">
                  <c:v>Balochistan University of Information Te...</c:v>
                </c:pt>
              </c:strCache>
            </c:strRef>
          </c:tx>
          <c:cat>
            <c:strRef>
              <c:f>Sheet1!$B$1:$D$1</c:f>
              <c:strCache>
                <c:ptCount val="3"/>
                <c:pt idx="0">
                  <c:v>Instructors</c:v>
                </c:pt>
                <c:pt idx="1">
                  <c:v>Students</c:v>
                </c:pt>
                <c:pt idx="2">
                  <c:v>Submissions</c:v>
                </c:pt>
              </c:strCache>
            </c:strRef>
          </c:cat>
          <c:val>
            <c:numRef>
              <c:f>Sheet1!$B$7:$D$7</c:f>
              <c:numCache>
                <c:formatCode>General</c:formatCode>
                <c:ptCount val="3"/>
                <c:pt idx="0">
                  <c:v>182</c:v>
                </c:pt>
                <c:pt idx="1">
                  <c:v>141</c:v>
                </c:pt>
                <c:pt idx="2">
                  <c:v>177</c:v>
                </c:pt>
              </c:numCache>
            </c:numRef>
          </c:val>
        </c:ser>
        <c:ser>
          <c:idx val="6"/>
          <c:order val="6"/>
          <c:tx>
            <c:strRef>
              <c:f>Sheet1!$A$8</c:f>
              <c:strCache>
                <c:ptCount val="1"/>
                <c:pt idx="0">
                  <c:v>Shah Abdul Latif University</c:v>
                </c:pt>
              </c:strCache>
            </c:strRef>
          </c:tx>
          <c:cat>
            <c:strRef>
              <c:f>Sheet1!$B$1:$D$1</c:f>
              <c:strCache>
                <c:ptCount val="3"/>
                <c:pt idx="0">
                  <c:v>Instructors</c:v>
                </c:pt>
                <c:pt idx="1">
                  <c:v>Students</c:v>
                </c:pt>
                <c:pt idx="2">
                  <c:v>Submissions</c:v>
                </c:pt>
              </c:strCache>
            </c:strRef>
          </c:cat>
          <c:val>
            <c:numRef>
              <c:f>Sheet1!$B$8:$D$8</c:f>
              <c:numCache>
                <c:formatCode>General</c:formatCode>
                <c:ptCount val="3"/>
                <c:pt idx="0">
                  <c:v>169</c:v>
                </c:pt>
                <c:pt idx="1">
                  <c:v>5</c:v>
                </c:pt>
                <c:pt idx="2">
                  <c:v>228</c:v>
                </c:pt>
              </c:numCache>
            </c:numRef>
          </c:val>
        </c:ser>
        <c:ser>
          <c:idx val="7"/>
          <c:order val="7"/>
          <c:tx>
            <c:strRef>
              <c:f>Sheet1!$A$9</c:f>
              <c:strCache>
                <c:ptCount val="1"/>
                <c:pt idx="0">
                  <c:v>Sindh Agriculture University</c:v>
                </c:pt>
              </c:strCache>
            </c:strRef>
          </c:tx>
          <c:cat>
            <c:strRef>
              <c:f>Sheet1!$B$1:$D$1</c:f>
              <c:strCache>
                <c:ptCount val="3"/>
                <c:pt idx="0">
                  <c:v>Instructors</c:v>
                </c:pt>
                <c:pt idx="1">
                  <c:v>Students</c:v>
                </c:pt>
                <c:pt idx="2">
                  <c:v>Submissions</c:v>
                </c:pt>
              </c:strCache>
            </c:strRef>
          </c:cat>
          <c:val>
            <c:numRef>
              <c:f>Sheet1!$B$9:$D$9</c:f>
              <c:numCache>
                <c:formatCode>General</c:formatCode>
                <c:ptCount val="3"/>
                <c:pt idx="0">
                  <c:v>125</c:v>
                </c:pt>
                <c:pt idx="1">
                  <c:v>0</c:v>
                </c:pt>
                <c:pt idx="2">
                  <c:v>69</c:v>
                </c:pt>
              </c:numCache>
            </c:numRef>
          </c:val>
        </c:ser>
        <c:ser>
          <c:idx val="8"/>
          <c:order val="8"/>
          <c:tx>
            <c:strRef>
              <c:f>Sheet1!$A$10</c:f>
              <c:strCache>
                <c:ptCount val="1"/>
                <c:pt idx="0">
                  <c:v>NWFP Agriculture University</c:v>
                </c:pt>
              </c:strCache>
            </c:strRef>
          </c:tx>
          <c:cat>
            <c:strRef>
              <c:f>Sheet1!$B$1:$D$1</c:f>
              <c:strCache>
                <c:ptCount val="3"/>
                <c:pt idx="0">
                  <c:v>Instructors</c:v>
                </c:pt>
                <c:pt idx="1">
                  <c:v>Students</c:v>
                </c:pt>
                <c:pt idx="2">
                  <c:v>Submissions</c:v>
                </c:pt>
              </c:strCache>
            </c:strRef>
          </c:cat>
          <c:val>
            <c:numRef>
              <c:f>Sheet1!$B$10:$D$10</c:f>
              <c:numCache>
                <c:formatCode>General</c:formatCode>
                <c:ptCount val="3"/>
                <c:pt idx="0">
                  <c:v>124</c:v>
                </c:pt>
                <c:pt idx="1">
                  <c:v>8</c:v>
                </c:pt>
                <c:pt idx="2">
                  <c:v>44</c:v>
                </c:pt>
              </c:numCache>
            </c:numRef>
          </c:val>
        </c:ser>
        <c:ser>
          <c:idx val="9"/>
          <c:order val="9"/>
          <c:tx>
            <c:strRef>
              <c:f>Sheet1!$A$11</c:f>
              <c:strCache>
                <c:ptCount val="1"/>
                <c:pt idx="0">
                  <c:v>Institute of Business Administration</c:v>
                </c:pt>
              </c:strCache>
            </c:strRef>
          </c:tx>
          <c:cat>
            <c:strRef>
              <c:f>Sheet1!$B$1:$D$1</c:f>
              <c:strCache>
                <c:ptCount val="3"/>
                <c:pt idx="0">
                  <c:v>Instructors</c:v>
                </c:pt>
                <c:pt idx="1">
                  <c:v>Students</c:v>
                </c:pt>
                <c:pt idx="2">
                  <c:v>Submissions</c:v>
                </c:pt>
              </c:strCache>
            </c:strRef>
          </c:cat>
          <c:val>
            <c:numRef>
              <c:f>Sheet1!$B$11:$D$11</c:f>
              <c:numCache>
                <c:formatCode>General</c:formatCode>
                <c:ptCount val="3"/>
                <c:pt idx="0">
                  <c:v>117</c:v>
                </c:pt>
                <c:pt idx="1">
                  <c:v>42</c:v>
                </c:pt>
                <c:pt idx="2">
                  <c:v>164</c:v>
                </c:pt>
              </c:numCache>
            </c:numRef>
          </c:val>
        </c:ser>
        <c:dLbls/>
        <c:axId val="97672576"/>
        <c:axId val="97735808"/>
      </c:barChart>
      <c:catAx>
        <c:axId val="97672576"/>
        <c:scaling>
          <c:orientation val="minMax"/>
        </c:scaling>
        <c:axPos val="b"/>
        <c:numFmt formatCode="General" sourceLinked="0"/>
        <c:majorTickMark val="none"/>
        <c:tickLblPos val="nextTo"/>
        <c:txPr>
          <a:bodyPr/>
          <a:lstStyle/>
          <a:p>
            <a:pPr>
              <a:defRPr lang="en-US"/>
            </a:pPr>
            <a:endParaRPr lang="ru-RU"/>
          </a:p>
        </c:txPr>
        <c:crossAx val="97735808"/>
        <c:crosses val="autoZero"/>
        <c:auto val="1"/>
        <c:lblAlgn val="ctr"/>
        <c:lblOffset val="100"/>
      </c:catAx>
      <c:valAx>
        <c:axId val="97735808"/>
        <c:scaling>
          <c:orientation val="minMax"/>
        </c:scaling>
        <c:axPos val="l"/>
        <c:majorGridlines/>
        <c:numFmt formatCode="General" sourceLinked="1"/>
        <c:majorTickMark val="none"/>
        <c:tickLblPos val="nextTo"/>
        <c:txPr>
          <a:bodyPr/>
          <a:lstStyle/>
          <a:p>
            <a:pPr>
              <a:defRPr lang="en-US"/>
            </a:pPr>
            <a:endParaRPr lang="ru-RU"/>
          </a:p>
        </c:txPr>
        <c:crossAx val="97672576"/>
        <c:crosses val="autoZero"/>
        <c:crossBetween val="between"/>
      </c:valAx>
    </c:plotArea>
    <c:legend>
      <c:legendPos val="r"/>
      <c:layout>
        <c:manualLayout>
          <c:xMode val="edge"/>
          <c:yMode val="edge"/>
          <c:x val="0.65333260425780115"/>
          <c:y val="0.12694444444444447"/>
          <c:w val="0.33277850685331006"/>
          <c:h val="0.8531546056742908"/>
        </c:manualLayout>
      </c:layout>
      <c:txPr>
        <a:bodyPr/>
        <a:lstStyle/>
        <a:p>
          <a:pPr>
            <a:defRPr lang="en-US" sz="800"/>
          </a:pPr>
          <a:endParaRPr lang="ru-RU"/>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37EBE-F7B9-4A19-AE62-D2035B9F039A}" type="doc">
      <dgm:prSet loTypeId="urn:microsoft.com/office/officeart/2005/8/layout/radial6" loCatId="relationship" qsTypeId="urn:microsoft.com/office/officeart/2005/8/quickstyle/3d9" qsCatId="3D" csTypeId="urn:microsoft.com/office/officeart/2005/8/colors/colorful1#1" csCatId="colorful" phldr="1"/>
      <dgm:spPr/>
      <dgm:t>
        <a:bodyPr/>
        <a:lstStyle/>
        <a:p>
          <a:endParaRPr lang="en-GB"/>
        </a:p>
      </dgm:t>
    </dgm:pt>
    <dgm:pt modelId="{E3EF9102-DBA3-4ECF-988E-F28E2CEC39BE}">
      <dgm:prSet phldrT="[Text]"/>
      <dgm:spPr/>
      <dgm:t>
        <a:bodyPr/>
        <a:lstStyle/>
        <a:p>
          <a:r>
            <a:rPr lang="en-GB" dirty="0" smtClean="0"/>
            <a:t>ICT Growth</a:t>
          </a:r>
          <a:endParaRPr lang="en-GB" dirty="0"/>
        </a:p>
      </dgm:t>
    </dgm:pt>
    <dgm:pt modelId="{720DE3DF-B744-43E1-9DFC-68959E9A3570}" type="parTrans" cxnId="{876C4ABE-F847-4D19-8481-69B85E0DA727}">
      <dgm:prSet/>
      <dgm:spPr/>
      <dgm:t>
        <a:bodyPr/>
        <a:lstStyle/>
        <a:p>
          <a:endParaRPr lang="en-GB"/>
        </a:p>
      </dgm:t>
    </dgm:pt>
    <dgm:pt modelId="{4B290980-711E-4C9C-9469-8883C61FBD52}" type="sibTrans" cxnId="{876C4ABE-F847-4D19-8481-69B85E0DA727}">
      <dgm:prSet/>
      <dgm:spPr/>
      <dgm:t>
        <a:bodyPr/>
        <a:lstStyle/>
        <a:p>
          <a:endParaRPr lang="en-GB"/>
        </a:p>
      </dgm:t>
    </dgm:pt>
    <dgm:pt modelId="{8A65CF2C-DFC3-4379-A452-749AD2E7F078}">
      <dgm:prSet phldrT="[Text]" custT="1"/>
      <dgm:spPr/>
      <dgm:t>
        <a:bodyPr/>
        <a:lstStyle/>
        <a:p>
          <a:r>
            <a:rPr lang="en-GB" sz="2000" b="1" dirty="0" smtClean="0"/>
            <a:t>1</a:t>
          </a:r>
          <a:r>
            <a:rPr lang="en-GB" sz="2000" b="1" baseline="30000" dirty="0" smtClean="0"/>
            <a:t>st</a:t>
          </a:r>
          <a:r>
            <a:rPr lang="en-GB" sz="2000" b="1" dirty="0" smtClean="0"/>
            <a:t> Era</a:t>
          </a:r>
        </a:p>
        <a:p>
          <a:r>
            <a:rPr lang="en-GB" sz="2000" b="1" dirty="0" smtClean="0"/>
            <a:t>1947-1962</a:t>
          </a:r>
          <a:endParaRPr lang="en-GB" sz="2000" b="1" dirty="0"/>
        </a:p>
      </dgm:t>
    </dgm:pt>
    <dgm:pt modelId="{5E7C5F93-DA74-461E-92A0-0F96EA0574FD}" type="parTrans" cxnId="{D1ACC305-B9C4-443F-B0E0-561E3C58B628}">
      <dgm:prSet/>
      <dgm:spPr/>
      <dgm:t>
        <a:bodyPr/>
        <a:lstStyle/>
        <a:p>
          <a:endParaRPr lang="en-GB"/>
        </a:p>
      </dgm:t>
    </dgm:pt>
    <dgm:pt modelId="{CF0E9424-79DA-460A-8A4B-CAA7AF8E98A2}" type="sibTrans" cxnId="{D1ACC305-B9C4-443F-B0E0-561E3C58B628}">
      <dgm:prSet/>
      <dgm:spPr/>
      <dgm:t>
        <a:bodyPr/>
        <a:lstStyle/>
        <a:p>
          <a:endParaRPr lang="en-GB"/>
        </a:p>
      </dgm:t>
    </dgm:pt>
    <dgm:pt modelId="{15F81357-AF13-4BBD-B3DF-E2836E48D3C1}">
      <dgm:prSet phldrT="[Text]" custT="1"/>
      <dgm:spPr/>
      <dgm:t>
        <a:bodyPr/>
        <a:lstStyle/>
        <a:p>
          <a:r>
            <a:rPr lang="en-GB" sz="2000" b="1" dirty="0" smtClean="0"/>
            <a:t>3</a:t>
          </a:r>
          <a:r>
            <a:rPr lang="en-GB" sz="2000" b="1" baseline="30000" dirty="0" smtClean="0"/>
            <a:t>rd</a:t>
          </a:r>
          <a:r>
            <a:rPr lang="en-GB" sz="2000" b="1" dirty="0" smtClean="0"/>
            <a:t> Era</a:t>
          </a:r>
        </a:p>
        <a:p>
          <a:r>
            <a:rPr lang="en-GB" sz="2000" b="1" dirty="0" smtClean="0"/>
            <a:t>1990-2002</a:t>
          </a:r>
          <a:endParaRPr lang="en-GB" sz="2000" b="1" dirty="0"/>
        </a:p>
      </dgm:t>
    </dgm:pt>
    <dgm:pt modelId="{1BC27EFC-F0BF-4D04-99F3-4C40D78F8458}" type="parTrans" cxnId="{7557D4F0-F30B-49AC-A4B9-F6F8F7A8DE9E}">
      <dgm:prSet/>
      <dgm:spPr/>
      <dgm:t>
        <a:bodyPr/>
        <a:lstStyle/>
        <a:p>
          <a:endParaRPr lang="en-GB"/>
        </a:p>
      </dgm:t>
    </dgm:pt>
    <dgm:pt modelId="{68DB45E8-6C3F-453B-89B3-83B9F1EFFDB6}" type="sibTrans" cxnId="{7557D4F0-F30B-49AC-A4B9-F6F8F7A8DE9E}">
      <dgm:prSet/>
      <dgm:spPr/>
      <dgm:t>
        <a:bodyPr/>
        <a:lstStyle/>
        <a:p>
          <a:endParaRPr lang="en-GB"/>
        </a:p>
      </dgm:t>
    </dgm:pt>
    <dgm:pt modelId="{D6612779-A5BC-4F8F-B694-AD90D97E55A5}">
      <dgm:prSet phldrT="[Text]" custT="1"/>
      <dgm:spPr/>
      <dgm:t>
        <a:bodyPr/>
        <a:lstStyle/>
        <a:p>
          <a:r>
            <a:rPr lang="en-GB" sz="2000" b="1" dirty="0" smtClean="0"/>
            <a:t>2</a:t>
          </a:r>
          <a:r>
            <a:rPr lang="en-GB" sz="2000" b="1" baseline="30000" dirty="0" smtClean="0"/>
            <a:t>nd</a:t>
          </a:r>
          <a:r>
            <a:rPr lang="en-GB" sz="2000" b="1" dirty="0" smtClean="0"/>
            <a:t> Era</a:t>
          </a:r>
        </a:p>
        <a:p>
          <a:r>
            <a:rPr lang="en-GB" sz="2000" b="1" dirty="0" smtClean="0"/>
            <a:t>1963-1989</a:t>
          </a:r>
          <a:endParaRPr lang="en-GB" sz="2000" b="1" dirty="0"/>
        </a:p>
      </dgm:t>
    </dgm:pt>
    <dgm:pt modelId="{F4A0D8C4-E3ED-4F89-9999-29E171839B89}" type="parTrans" cxnId="{65D3811E-CBDF-4B97-A6A7-AABC46176ED2}">
      <dgm:prSet/>
      <dgm:spPr/>
      <dgm:t>
        <a:bodyPr/>
        <a:lstStyle/>
        <a:p>
          <a:endParaRPr lang="en-US"/>
        </a:p>
      </dgm:t>
    </dgm:pt>
    <dgm:pt modelId="{5B948E1D-45A0-4BBE-B53D-7DEB38D7B651}" type="sibTrans" cxnId="{65D3811E-CBDF-4B97-A6A7-AABC46176ED2}">
      <dgm:prSet/>
      <dgm:spPr/>
      <dgm:t>
        <a:bodyPr/>
        <a:lstStyle/>
        <a:p>
          <a:endParaRPr lang="en-US"/>
        </a:p>
      </dgm:t>
    </dgm:pt>
    <dgm:pt modelId="{4D5E5D4C-A79E-44F4-B9B0-2578CB866800}">
      <dgm:prSet phldrT="[Text]" custT="1"/>
      <dgm:spPr/>
      <dgm:t>
        <a:bodyPr/>
        <a:lstStyle/>
        <a:p>
          <a:r>
            <a:rPr lang="en-GB" sz="2000" b="1" smtClean="0"/>
            <a:t>4</a:t>
          </a:r>
          <a:r>
            <a:rPr lang="en-GB" sz="2000" b="1" baseline="30000" smtClean="0"/>
            <a:t>th</a:t>
          </a:r>
          <a:r>
            <a:rPr lang="en-GB" sz="2000" b="1" smtClean="0"/>
            <a:t> Era</a:t>
          </a:r>
        </a:p>
        <a:p>
          <a:r>
            <a:rPr lang="en-GB" sz="2000" b="1" smtClean="0"/>
            <a:t>2003-2013</a:t>
          </a:r>
          <a:endParaRPr lang="en-GB" sz="2000" b="1" dirty="0"/>
        </a:p>
      </dgm:t>
    </dgm:pt>
    <dgm:pt modelId="{C1124E17-4964-4F7B-AF73-4B8B98EFFF80}" type="sibTrans" cxnId="{7225569D-10C1-4C61-8A7D-80D287EEC18B}">
      <dgm:prSet/>
      <dgm:spPr/>
      <dgm:t>
        <a:bodyPr/>
        <a:lstStyle/>
        <a:p>
          <a:endParaRPr lang="en-US"/>
        </a:p>
      </dgm:t>
    </dgm:pt>
    <dgm:pt modelId="{A96999B3-D4F4-491D-A3F0-2761B585D283}" type="parTrans" cxnId="{7225569D-10C1-4C61-8A7D-80D287EEC18B}">
      <dgm:prSet/>
      <dgm:spPr/>
      <dgm:t>
        <a:bodyPr/>
        <a:lstStyle/>
        <a:p>
          <a:endParaRPr lang="en-US"/>
        </a:p>
      </dgm:t>
    </dgm:pt>
    <dgm:pt modelId="{B9987ECE-85B6-41EB-90F3-E5FE24089820}" type="pres">
      <dgm:prSet presAssocID="{9DC37EBE-F7B9-4A19-AE62-D2035B9F039A}" presName="Name0" presStyleCnt="0">
        <dgm:presLayoutVars>
          <dgm:chMax val="1"/>
          <dgm:dir/>
          <dgm:animLvl val="ctr"/>
          <dgm:resizeHandles val="exact"/>
        </dgm:presLayoutVars>
      </dgm:prSet>
      <dgm:spPr/>
      <dgm:t>
        <a:bodyPr/>
        <a:lstStyle/>
        <a:p>
          <a:endParaRPr lang="en-GB"/>
        </a:p>
      </dgm:t>
    </dgm:pt>
    <dgm:pt modelId="{3A2B3721-96DA-42D7-9D4A-2F555D607C3F}" type="pres">
      <dgm:prSet presAssocID="{E3EF9102-DBA3-4ECF-988E-F28E2CEC39BE}" presName="centerShape" presStyleLbl="node0" presStyleIdx="0" presStyleCnt="1"/>
      <dgm:spPr/>
      <dgm:t>
        <a:bodyPr/>
        <a:lstStyle/>
        <a:p>
          <a:endParaRPr lang="en-GB"/>
        </a:p>
      </dgm:t>
    </dgm:pt>
    <dgm:pt modelId="{DD0DBDA0-1DA9-41B3-A91E-E64D59521481}" type="pres">
      <dgm:prSet presAssocID="{8A65CF2C-DFC3-4379-A452-749AD2E7F078}" presName="node" presStyleLbl="node1" presStyleIdx="0" presStyleCnt="4" custScaleX="117297" custScaleY="117562">
        <dgm:presLayoutVars>
          <dgm:bulletEnabled val="1"/>
        </dgm:presLayoutVars>
      </dgm:prSet>
      <dgm:spPr/>
      <dgm:t>
        <a:bodyPr/>
        <a:lstStyle/>
        <a:p>
          <a:endParaRPr lang="en-GB"/>
        </a:p>
      </dgm:t>
    </dgm:pt>
    <dgm:pt modelId="{520E2FFA-C225-45D8-9A1D-B536B26093BF}" type="pres">
      <dgm:prSet presAssocID="{8A65CF2C-DFC3-4379-A452-749AD2E7F078}" presName="dummy" presStyleCnt="0"/>
      <dgm:spPr/>
    </dgm:pt>
    <dgm:pt modelId="{EEBD5EE9-D740-4F3D-9307-FF66D6ABD78F}" type="pres">
      <dgm:prSet presAssocID="{CF0E9424-79DA-460A-8A4B-CAA7AF8E98A2}" presName="sibTrans" presStyleLbl="sibTrans2D1" presStyleIdx="0" presStyleCnt="4"/>
      <dgm:spPr/>
      <dgm:t>
        <a:bodyPr/>
        <a:lstStyle/>
        <a:p>
          <a:endParaRPr lang="en-GB"/>
        </a:p>
      </dgm:t>
    </dgm:pt>
    <dgm:pt modelId="{D212CEDC-AD3C-4A38-A8A4-B51E5C73A30D}" type="pres">
      <dgm:prSet presAssocID="{D6612779-A5BC-4F8F-B694-AD90D97E55A5}" presName="node" presStyleLbl="node1" presStyleIdx="1" presStyleCnt="4" custScaleX="117231" custScaleY="117795" custRadScaleRad="110618" custRadScaleInc="-34120">
        <dgm:presLayoutVars>
          <dgm:bulletEnabled val="1"/>
        </dgm:presLayoutVars>
      </dgm:prSet>
      <dgm:spPr/>
      <dgm:t>
        <a:bodyPr/>
        <a:lstStyle/>
        <a:p>
          <a:endParaRPr lang="en-US"/>
        </a:p>
      </dgm:t>
    </dgm:pt>
    <dgm:pt modelId="{E52052AE-E4A3-4C7F-89A0-6601169F3033}" type="pres">
      <dgm:prSet presAssocID="{D6612779-A5BC-4F8F-B694-AD90D97E55A5}" presName="dummy" presStyleCnt="0"/>
      <dgm:spPr/>
    </dgm:pt>
    <dgm:pt modelId="{38E78711-18A7-4396-B5FE-88FC585D8396}" type="pres">
      <dgm:prSet presAssocID="{5B948E1D-45A0-4BBE-B53D-7DEB38D7B651}" presName="sibTrans" presStyleLbl="sibTrans2D1" presStyleIdx="1" presStyleCnt="4" custScaleX="90910"/>
      <dgm:spPr/>
      <dgm:t>
        <a:bodyPr/>
        <a:lstStyle/>
        <a:p>
          <a:endParaRPr lang="en-US"/>
        </a:p>
      </dgm:t>
    </dgm:pt>
    <dgm:pt modelId="{BC785CB2-E42F-4B47-9438-1026F7904544}" type="pres">
      <dgm:prSet presAssocID="{15F81357-AF13-4BBD-B3DF-E2836E48D3C1}" presName="node" presStyleLbl="node1" presStyleIdx="2" presStyleCnt="4" custScaleX="117297" custScaleY="117795" custRadScaleRad="96570" custRadScaleInc="15829">
        <dgm:presLayoutVars>
          <dgm:bulletEnabled val="1"/>
        </dgm:presLayoutVars>
      </dgm:prSet>
      <dgm:spPr/>
      <dgm:t>
        <a:bodyPr/>
        <a:lstStyle/>
        <a:p>
          <a:endParaRPr lang="en-GB"/>
        </a:p>
      </dgm:t>
    </dgm:pt>
    <dgm:pt modelId="{427486CA-97C5-42F9-AC90-3277A33A6F04}" type="pres">
      <dgm:prSet presAssocID="{15F81357-AF13-4BBD-B3DF-E2836E48D3C1}" presName="dummy" presStyleCnt="0"/>
      <dgm:spPr/>
    </dgm:pt>
    <dgm:pt modelId="{9DC07D88-1698-4248-B73E-7A1C40F4BD6E}" type="pres">
      <dgm:prSet presAssocID="{68DB45E8-6C3F-453B-89B3-83B9F1EFFDB6}" presName="sibTrans" presStyleLbl="sibTrans2D1" presStyleIdx="2" presStyleCnt="4"/>
      <dgm:spPr/>
      <dgm:t>
        <a:bodyPr/>
        <a:lstStyle/>
        <a:p>
          <a:endParaRPr lang="en-GB"/>
        </a:p>
      </dgm:t>
    </dgm:pt>
    <dgm:pt modelId="{B660C128-8A33-4636-9A1C-1BB3A2163CD0}" type="pres">
      <dgm:prSet presAssocID="{4D5E5D4C-A79E-44F4-B9B0-2578CB866800}" presName="node" presStyleLbl="node1" presStyleIdx="3" presStyleCnt="4" custScaleX="117231" custScaleY="117795">
        <dgm:presLayoutVars>
          <dgm:bulletEnabled val="1"/>
        </dgm:presLayoutVars>
      </dgm:prSet>
      <dgm:spPr/>
      <dgm:t>
        <a:bodyPr/>
        <a:lstStyle/>
        <a:p>
          <a:endParaRPr lang="en-US"/>
        </a:p>
      </dgm:t>
    </dgm:pt>
    <dgm:pt modelId="{76CB8194-2086-446A-BCF2-11ED8E44EF89}" type="pres">
      <dgm:prSet presAssocID="{4D5E5D4C-A79E-44F4-B9B0-2578CB866800}" presName="dummy" presStyleCnt="0"/>
      <dgm:spPr/>
    </dgm:pt>
    <dgm:pt modelId="{3F1D840D-6284-4CAD-9A18-C7D0A81B7AFD}" type="pres">
      <dgm:prSet presAssocID="{C1124E17-4964-4F7B-AF73-4B8B98EFFF80}" presName="sibTrans" presStyleLbl="sibTrans2D1" presStyleIdx="3" presStyleCnt="4"/>
      <dgm:spPr/>
      <dgm:t>
        <a:bodyPr/>
        <a:lstStyle/>
        <a:p>
          <a:endParaRPr lang="en-US"/>
        </a:p>
      </dgm:t>
    </dgm:pt>
  </dgm:ptLst>
  <dgm:cxnLst>
    <dgm:cxn modelId="{27351E83-F667-4703-BB20-730E8BB8A8E8}" type="presOf" srcId="{15F81357-AF13-4BBD-B3DF-E2836E48D3C1}" destId="{BC785CB2-E42F-4B47-9438-1026F7904544}" srcOrd="0" destOrd="0" presId="urn:microsoft.com/office/officeart/2005/8/layout/radial6"/>
    <dgm:cxn modelId="{65D3811E-CBDF-4B97-A6A7-AABC46176ED2}" srcId="{E3EF9102-DBA3-4ECF-988E-F28E2CEC39BE}" destId="{D6612779-A5BC-4F8F-B694-AD90D97E55A5}" srcOrd="1" destOrd="0" parTransId="{F4A0D8C4-E3ED-4F89-9999-29E171839B89}" sibTransId="{5B948E1D-45A0-4BBE-B53D-7DEB38D7B651}"/>
    <dgm:cxn modelId="{D1ACC305-B9C4-443F-B0E0-561E3C58B628}" srcId="{E3EF9102-DBA3-4ECF-988E-F28E2CEC39BE}" destId="{8A65CF2C-DFC3-4379-A452-749AD2E7F078}" srcOrd="0" destOrd="0" parTransId="{5E7C5F93-DA74-461E-92A0-0F96EA0574FD}" sibTransId="{CF0E9424-79DA-460A-8A4B-CAA7AF8E98A2}"/>
    <dgm:cxn modelId="{7225569D-10C1-4C61-8A7D-80D287EEC18B}" srcId="{E3EF9102-DBA3-4ECF-988E-F28E2CEC39BE}" destId="{4D5E5D4C-A79E-44F4-B9B0-2578CB866800}" srcOrd="3" destOrd="0" parTransId="{A96999B3-D4F4-491D-A3F0-2761B585D283}" sibTransId="{C1124E17-4964-4F7B-AF73-4B8B98EFFF80}"/>
    <dgm:cxn modelId="{7557D4F0-F30B-49AC-A4B9-F6F8F7A8DE9E}" srcId="{E3EF9102-DBA3-4ECF-988E-F28E2CEC39BE}" destId="{15F81357-AF13-4BBD-B3DF-E2836E48D3C1}" srcOrd="2" destOrd="0" parTransId="{1BC27EFC-F0BF-4D04-99F3-4C40D78F8458}" sibTransId="{68DB45E8-6C3F-453B-89B3-83B9F1EFFDB6}"/>
    <dgm:cxn modelId="{34EB8D8C-0F6B-49D7-B954-72108B46105F}" type="presOf" srcId="{68DB45E8-6C3F-453B-89B3-83B9F1EFFDB6}" destId="{9DC07D88-1698-4248-B73E-7A1C40F4BD6E}" srcOrd="0" destOrd="0" presId="urn:microsoft.com/office/officeart/2005/8/layout/radial6"/>
    <dgm:cxn modelId="{EEA374A6-E6C5-4645-B9D9-E8F4CCFC19C6}" type="presOf" srcId="{8A65CF2C-DFC3-4379-A452-749AD2E7F078}" destId="{DD0DBDA0-1DA9-41B3-A91E-E64D59521481}" srcOrd="0" destOrd="0" presId="urn:microsoft.com/office/officeart/2005/8/layout/radial6"/>
    <dgm:cxn modelId="{876C4ABE-F847-4D19-8481-69B85E0DA727}" srcId="{9DC37EBE-F7B9-4A19-AE62-D2035B9F039A}" destId="{E3EF9102-DBA3-4ECF-988E-F28E2CEC39BE}" srcOrd="0" destOrd="0" parTransId="{720DE3DF-B744-43E1-9DFC-68959E9A3570}" sibTransId="{4B290980-711E-4C9C-9469-8883C61FBD52}"/>
    <dgm:cxn modelId="{769A7582-111E-4BEF-8B43-AE00FF7C5901}" type="presOf" srcId="{5B948E1D-45A0-4BBE-B53D-7DEB38D7B651}" destId="{38E78711-18A7-4396-B5FE-88FC585D8396}" srcOrd="0" destOrd="0" presId="urn:microsoft.com/office/officeart/2005/8/layout/radial6"/>
    <dgm:cxn modelId="{C6F13B1E-6641-46BC-A8C0-91D93CDC1BB5}" type="presOf" srcId="{E3EF9102-DBA3-4ECF-988E-F28E2CEC39BE}" destId="{3A2B3721-96DA-42D7-9D4A-2F555D607C3F}" srcOrd="0" destOrd="0" presId="urn:microsoft.com/office/officeart/2005/8/layout/radial6"/>
    <dgm:cxn modelId="{5AB21EC4-7DF0-43F0-86F9-A76902338E3F}" type="presOf" srcId="{CF0E9424-79DA-460A-8A4B-CAA7AF8E98A2}" destId="{EEBD5EE9-D740-4F3D-9307-FF66D6ABD78F}" srcOrd="0" destOrd="0" presId="urn:microsoft.com/office/officeart/2005/8/layout/radial6"/>
    <dgm:cxn modelId="{FE263CA0-42F8-4624-B9BF-34D519B5263E}" type="presOf" srcId="{D6612779-A5BC-4F8F-B694-AD90D97E55A5}" destId="{D212CEDC-AD3C-4A38-A8A4-B51E5C73A30D}" srcOrd="0" destOrd="0" presId="urn:microsoft.com/office/officeart/2005/8/layout/radial6"/>
    <dgm:cxn modelId="{B422F437-D3E1-46E3-B67A-4229C8A7286C}" type="presOf" srcId="{C1124E17-4964-4F7B-AF73-4B8B98EFFF80}" destId="{3F1D840D-6284-4CAD-9A18-C7D0A81B7AFD}" srcOrd="0" destOrd="0" presId="urn:microsoft.com/office/officeart/2005/8/layout/radial6"/>
    <dgm:cxn modelId="{60B68456-4C5B-4255-AACC-49BCEB86EBD4}" type="presOf" srcId="{9DC37EBE-F7B9-4A19-AE62-D2035B9F039A}" destId="{B9987ECE-85B6-41EB-90F3-E5FE24089820}" srcOrd="0" destOrd="0" presId="urn:microsoft.com/office/officeart/2005/8/layout/radial6"/>
    <dgm:cxn modelId="{F52FC33A-5BF8-414A-8ADD-DC6C885ED93E}" type="presOf" srcId="{4D5E5D4C-A79E-44F4-B9B0-2578CB866800}" destId="{B660C128-8A33-4636-9A1C-1BB3A2163CD0}" srcOrd="0" destOrd="0" presId="urn:microsoft.com/office/officeart/2005/8/layout/radial6"/>
    <dgm:cxn modelId="{8CD47005-EDA6-4423-B2A7-A34D100A2986}" type="presParOf" srcId="{B9987ECE-85B6-41EB-90F3-E5FE24089820}" destId="{3A2B3721-96DA-42D7-9D4A-2F555D607C3F}" srcOrd="0" destOrd="0" presId="urn:microsoft.com/office/officeart/2005/8/layout/radial6"/>
    <dgm:cxn modelId="{E4515D44-8CC8-4C86-AFC2-A3A0DB103A2B}" type="presParOf" srcId="{B9987ECE-85B6-41EB-90F3-E5FE24089820}" destId="{DD0DBDA0-1DA9-41B3-A91E-E64D59521481}" srcOrd="1" destOrd="0" presId="urn:microsoft.com/office/officeart/2005/8/layout/radial6"/>
    <dgm:cxn modelId="{E6C9F10D-F3CB-4E2D-8CB2-CDEFFFD9E476}" type="presParOf" srcId="{B9987ECE-85B6-41EB-90F3-E5FE24089820}" destId="{520E2FFA-C225-45D8-9A1D-B536B26093BF}" srcOrd="2" destOrd="0" presId="urn:microsoft.com/office/officeart/2005/8/layout/radial6"/>
    <dgm:cxn modelId="{133C6045-2928-4FED-8AF9-E9CCE16F5278}" type="presParOf" srcId="{B9987ECE-85B6-41EB-90F3-E5FE24089820}" destId="{EEBD5EE9-D740-4F3D-9307-FF66D6ABD78F}" srcOrd="3" destOrd="0" presId="urn:microsoft.com/office/officeart/2005/8/layout/radial6"/>
    <dgm:cxn modelId="{571E80B2-2EE8-4B7D-96A1-583F284327C4}" type="presParOf" srcId="{B9987ECE-85B6-41EB-90F3-E5FE24089820}" destId="{D212CEDC-AD3C-4A38-A8A4-B51E5C73A30D}" srcOrd="4" destOrd="0" presId="urn:microsoft.com/office/officeart/2005/8/layout/radial6"/>
    <dgm:cxn modelId="{A1A750E2-BA37-4648-B046-5D4FCD16C0DE}" type="presParOf" srcId="{B9987ECE-85B6-41EB-90F3-E5FE24089820}" destId="{E52052AE-E4A3-4C7F-89A0-6601169F3033}" srcOrd="5" destOrd="0" presId="urn:microsoft.com/office/officeart/2005/8/layout/radial6"/>
    <dgm:cxn modelId="{9C64EFB9-A016-4E42-A4D3-69561DD3DEB7}" type="presParOf" srcId="{B9987ECE-85B6-41EB-90F3-E5FE24089820}" destId="{38E78711-18A7-4396-B5FE-88FC585D8396}" srcOrd="6" destOrd="0" presId="urn:microsoft.com/office/officeart/2005/8/layout/radial6"/>
    <dgm:cxn modelId="{9092DEC7-804B-4BD2-83DA-FFFA3B24B9E6}" type="presParOf" srcId="{B9987ECE-85B6-41EB-90F3-E5FE24089820}" destId="{BC785CB2-E42F-4B47-9438-1026F7904544}" srcOrd="7" destOrd="0" presId="urn:microsoft.com/office/officeart/2005/8/layout/radial6"/>
    <dgm:cxn modelId="{2CCD0FF7-5E36-4B16-B297-D0A80DB10AE5}" type="presParOf" srcId="{B9987ECE-85B6-41EB-90F3-E5FE24089820}" destId="{427486CA-97C5-42F9-AC90-3277A33A6F04}" srcOrd="8" destOrd="0" presId="urn:microsoft.com/office/officeart/2005/8/layout/radial6"/>
    <dgm:cxn modelId="{7FB52BB0-973B-4896-AB30-DE71AFB4005E}" type="presParOf" srcId="{B9987ECE-85B6-41EB-90F3-E5FE24089820}" destId="{9DC07D88-1698-4248-B73E-7A1C40F4BD6E}" srcOrd="9" destOrd="0" presId="urn:microsoft.com/office/officeart/2005/8/layout/radial6"/>
    <dgm:cxn modelId="{8C10F99C-9DDC-4CF9-87E1-76E64DC8CF89}" type="presParOf" srcId="{B9987ECE-85B6-41EB-90F3-E5FE24089820}" destId="{B660C128-8A33-4636-9A1C-1BB3A2163CD0}" srcOrd="10" destOrd="0" presId="urn:microsoft.com/office/officeart/2005/8/layout/radial6"/>
    <dgm:cxn modelId="{17D81B01-65A9-4A3D-AE25-BCB91ED2FEE6}" type="presParOf" srcId="{B9987ECE-85B6-41EB-90F3-E5FE24089820}" destId="{76CB8194-2086-446A-BCF2-11ED8E44EF89}" srcOrd="11" destOrd="0" presId="urn:microsoft.com/office/officeart/2005/8/layout/radial6"/>
    <dgm:cxn modelId="{73A0C318-3281-418F-ACD4-45E41F772F40}" type="presParOf" srcId="{B9987ECE-85B6-41EB-90F3-E5FE24089820}" destId="{3F1D840D-6284-4CAD-9A18-C7D0A81B7AFD}"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04ABF-1278-4E21-9B1E-7041CB33B12C}" type="doc">
      <dgm:prSet loTypeId="urn:microsoft.com/office/officeart/2005/8/layout/cycle4#1" loCatId="matrix" qsTypeId="urn:microsoft.com/office/officeart/2005/8/quickstyle/simple1" qsCatId="simple" csTypeId="urn:microsoft.com/office/officeart/2005/8/colors/colorful2" csCatId="colorful" phldr="1"/>
      <dgm:spPr/>
      <dgm:t>
        <a:bodyPr/>
        <a:lstStyle/>
        <a:p>
          <a:endParaRPr lang="en-US"/>
        </a:p>
      </dgm:t>
    </dgm:pt>
    <dgm:pt modelId="{AE05C90D-D346-4FE1-BACB-02902992234D}">
      <dgm:prSet phldrT="[Text]" custT="1"/>
      <dgm:spPr/>
      <dgm:t>
        <a:bodyPr lIns="0" tIns="0" rIns="0" bIns="0"/>
        <a:lstStyle/>
        <a:p>
          <a:r>
            <a:rPr lang="en-US" sz="1600" dirty="0" smtClean="0">
              <a:latin typeface="Arial" pitchFamily="34" charset="0"/>
              <a:cs typeface="Arial" pitchFamily="34" charset="0"/>
            </a:rPr>
            <a:t>Access to international digital resources</a:t>
          </a:r>
          <a:endParaRPr lang="en-US" sz="1600" dirty="0">
            <a:latin typeface="Arial" pitchFamily="34" charset="0"/>
            <a:cs typeface="Arial" pitchFamily="34" charset="0"/>
          </a:endParaRPr>
        </a:p>
      </dgm:t>
    </dgm:pt>
    <dgm:pt modelId="{9E1ED17C-80CD-4486-A5CD-C574EC92BDF9}" type="parTrans" cxnId="{5C57FD9E-3859-4B99-AB2F-CB6FEFFCA5A3}">
      <dgm:prSet/>
      <dgm:spPr/>
      <dgm:t>
        <a:bodyPr/>
        <a:lstStyle/>
        <a:p>
          <a:endParaRPr lang="en-US"/>
        </a:p>
      </dgm:t>
    </dgm:pt>
    <dgm:pt modelId="{AFDD8976-1787-4173-A758-82FD9437F39D}" type="sibTrans" cxnId="{5C57FD9E-3859-4B99-AB2F-CB6FEFFCA5A3}">
      <dgm:prSet/>
      <dgm:spPr/>
      <dgm:t>
        <a:bodyPr/>
        <a:lstStyle/>
        <a:p>
          <a:endParaRPr lang="en-US"/>
        </a:p>
      </dgm:t>
    </dgm:pt>
    <dgm:pt modelId="{63D7EC28-4CDB-4024-B464-AA515C9908F6}">
      <dgm:prSet phldrT="[Text]" custT="1"/>
      <dgm:spPr/>
      <dgm:t>
        <a:bodyPr lIns="0" tIns="0" rIns="0" bIns="0"/>
        <a:lstStyle/>
        <a:p>
          <a:r>
            <a:rPr lang="en-US" sz="1600" dirty="0" smtClean="0">
              <a:latin typeface="Arial" pitchFamily="34" charset="0"/>
              <a:cs typeface="Arial" pitchFamily="34" charset="0"/>
            </a:rPr>
            <a:t>Closed loop secure connectivity</a:t>
          </a:r>
          <a:endParaRPr lang="en-US" sz="1600" dirty="0">
            <a:latin typeface="Arial" pitchFamily="34" charset="0"/>
            <a:cs typeface="Arial" pitchFamily="34" charset="0"/>
          </a:endParaRPr>
        </a:p>
      </dgm:t>
    </dgm:pt>
    <dgm:pt modelId="{15B511EE-EF86-49A7-A5E9-C5E49E15EDB0}" type="parTrans" cxnId="{C80362EC-DDCC-4643-9F1E-DFADA968C2A1}">
      <dgm:prSet/>
      <dgm:spPr/>
      <dgm:t>
        <a:bodyPr/>
        <a:lstStyle/>
        <a:p>
          <a:endParaRPr lang="en-US"/>
        </a:p>
      </dgm:t>
    </dgm:pt>
    <dgm:pt modelId="{54057481-DDE2-439D-A7D8-91BFC9E530D1}" type="sibTrans" cxnId="{C80362EC-DDCC-4643-9F1E-DFADA968C2A1}">
      <dgm:prSet/>
      <dgm:spPr/>
      <dgm:t>
        <a:bodyPr/>
        <a:lstStyle/>
        <a:p>
          <a:endParaRPr lang="en-US"/>
        </a:p>
      </dgm:t>
    </dgm:pt>
    <dgm:pt modelId="{97E9A593-33C4-4204-B357-2A9769D1BF9A}">
      <dgm:prSet phldrT="[Text]" custT="1"/>
      <dgm:spPr/>
      <dgm:t>
        <a:bodyPr lIns="0" tIns="0" rIns="0" bIns="0"/>
        <a:lstStyle/>
        <a:p>
          <a:r>
            <a:rPr lang="en-US" sz="1800" b="1" dirty="0" smtClean="0">
              <a:latin typeface="Arial" pitchFamily="34" charset="0"/>
              <a:cs typeface="Arial" pitchFamily="34" charset="0"/>
            </a:rPr>
            <a:t>Video/ Voice</a:t>
          </a:r>
          <a:endParaRPr lang="en-US" sz="1800" b="1" dirty="0">
            <a:latin typeface="Arial" pitchFamily="34" charset="0"/>
            <a:cs typeface="Arial" pitchFamily="34" charset="0"/>
          </a:endParaRPr>
        </a:p>
      </dgm:t>
    </dgm:pt>
    <dgm:pt modelId="{07B12EDF-7374-49C9-A168-891152BA5A71}" type="parTrans" cxnId="{B94FDF54-680B-4DB8-ACC1-B3B5DA69DB1D}">
      <dgm:prSet/>
      <dgm:spPr/>
      <dgm:t>
        <a:bodyPr/>
        <a:lstStyle/>
        <a:p>
          <a:endParaRPr lang="en-US"/>
        </a:p>
      </dgm:t>
    </dgm:pt>
    <dgm:pt modelId="{918726B2-3E79-4955-A8A1-24D428BA5EF3}" type="sibTrans" cxnId="{B94FDF54-680B-4DB8-ACC1-B3B5DA69DB1D}">
      <dgm:prSet/>
      <dgm:spPr/>
      <dgm:t>
        <a:bodyPr/>
        <a:lstStyle/>
        <a:p>
          <a:endParaRPr lang="en-US"/>
        </a:p>
      </dgm:t>
    </dgm:pt>
    <dgm:pt modelId="{EF643A65-8BDD-45CF-AD73-7F2583230B6C}">
      <dgm:prSet phldrT="[Text]" custT="1"/>
      <dgm:spPr/>
      <dgm:t>
        <a:bodyPr lIns="0" tIns="0" rIns="0" bIns="0"/>
        <a:lstStyle/>
        <a:p>
          <a:pPr marL="0" indent="0"/>
          <a:r>
            <a:rPr lang="en-US" sz="1800" b="1" dirty="0" smtClean="0">
              <a:latin typeface="Arial" pitchFamily="34" charset="0"/>
              <a:cs typeface="Arial" pitchFamily="34" charset="0"/>
            </a:rPr>
            <a:t>Communication Infrastructure</a:t>
          </a:r>
          <a:endParaRPr lang="en-US" sz="1800" b="1" dirty="0">
            <a:latin typeface="Arial" pitchFamily="34" charset="0"/>
            <a:cs typeface="Arial" pitchFamily="34" charset="0"/>
          </a:endParaRPr>
        </a:p>
      </dgm:t>
    </dgm:pt>
    <dgm:pt modelId="{8909CCD4-5203-4F99-BE07-3F0F2BE9304D}" type="parTrans" cxnId="{7A4B09CF-C5F0-4788-AE86-1BD9A7D50D5C}">
      <dgm:prSet/>
      <dgm:spPr/>
      <dgm:t>
        <a:bodyPr/>
        <a:lstStyle/>
        <a:p>
          <a:endParaRPr lang="en-US"/>
        </a:p>
      </dgm:t>
    </dgm:pt>
    <dgm:pt modelId="{3162C48F-26BA-4B0A-A9FD-3363663606E9}" type="sibTrans" cxnId="{7A4B09CF-C5F0-4788-AE86-1BD9A7D50D5C}">
      <dgm:prSet/>
      <dgm:spPr/>
      <dgm:t>
        <a:bodyPr/>
        <a:lstStyle/>
        <a:p>
          <a:endParaRPr lang="en-US"/>
        </a:p>
      </dgm:t>
    </dgm:pt>
    <dgm:pt modelId="{F6CC5C33-2456-4C41-9A5B-19187954C0B3}">
      <dgm:prSet phldrT="[Text]" custT="1"/>
      <dgm:spPr/>
      <dgm:t>
        <a:bodyPr lIns="0" tIns="0" rIns="0" bIns="0"/>
        <a:lstStyle/>
        <a:p>
          <a:r>
            <a:rPr lang="en-US" sz="1600" dirty="0" smtClean="0">
              <a:latin typeface="Arial" pitchFamily="34" charset="0"/>
              <a:cs typeface="Arial" pitchFamily="34" charset="0"/>
            </a:rPr>
            <a:t>Local contents hosting</a:t>
          </a:r>
          <a:endParaRPr lang="en-US" sz="1600" dirty="0">
            <a:latin typeface="Arial" pitchFamily="34" charset="0"/>
            <a:cs typeface="Arial" pitchFamily="34" charset="0"/>
          </a:endParaRPr>
        </a:p>
      </dgm:t>
    </dgm:pt>
    <dgm:pt modelId="{8F85E8B5-8A7B-4F91-AF7D-3BD59C2B196D}" type="parTrans" cxnId="{F535B53C-4FAA-4FE6-A8B5-56E46CF27A82}">
      <dgm:prSet/>
      <dgm:spPr/>
      <dgm:t>
        <a:bodyPr/>
        <a:lstStyle/>
        <a:p>
          <a:endParaRPr lang="en-US"/>
        </a:p>
      </dgm:t>
    </dgm:pt>
    <dgm:pt modelId="{7A9891A4-2AA9-4562-8B5D-2467B5C4E101}" type="sibTrans" cxnId="{F535B53C-4FAA-4FE6-A8B5-56E46CF27A82}">
      <dgm:prSet/>
      <dgm:spPr/>
      <dgm:t>
        <a:bodyPr/>
        <a:lstStyle/>
        <a:p>
          <a:endParaRPr lang="en-US"/>
        </a:p>
      </dgm:t>
    </dgm:pt>
    <dgm:pt modelId="{CF3AB28D-8948-4B84-8AAE-2A68919033B0}">
      <dgm:prSet phldrT="[Text]" custT="1"/>
      <dgm:spPr/>
      <dgm:t>
        <a:bodyPr lIns="0" tIns="0" rIns="0" bIns="0"/>
        <a:lstStyle/>
        <a:p>
          <a:r>
            <a:rPr lang="en-US" sz="1600" dirty="0" smtClean="0">
              <a:latin typeface="Arial" pitchFamily="34" charset="0"/>
              <a:cs typeface="Arial" pitchFamily="34" charset="0"/>
            </a:rPr>
            <a:t>Voice over IP across HEIs</a:t>
          </a:r>
          <a:endParaRPr lang="en-US" sz="1600" dirty="0">
            <a:latin typeface="Arial" pitchFamily="34" charset="0"/>
            <a:cs typeface="Arial" pitchFamily="34" charset="0"/>
          </a:endParaRPr>
        </a:p>
      </dgm:t>
    </dgm:pt>
    <dgm:pt modelId="{A87F7B29-C610-418E-A505-440DD3BABAC5}" type="parTrans" cxnId="{38162F2B-9402-4B17-A8AD-AE35DEE7A6F3}">
      <dgm:prSet/>
      <dgm:spPr/>
      <dgm:t>
        <a:bodyPr/>
        <a:lstStyle/>
        <a:p>
          <a:endParaRPr lang="en-US"/>
        </a:p>
      </dgm:t>
    </dgm:pt>
    <dgm:pt modelId="{6F73BF5B-AF94-491D-8010-D6AAF6B22300}" type="sibTrans" cxnId="{38162F2B-9402-4B17-A8AD-AE35DEE7A6F3}">
      <dgm:prSet/>
      <dgm:spPr/>
      <dgm:t>
        <a:bodyPr/>
        <a:lstStyle/>
        <a:p>
          <a:endParaRPr lang="en-US"/>
        </a:p>
      </dgm:t>
    </dgm:pt>
    <dgm:pt modelId="{E32E69C9-71E3-424A-BF81-0C251970FAA2}">
      <dgm:prSet phldrT="[Text]" custT="1"/>
      <dgm:spPr/>
      <dgm:t>
        <a:bodyPr lIns="0" tIns="0" rIns="0" bIns="0"/>
        <a:lstStyle/>
        <a:p>
          <a:r>
            <a:rPr lang="en-US" sz="1800" b="1" dirty="0" smtClean="0">
              <a:latin typeface="Arial" pitchFamily="34" charset="0"/>
              <a:cs typeface="Arial" pitchFamily="34" charset="0"/>
            </a:rPr>
            <a:t>Digital Resources</a:t>
          </a:r>
          <a:endParaRPr lang="en-US" sz="1800" b="1" dirty="0">
            <a:latin typeface="Arial" pitchFamily="34" charset="0"/>
            <a:cs typeface="Arial" pitchFamily="34" charset="0"/>
          </a:endParaRPr>
        </a:p>
      </dgm:t>
    </dgm:pt>
    <dgm:pt modelId="{B807F376-47D0-4B72-AB03-0EDA477EF414}" type="parTrans" cxnId="{46709D9E-A615-4DC0-A2CB-55F28D1A7C2F}">
      <dgm:prSet/>
      <dgm:spPr/>
      <dgm:t>
        <a:bodyPr/>
        <a:lstStyle/>
        <a:p>
          <a:endParaRPr lang="en-GB"/>
        </a:p>
      </dgm:t>
    </dgm:pt>
    <dgm:pt modelId="{68AE1B08-E3E5-4A75-97A4-9339E6B10C41}" type="sibTrans" cxnId="{46709D9E-A615-4DC0-A2CB-55F28D1A7C2F}">
      <dgm:prSet/>
      <dgm:spPr/>
      <dgm:t>
        <a:bodyPr/>
        <a:lstStyle/>
        <a:p>
          <a:endParaRPr lang="en-GB"/>
        </a:p>
      </dgm:t>
    </dgm:pt>
    <dgm:pt modelId="{10F5EF83-12CF-4760-AAAE-FE67CE4F2402}">
      <dgm:prSet phldrT="[Text]" custT="1"/>
      <dgm:spPr/>
      <dgm:t>
        <a:bodyPr lIns="0" tIns="0" rIns="0" bIns="0"/>
        <a:lstStyle/>
        <a:p>
          <a:r>
            <a:rPr lang="en-US" sz="1600" dirty="0" smtClean="0">
              <a:latin typeface="Arial" pitchFamily="34" charset="0"/>
              <a:cs typeface="Arial" pitchFamily="34" charset="0"/>
            </a:rPr>
            <a:t>National Digital Library (23,000)</a:t>
          </a:r>
          <a:endParaRPr lang="en-US" sz="1600" dirty="0">
            <a:latin typeface="Arial" pitchFamily="34" charset="0"/>
            <a:cs typeface="Arial" pitchFamily="34" charset="0"/>
          </a:endParaRPr>
        </a:p>
      </dgm:t>
    </dgm:pt>
    <dgm:pt modelId="{B2A69E17-8BF2-4981-B51B-9679173EDC57}" type="parTrans" cxnId="{B4CFA2AC-DD41-4D4F-86BF-0960F0BADB80}">
      <dgm:prSet/>
      <dgm:spPr/>
      <dgm:t>
        <a:bodyPr/>
        <a:lstStyle/>
        <a:p>
          <a:endParaRPr lang="en-GB"/>
        </a:p>
      </dgm:t>
    </dgm:pt>
    <dgm:pt modelId="{0BE16E24-4658-4097-993F-BE1F349D9879}" type="sibTrans" cxnId="{B4CFA2AC-DD41-4D4F-86BF-0960F0BADB80}">
      <dgm:prSet/>
      <dgm:spPr/>
      <dgm:t>
        <a:bodyPr/>
        <a:lstStyle/>
        <a:p>
          <a:endParaRPr lang="en-GB"/>
        </a:p>
      </dgm:t>
    </dgm:pt>
    <dgm:pt modelId="{0A14F1E5-2763-4094-B602-E69CFEA75BC0}">
      <dgm:prSet phldrT="[Text]" custT="1"/>
      <dgm:spPr/>
      <dgm:t>
        <a:bodyPr lIns="0" tIns="0" rIns="0" bIns="0"/>
        <a:lstStyle/>
        <a:p>
          <a:r>
            <a:rPr lang="en-US" sz="1600" dirty="0" smtClean="0">
              <a:latin typeface="Arial" pitchFamily="34" charset="0"/>
              <a:cs typeface="Arial" pitchFamily="34" charset="0"/>
            </a:rPr>
            <a:t>E-Books (45,000)</a:t>
          </a:r>
          <a:endParaRPr lang="en-US" sz="1600" dirty="0">
            <a:latin typeface="Arial" pitchFamily="34" charset="0"/>
            <a:cs typeface="Arial" pitchFamily="34" charset="0"/>
          </a:endParaRPr>
        </a:p>
      </dgm:t>
    </dgm:pt>
    <dgm:pt modelId="{42DDE876-A827-48D0-BF94-B5A7BB365CAF}" type="parTrans" cxnId="{F4D0802D-68BE-4B05-BC79-87FCA313DBAA}">
      <dgm:prSet/>
      <dgm:spPr/>
      <dgm:t>
        <a:bodyPr/>
        <a:lstStyle/>
        <a:p>
          <a:endParaRPr lang="en-GB"/>
        </a:p>
      </dgm:t>
    </dgm:pt>
    <dgm:pt modelId="{004F955A-9798-4E52-8547-AE5D8B8CB0DD}" type="sibTrans" cxnId="{F4D0802D-68BE-4B05-BC79-87FCA313DBAA}">
      <dgm:prSet/>
      <dgm:spPr/>
      <dgm:t>
        <a:bodyPr/>
        <a:lstStyle/>
        <a:p>
          <a:endParaRPr lang="en-GB"/>
        </a:p>
      </dgm:t>
    </dgm:pt>
    <dgm:pt modelId="{1CCF4D62-89AD-49DC-8B04-A5CFA7F43DFB}">
      <dgm:prSet phldrT="[Text]" custT="1"/>
      <dgm:spPr/>
      <dgm:t>
        <a:bodyPr lIns="0" tIns="0" rIns="0" bIns="0"/>
        <a:lstStyle/>
        <a:p>
          <a:r>
            <a:rPr lang="en-US" sz="1600" dirty="0" smtClean="0">
              <a:latin typeface="Arial" pitchFamily="34" charset="0"/>
              <a:cs typeface="Arial" pitchFamily="34" charset="0"/>
            </a:rPr>
            <a:t>Pakistan Research Repository</a:t>
          </a:r>
          <a:endParaRPr lang="en-US" sz="1600" dirty="0">
            <a:latin typeface="Arial" pitchFamily="34" charset="0"/>
            <a:cs typeface="Arial" pitchFamily="34" charset="0"/>
          </a:endParaRPr>
        </a:p>
      </dgm:t>
    </dgm:pt>
    <dgm:pt modelId="{A930AB51-C627-48ED-A05C-D66BE3F3F67D}" type="parTrans" cxnId="{9587D975-0799-4BF1-825E-9A35FC339D17}">
      <dgm:prSet/>
      <dgm:spPr/>
      <dgm:t>
        <a:bodyPr/>
        <a:lstStyle/>
        <a:p>
          <a:endParaRPr lang="en-GB"/>
        </a:p>
      </dgm:t>
    </dgm:pt>
    <dgm:pt modelId="{B8D507F1-E62C-4B88-BA84-E70CAA36DD9D}" type="sibTrans" cxnId="{9587D975-0799-4BF1-825E-9A35FC339D17}">
      <dgm:prSet/>
      <dgm:spPr/>
      <dgm:t>
        <a:bodyPr/>
        <a:lstStyle/>
        <a:p>
          <a:endParaRPr lang="en-GB"/>
        </a:p>
      </dgm:t>
    </dgm:pt>
    <dgm:pt modelId="{A4E2FB0A-F2EA-4D67-942F-7EA3E1EC75DA}">
      <dgm:prSet phldrT="[Text]" custT="1"/>
      <dgm:spPr/>
      <dgm:t>
        <a:bodyPr lIns="0" tIns="0" rIns="0" bIns="0"/>
        <a:lstStyle/>
        <a:p>
          <a:r>
            <a:rPr lang="en-US" sz="1600" dirty="0" smtClean="0">
              <a:latin typeface="Arial" pitchFamily="34" charset="0"/>
              <a:cs typeface="Arial" pitchFamily="34" charset="0"/>
            </a:rPr>
            <a:t>Scientific research, viz. Grids, simulation, computation, etc.</a:t>
          </a:r>
          <a:endParaRPr lang="en-US" sz="1600" dirty="0">
            <a:latin typeface="Arial" pitchFamily="34" charset="0"/>
            <a:cs typeface="Arial" pitchFamily="34" charset="0"/>
          </a:endParaRPr>
        </a:p>
      </dgm:t>
    </dgm:pt>
    <dgm:pt modelId="{14934040-4AF0-4772-BAC8-FEF2A8506E5E}" type="parTrans" cxnId="{D2239334-5409-473F-BDF1-8D0BC6961465}">
      <dgm:prSet/>
      <dgm:spPr/>
      <dgm:t>
        <a:bodyPr/>
        <a:lstStyle/>
        <a:p>
          <a:endParaRPr lang="en-GB"/>
        </a:p>
      </dgm:t>
    </dgm:pt>
    <dgm:pt modelId="{E894F602-CB0E-4892-B995-7783BFC41FFE}" type="sibTrans" cxnId="{D2239334-5409-473F-BDF1-8D0BC6961465}">
      <dgm:prSet/>
      <dgm:spPr/>
      <dgm:t>
        <a:bodyPr/>
        <a:lstStyle/>
        <a:p>
          <a:endParaRPr lang="en-GB"/>
        </a:p>
      </dgm:t>
    </dgm:pt>
    <dgm:pt modelId="{D96BEA8F-51F6-49DC-BB8A-C3DDFB5FB2DF}">
      <dgm:prSet phldrT="[Text]" custT="1"/>
      <dgm:spPr/>
      <dgm:t>
        <a:bodyPr lIns="0" tIns="0" rIns="0" bIns="0"/>
        <a:lstStyle/>
        <a:p>
          <a:r>
            <a:rPr lang="en-US" sz="1800" b="1" dirty="0" smtClean="0">
              <a:latin typeface="Arial" pitchFamily="34" charset="0"/>
              <a:cs typeface="Arial" pitchFamily="34" charset="0"/>
            </a:rPr>
            <a:t>Internet &amp; Intranet</a:t>
          </a:r>
          <a:endParaRPr lang="en-US" sz="1800" b="1" dirty="0">
            <a:latin typeface="Arial" pitchFamily="34" charset="0"/>
            <a:cs typeface="Arial" pitchFamily="34" charset="0"/>
          </a:endParaRPr>
        </a:p>
      </dgm:t>
    </dgm:pt>
    <dgm:pt modelId="{33537B76-795E-4D18-9E61-77EBC6543E35}" type="sibTrans" cxnId="{5136A306-5781-4211-827B-5193C7C8CB15}">
      <dgm:prSet/>
      <dgm:spPr/>
      <dgm:t>
        <a:bodyPr/>
        <a:lstStyle/>
        <a:p>
          <a:endParaRPr lang="en-US"/>
        </a:p>
      </dgm:t>
    </dgm:pt>
    <dgm:pt modelId="{AC2A03F8-2C43-457D-AF60-B25D8533A940}" type="parTrans" cxnId="{5136A306-5781-4211-827B-5193C7C8CB15}">
      <dgm:prSet/>
      <dgm:spPr/>
      <dgm:t>
        <a:bodyPr/>
        <a:lstStyle/>
        <a:p>
          <a:endParaRPr lang="en-US"/>
        </a:p>
      </dgm:t>
    </dgm:pt>
    <dgm:pt modelId="{D8CD2F72-4C3C-4CC0-B08A-A4A3246B2A2F}">
      <dgm:prSet phldrT="[Text]" custT="1"/>
      <dgm:spPr/>
      <dgm:t>
        <a:bodyPr lIns="0" tIns="0" rIns="0" bIns="0"/>
        <a:lstStyle/>
        <a:p>
          <a:r>
            <a:rPr lang="en-US" sz="1600" dirty="0" smtClean="0">
              <a:latin typeface="Arial" pitchFamily="34" charset="0"/>
              <a:cs typeface="Arial" pitchFamily="34" charset="0"/>
            </a:rPr>
            <a:t>Interactive video conferencing</a:t>
          </a:r>
          <a:endParaRPr lang="en-US" sz="1600" dirty="0">
            <a:latin typeface="Arial" pitchFamily="34" charset="0"/>
            <a:cs typeface="Arial" pitchFamily="34" charset="0"/>
          </a:endParaRPr>
        </a:p>
      </dgm:t>
    </dgm:pt>
    <dgm:pt modelId="{66296A5E-75BE-4DC6-A9F4-593B98BE9266}" type="parTrans" cxnId="{DD4C8DB3-FB6E-49DC-8176-2451F33EEC32}">
      <dgm:prSet/>
      <dgm:spPr/>
      <dgm:t>
        <a:bodyPr/>
        <a:lstStyle/>
        <a:p>
          <a:endParaRPr lang="en-GB"/>
        </a:p>
      </dgm:t>
    </dgm:pt>
    <dgm:pt modelId="{9FA61EB8-CF5F-4493-AF5F-F3F544669C48}" type="sibTrans" cxnId="{DD4C8DB3-FB6E-49DC-8176-2451F33EEC32}">
      <dgm:prSet/>
      <dgm:spPr/>
      <dgm:t>
        <a:bodyPr/>
        <a:lstStyle/>
        <a:p>
          <a:endParaRPr lang="en-GB"/>
        </a:p>
      </dgm:t>
    </dgm:pt>
    <dgm:pt modelId="{3B3446C2-62C8-42F9-B45D-B66A13D38188}">
      <dgm:prSet phldrT="[Text]" custT="1"/>
      <dgm:spPr/>
      <dgm:t>
        <a:bodyPr lIns="0" tIns="0" rIns="0" bIns="0"/>
        <a:lstStyle/>
        <a:p>
          <a:r>
            <a:rPr lang="en-US" sz="1600" dirty="0" smtClean="0">
              <a:latin typeface="Arial" pitchFamily="34" charset="0"/>
              <a:cs typeface="Arial" pitchFamily="34" charset="0"/>
            </a:rPr>
            <a:t>Unified Comm.</a:t>
          </a:r>
          <a:endParaRPr lang="en-US" sz="1600" dirty="0">
            <a:latin typeface="Arial" pitchFamily="34" charset="0"/>
            <a:cs typeface="Arial" pitchFamily="34" charset="0"/>
          </a:endParaRPr>
        </a:p>
      </dgm:t>
    </dgm:pt>
    <dgm:pt modelId="{989095D8-AA08-45CD-B0A0-498541B32375}" type="parTrans" cxnId="{3EB0EF4F-C3FD-48F2-B11B-96C5819A31C5}">
      <dgm:prSet/>
      <dgm:spPr/>
    </dgm:pt>
    <dgm:pt modelId="{DAFDB2E2-DF6B-4DD2-9FE5-4C99C5F4EE94}" type="sibTrans" cxnId="{3EB0EF4F-C3FD-48F2-B11B-96C5819A31C5}">
      <dgm:prSet/>
      <dgm:spPr/>
    </dgm:pt>
    <dgm:pt modelId="{8E46468F-5F79-4178-BCB9-3678CA8A7AE6}" type="pres">
      <dgm:prSet presAssocID="{72204ABF-1278-4E21-9B1E-7041CB33B12C}" presName="cycleMatrixDiagram" presStyleCnt="0">
        <dgm:presLayoutVars>
          <dgm:chMax val="1"/>
          <dgm:dir/>
          <dgm:animLvl val="lvl"/>
          <dgm:resizeHandles val="exact"/>
        </dgm:presLayoutVars>
      </dgm:prSet>
      <dgm:spPr/>
      <dgm:t>
        <a:bodyPr/>
        <a:lstStyle/>
        <a:p>
          <a:endParaRPr lang="en-GB"/>
        </a:p>
      </dgm:t>
    </dgm:pt>
    <dgm:pt modelId="{C9C93800-DB54-43B5-BEF2-353014B0B1F8}" type="pres">
      <dgm:prSet presAssocID="{72204ABF-1278-4E21-9B1E-7041CB33B12C}" presName="children" presStyleCnt="0"/>
      <dgm:spPr/>
      <dgm:t>
        <a:bodyPr/>
        <a:lstStyle/>
        <a:p>
          <a:endParaRPr lang="en-GB"/>
        </a:p>
      </dgm:t>
    </dgm:pt>
    <dgm:pt modelId="{91BF16E9-2AF9-4D86-909C-C24509F357A1}" type="pres">
      <dgm:prSet presAssocID="{72204ABF-1278-4E21-9B1E-7041CB33B12C}" presName="child1group" presStyleCnt="0"/>
      <dgm:spPr/>
      <dgm:t>
        <a:bodyPr/>
        <a:lstStyle/>
        <a:p>
          <a:endParaRPr lang="en-GB"/>
        </a:p>
      </dgm:t>
    </dgm:pt>
    <dgm:pt modelId="{DC371388-5158-4FF5-908A-386D98C9AD83}" type="pres">
      <dgm:prSet presAssocID="{72204ABF-1278-4E21-9B1E-7041CB33B12C}" presName="child1" presStyleLbl="bgAcc1" presStyleIdx="0" presStyleCnt="4"/>
      <dgm:spPr/>
      <dgm:t>
        <a:bodyPr/>
        <a:lstStyle/>
        <a:p>
          <a:endParaRPr lang="en-GB"/>
        </a:p>
      </dgm:t>
    </dgm:pt>
    <dgm:pt modelId="{4EAE8456-4AF2-4752-B625-7524EABB442D}" type="pres">
      <dgm:prSet presAssocID="{72204ABF-1278-4E21-9B1E-7041CB33B12C}" presName="child1Text" presStyleLbl="bgAcc1" presStyleIdx="0" presStyleCnt="4">
        <dgm:presLayoutVars>
          <dgm:bulletEnabled val="1"/>
        </dgm:presLayoutVars>
      </dgm:prSet>
      <dgm:spPr/>
      <dgm:t>
        <a:bodyPr/>
        <a:lstStyle/>
        <a:p>
          <a:endParaRPr lang="en-GB"/>
        </a:p>
      </dgm:t>
    </dgm:pt>
    <dgm:pt modelId="{2872C436-01B4-4004-8B51-C78BCF6C4E79}" type="pres">
      <dgm:prSet presAssocID="{72204ABF-1278-4E21-9B1E-7041CB33B12C}" presName="child2group" presStyleCnt="0"/>
      <dgm:spPr/>
      <dgm:t>
        <a:bodyPr/>
        <a:lstStyle/>
        <a:p>
          <a:endParaRPr lang="en-GB"/>
        </a:p>
      </dgm:t>
    </dgm:pt>
    <dgm:pt modelId="{48072D51-7A8A-4115-B787-B6C4B47B34C1}" type="pres">
      <dgm:prSet presAssocID="{72204ABF-1278-4E21-9B1E-7041CB33B12C}" presName="child2" presStyleLbl="bgAcc1" presStyleIdx="1" presStyleCnt="4"/>
      <dgm:spPr/>
      <dgm:t>
        <a:bodyPr/>
        <a:lstStyle/>
        <a:p>
          <a:endParaRPr lang="en-GB"/>
        </a:p>
      </dgm:t>
    </dgm:pt>
    <dgm:pt modelId="{8C746449-C9D6-481F-A112-B78493F482AC}" type="pres">
      <dgm:prSet presAssocID="{72204ABF-1278-4E21-9B1E-7041CB33B12C}" presName="child2Text" presStyleLbl="bgAcc1" presStyleIdx="1" presStyleCnt="4">
        <dgm:presLayoutVars>
          <dgm:bulletEnabled val="1"/>
        </dgm:presLayoutVars>
      </dgm:prSet>
      <dgm:spPr/>
      <dgm:t>
        <a:bodyPr/>
        <a:lstStyle/>
        <a:p>
          <a:endParaRPr lang="en-GB"/>
        </a:p>
      </dgm:t>
    </dgm:pt>
    <dgm:pt modelId="{6EA4DF45-E3E9-4876-A92B-18CC003153A1}" type="pres">
      <dgm:prSet presAssocID="{72204ABF-1278-4E21-9B1E-7041CB33B12C}" presName="child3group" presStyleCnt="0"/>
      <dgm:spPr/>
      <dgm:t>
        <a:bodyPr/>
        <a:lstStyle/>
        <a:p>
          <a:endParaRPr lang="en-GB"/>
        </a:p>
      </dgm:t>
    </dgm:pt>
    <dgm:pt modelId="{7B07BC0A-7E25-426C-BBDD-60B9498B8B75}" type="pres">
      <dgm:prSet presAssocID="{72204ABF-1278-4E21-9B1E-7041CB33B12C}" presName="child3" presStyleLbl="bgAcc1" presStyleIdx="2" presStyleCnt="4"/>
      <dgm:spPr/>
      <dgm:t>
        <a:bodyPr/>
        <a:lstStyle/>
        <a:p>
          <a:endParaRPr lang="en-GB"/>
        </a:p>
      </dgm:t>
    </dgm:pt>
    <dgm:pt modelId="{159F30EF-06E1-4779-BB5E-6ADD3E0BF47F}" type="pres">
      <dgm:prSet presAssocID="{72204ABF-1278-4E21-9B1E-7041CB33B12C}" presName="child3Text" presStyleLbl="bgAcc1" presStyleIdx="2" presStyleCnt="4">
        <dgm:presLayoutVars>
          <dgm:bulletEnabled val="1"/>
        </dgm:presLayoutVars>
      </dgm:prSet>
      <dgm:spPr/>
      <dgm:t>
        <a:bodyPr/>
        <a:lstStyle/>
        <a:p>
          <a:endParaRPr lang="en-GB"/>
        </a:p>
      </dgm:t>
    </dgm:pt>
    <dgm:pt modelId="{30302B67-B113-4DA2-AD5E-9CC4B34792D1}" type="pres">
      <dgm:prSet presAssocID="{72204ABF-1278-4E21-9B1E-7041CB33B12C}" presName="child4group" presStyleCnt="0"/>
      <dgm:spPr/>
      <dgm:t>
        <a:bodyPr/>
        <a:lstStyle/>
        <a:p>
          <a:endParaRPr lang="en-GB"/>
        </a:p>
      </dgm:t>
    </dgm:pt>
    <dgm:pt modelId="{E5766BC9-22DD-4B74-92AF-9DFCE15F3688}" type="pres">
      <dgm:prSet presAssocID="{72204ABF-1278-4E21-9B1E-7041CB33B12C}" presName="child4" presStyleLbl="bgAcc1" presStyleIdx="3" presStyleCnt="4"/>
      <dgm:spPr/>
      <dgm:t>
        <a:bodyPr/>
        <a:lstStyle/>
        <a:p>
          <a:endParaRPr lang="en-GB"/>
        </a:p>
      </dgm:t>
    </dgm:pt>
    <dgm:pt modelId="{359C2042-D597-4BA6-9369-0D34B004B1B4}" type="pres">
      <dgm:prSet presAssocID="{72204ABF-1278-4E21-9B1E-7041CB33B12C}" presName="child4Text" presStyleLbl="bgAcc1" presStyleIdx="3" presStyleCnt="4">
        <dgm:presLayoutVars>
          <dgm:bulletEnabled val="1"/>
        </dgm:presLayoutVars>
      </dgm:prSet>
      <dgm:spPr/>
      <dgm:t>
        <a:bodyPr/>
        <a:lstStyle/>
        <a:p>
          <a:endParaRPr lang="en-GB"/>
        </a:p>
      </dgm:t>
    </dgm:pt>
    <dgm:pt modelId="{31235CCD-4C25-415A-BC79-46786D8D2264}" type="pres">
      <dgm:prSet presAssocID="{72204ABF-1278-4E21-9B1E-7041CB33B12C}" presName="childPlaceholder" presStyleCnt="0"/>
      <dgm:spPr/>
      <dgm:t>
        <a:bodyPr/>
        <a:lstStyle/>
        <a:p>
          <a:endParaRPr lang="en-GB"/>
        </a:p>
      </dgm:t>
    </dgm:pt>
    <dgm:pt modelId="{A48A59E0-815D-42B5-946E-C8EE5082EF04}" type="pres">
      <dgm:prSet presAssocID="{72204ABF-1278-4E21-9B1E-7041CB33B12C}" presName="circle" presStyleCnt="0"/>
      <dgm:spPr/>
      <dgm:t>
        <a:bodyPr/>
        <a:lstStyle/>
        <a:p>
          <a:endParaRPr lang="en-GB"/>
        </a:p>
      </dgm:t>
    </dgm:pt>
    <dgm:pt modelId="{122AD872-D5AC-485B-BF6F-95DD30D36F4D}" type="pres">
      <dgm:prSet presAssocID="{72204ABF-1278-4E21-9B1E-7041CB33B12C}" presName="quadrant1" presStyleLbl="node1" presStyleIdx="0" presStyleCnt="4" custScaleX="105298" custScaleY="102295">
        <dgm:presLayoutVars>
          <dgm:chMax val="1"/>
          <dgm:bulletEnabled val="1"/>
        </dgm:presLayoutVars>
      </dgm:prSet>
      <dgm:spPr/>
      <dgm:t>
        <a:bodyPr/>
        <a:lstStyle/>
        <a:p>
          <a:endParaRPr lang="en-GB"/>
        </a:p>
      </dgm:t>
    </dgm:pt>
    <dgm:pt modelId="{3960086B-A3B5-4C1A-884C-0EE6A7551A67}" type="pres">
      <dgm:prSet presAssocID="{72204ABF-1278-4E21-9B1E-7041CB33B12C}" presName="quadrant2" presStyleLbl="node1" presStyleIdx="1" presStyleCnt="4" custScaleX="105298" custScaleY="102295">
        <dgm:presLayoutVars>
          <dgm:chMax val="1"/>
          <dgm:bulletEnabled val="1"/>
        </dgm:presLayoutVars>
      </dgm:prSet>
      <dgm:spPr/>
      <dgm:t>
        <a:bodyPr/>
        <a:lstStyle/>
        <a:p>
          <a:endParaRPr lang="en-GB"/>
        </a:p>
      </dgm:t>
    </dgm:pt>
    <dgm:pt modelId="{B5D02F5F-5AFC-4A0C-82AF-B51632999F18}" type="pres">
      <dgm:prSet presAssocID="{72204ABF-1278-4E21-9B1E-7041CB33B12C}" presName="quadrant3" presStyleLbl="node1" presStyleIdx="2" presStyleCnt="4" custScaleX="105298" custScaleY="102295">
        <dgm:presLayoutVars>
          <dgm:chMax val="1"/>
          <dgm:bulletEnabled val="1"/>
        </dgm:presLayoutVars>
      </dgm:prSet>
      <dgm:spPr/>
      <dgm:t>
        <a:bodyPr/>
        <a:lstStyle/>
        <a:p>
          <a:endParaRPr lang="en-GB"/>
        </a:p>
      </dgm:t>
    </dgm:pt>
    <dgm:pt modelId="{27B0A23C-009F-4514-BD56-F1CF8AF8F1C1}" type="pres">
      <dgm:prSet presAssocID="{72204ABF-1278-4E21-9B1E-7041CB33B12C}" presName="quadrant4" presStyleLbl="node1" presStyleIdx="3" presStyleCnt="4" custScaleX="105298" custScaleY="102295">
        <dgm:presLayoutVars>
          <dgm:chMax val="1"/>
          <dgm:bulletEnabled val="1"/>
        </dgm:presLayoutVars>
      </dgm:prSet>
      <dgm:spPr/>
      <dgm:t>
        <a:bodyPr/>
        <a:lstStyle/>
        <a:p>
          <a:endParaRPr lang="en-GB"/>
        </a:p>
      </dgm:t>
    </dgm:pt>
    <dgm:pt modelId="{3164C2C4-03B8-43FA-8AE5-B304383DE98E}" type="pres">
      <dgm:prSet presAssocID="{72204ABF-1278-4E21-9B1E-7041CB33B12C}" presName="quadrantPlaceholder" presStyleCnt="0"/>
      <dgm:spPr/>
      <dgm:t>
        <a:bodyPr/>
        <a:lstStyle/>
        <a:p>
          <a:endParaRPr lang="en-GB"/>
        </a:p>
      </dgm:t>
    </dgm:pt>
    <dgm:pt modelId="{F27735DE-32E9-4F54-A223-DAE24EC1D5F3}" type="pres">
      <dgm:prSet presAssocID="{72204ABF-1278-4E21-9B1E-7041CB33B12C}" presName="center1" presStyleLbl="fgShp" presStyleIdx="0" presStyleCnt="2"/>
      <dgm:spPr/>
      <dgm:t>
        <a:bodyPr/>
        <a:lstStyle/>
        <a:p>
          <a:endParaRPr lang="en-GB"/>
        </a:p>
      </dgm:t>
    </dgm:pt>
    <dgm:pt modelId="{E30FB18B-FE12-48CC-B60C-DC1E94B4FDCE}" type="pres">
      <dgm:prSet presAssocID="{72204ABF-1278-4E21-9B1E-7041CB33B12C}" presName="center2" presStyleLbl="fgShp" presStyleIdx="1" presStyleCnt="2"/>
      <dgm:spPr/>
      <dgm:t>
        <a:bodyPr/>
        <a:lstStyle/>
        <a:p>
          <a:endParaRPr lang="en-GB"/>
        </a:p>
      </dgm:t>
    </dgm:pt>
  </dgm:ptLst>
  <dgm:cxnLst>
    <dgm:cxn modelId="{A08CAF2B-FF2C-416F-8192-98251CE7D33E}" type="presOf" srcId="{10F5EF83-12CF-4760-AAAE-FE67CE4F2402}" destId="{E5766BC9-22DD-4B74-92AF-9DFCE15F3688}" srcOrd="0" destOrd="0" presId="urn:microsoft.com/office/officeart/2005/8/layout/cycle4#1"/>
    <dgm:cxn modelId="{270CA570-CDE3-468B-8C95-3D2D6C74FDE2}" type="presOf" srcId="{A4E2FB0A-F2EA-4D67-942F-7EA3E1EC75DA}" destId="{4EAE8456-4AF2-4752-B625-7524EABB442D}" srcOrd="1" destOrd="0" presId="urn:microsoft.com/office/officeart/2005/8/layout/cycle4#1"/>
    <dgm:cxn modelId="{F535B53C-4FAA-4FE6-A8B5-56E46CF27A82}" srcId="{EF643A65-8BDD-45CF-AD73-7F2583230B6C}" destId="{F6CC5C33-2456-4C41-9A5B-19187954C0B3}" srcOrd="1" destOrd="0" parTransId="{8F85E8B5-8A7B-4F91-AF7D-3BD59C2B196D}" sibTransId="{7A9891A4-2AA9-4562-8B5D-2467B5C4E101}"/>
    <dgm:cxn modelId="{68E9144E-6752-4C60-A55F-2C97C9A83CFD}" type="presOf" srcId="{72204ABF-1278-4E21-9B1E-7041CB33B12C}" destId="{8E46468F-5F79-4178-BCB9-3678CA8A7AE6}" srcOrd="0" destOrd="0" presId="urn:microsoft.com/office/officeart/2005/8/layout/cycle4#1"/>
    <dgm:cxn modelId="{E5234DFE-190C-405E-9DD3-28C3DF945D76}" type="presOf" srcId="{1CCF4D62-89AD-49DC-8B04-A5CFA7F43DFB}" destId="{E5766BC9-22DD-4B74-92AF-9DFCE15F3688}" srcOrd="0" destOrd="2" presId="urn:microsoft.com/office/officeart/2005/8/layout/cycle4#1"/>
    <dgm:cxn modelId="{5C57FD9E-3859-4B99-AB2F-CB6FEFFCA5A3}" srcId="{D96BEA8F-51F6-49DC-BB8A-C3DDFB5FB2DF}" destId="{AE05C90D-D346-4FE1-BACB-02902992234D}" srcOrd="0" destOrd="0" parTransId="{9E1ED17C-80CD-4486-A5CD-C574EC92BDF9}" sibTransId="{AFDD8976-1787-4173-A758-82FD9437F39D}"/>
    <dgm:cxn modelId="{E3B42771-201B-414D-89C7-500E81D9C046}" type="presOf" srcId="{D96BEA8F-51F6-49DC-BB8A-C3DDFB5FB2DF}" destId="{3960086B-A3B5-4C1A-884C-0EE6A7551A67}" srcOrd="0" destOrd="0" presId="urn:microsoft.com/office/officeart/2005/8/layout/cycle4#1"/>
    <dgm:cxn modelId="{B4CFA2AC-DD41-4D4F-86BF-0960F0BADB80}" srcId="{E32E69C9-71E3-424A-BF81-0C251970FAA2}" destId="{10F5EF83-12CF-4760-AAAE-FE67CE4F2402}" srcOrd="0" destOrd="0" parTransId="{B2A69E17-8BF2-4981-B51B-9679173EDC57}" sibTransId="{0BE16E24-4658-4097-993F-BE1F349D9879}"/>
    <dgm:cxn modelId="{46709D9E-A615-4DC0-A2CB-55F28D1A7C2F}" srcId="{72204ABF-1278-4E21-9B1E-7041CB33B12C}" destId="{E32E69C9-71E3-424A-BF81-0C251970FAA2}" srcOrd="3" destOrd="0" parTransId="{B807F376-47D0-4B72-AB03-0EDA477EF414}" sibTransId="{68AE1B08-E3E5-4A75-97A4-9339E6B10C41}"/>
    <dgm:cxn modelId="{9587D975-0799-4BF1-825E-9A35FC339D17}" srcId="{E32E69C9-71E3-424A-BF81-0C251970FAA2}" destId="{1CCF4D62-89AD-49DC-8B04-A5CFA7F43DFB}" srcOrd="2" destOrd="0" parTransId="{A930AB51-C627-48ED-A05C-D66BE3F3F67D}" sibTransId="{B8D507F1-E62C-4B88-BA84-E70CAA36DD9D}"/>
    <dgm:cxn modelId="{A9ABCC82-31C5-4442-B605-9D9991CCC0A5}" type="presOf" srcId="{63D7EC28-4CDB-4024-B464-AA515C9908F6}" destId="{8C746449-C9D6-481F-A112-B78493F482AC}" srcOrd="1" destOrd="1" presId="urn:microsoft.com/office/officeart/2005/8/layout/cycle4#1"/>
    <dgm:cxn modelId="{276260B5-74FE-4001-A56E-E0A9D5687797}" type="presOf" srcId="{1CCF4D62-89AD-49DC-8B04-A5CFA7F43DFB}" destId="{359C2042-D597-4BA6-9369-0D34B004B1B4}" srcOrd="1" destOrd="2" presId="urn:microsoft.com/office/officeart/2005/8/layout/cycle4#1"/>
    <dgm:cxn modelId="{DD4C8DB3-FB6E-49DC-8176-2451F33EEC32}" srcId="{97E9A593-33C4-4204-B357-2A9769D1BF9A}" destId="{D8CD2F72-4C3C-4CC0-B08A-A4A3246B2A2F}" srcOrd="0" destOrd="0" parTransId="{66296A5E-75BE-4DC6-A9F4-593B98BE9266}" sibTransId="{9FA61EB8-CF5F-4493-AF5F-F3F544669C48}"/>
    <dgm:cxn modelId="{FE5595A3-31C9-4586-AACD-CE28B379FC79}" type="presOf" srcId="{EF643A65-8BDD-45CF-AD73-7F2583230B6C}" destId="{122AD872-D5AC-485B-BF6F-95DD30D36F4D}" srcOrd="0" destOrd="0" presId="urn:microsoft.com/office/officeart/2005/8/layout/cycle4#1"/>
    <dgm:cxn modelId="{38162F2B-9402-4B17-A8AD-AE35DEE7A6F3}" srcId="{97E9A593-33C4-4204-B357-2A9769D1BF9A}" destId="{CF3AB28D-8948-4B84-8AAE-2A68919033B0}" srcOrd="1" destOrd="0" parTransId="{A87F7B29-C610-418E-A505-440DD3BABAC5}" sibTransId="{6F73BF5B-AF94-491D-8010-D6AAF6B22300}"/>
    <dgm:cxn modelId="{4C154A0F-4F07-41C3-BD8E-E4AB6BE231A9}" type="presOf" srcId="{3B3446C2-62C8-42F9-B45D-B66A13D38188}" destId="{159F30EF-06E1-4779-BB5E-6ADD3E0BF47F}" srcOrd="1" destOrd="2" presId="urn:microsoft.com/office/officeart/2005/8/layout/cycle4#1"/>
    <dgm:cxn modelId="{BCAC0309-5EBC-4D55-8461-95EE94F49D16}" type="presOf" srcId="{AE05C90D-D346-4FE1-BACB-02902992234D}" destId="{48072D51-7A8A-4115-B787-B6C4B47B34C1}" srcOrd="0" destOrd="0" presId="urn:microsoft.com/office/officeart/2005/8/layout/cycle4#1"/>
    <dgm:cxn modelId="{7565121F-CA18-4C36-B2BB-B0EC9DBC8507}" type="presOf" srcId="{AE05C90D-D346-4FE1-BACB-02902992234D}" destId="{8C746449-C9D6-481F-A112-B78493F482AC}" srcOrd="1" destOrd="0" presId="urn:microsoft.com/office/officeart/2005/8/layout/cycle4#1"/>
    <dgm:cxn modelId="{36F0B6D0-2F35-4733-A938-14CCA6E46775}" type="presOf" srcId="{F6CC5C33-2456-4C41-9A5B-19187954C0B3}" destId="{4EAE8456-4AF2-4752-B625-7524EABB442D}" srcOrd="1" destOrd="1" presId="urn:microsoft.com/office/officeart/2005/8/layout/cycle4#1"/>
    <dgm:cxn modelId="{781EC3E0-AC06-45EE-916C-6EC2FDA8EAB9}" type="presOf" srcId="{63D7EC28-4CDB-4024-B464-AA515C9908F6}" destId="{48072D51-7A8A-4115-B787-B6C4B47B34C1}" srcOrd="0" destOrd="1" presId="urn:microsoft.com/office/officeart/2005/8/layout/cycle4#1"/>
    <dgm:cxn modelId="{F4D0802D-68BE-4B05-BC79-87FCA313DBAA}" srcId="{E32E69C9-71E3-424A-BF81-0C251970FAA2}" destId="{0A14F1E5-2763-4094-B602-E69CFEA75BC0}" srcOrd="1" destOrd="0" parTransId="{42DDE876-A827-48D0-BF94-B5A7BB365CAF}" sibTransId="{004F955A-9798-4E52-8547-AE5D8B8CB0DD}"/>
    <dgm:cxn modelId="{E40A2B4D-6517-4D5B-989D-07E765F8E427}" type="presOf" srcId="{A4E2FB0A-F2EA-4D67-942F-7EA3E1EC75DA}" destId="{DC371388-5158-4FF5-908A-386D98C9AD83}" srcOrd="0" destOrd="0" presId="urn:microsoft.com/office/officeart/2005/8/layout/cycle4#1"/>
    <dgm:cxn modelId="{8F7CA12F-73B9-42B1-9F33-E76589953CE0}" type="presOf" srcId="{3B3446C2-62C8-42F9-B45D-B66A13D38188}" destId="{7B07BC0A-7E25-426C-BBDD-60B9498B8B75}" srcOrd="0" destOrd="2" presId="urn:microsoft.com/office/officeart/2005/8/layout/cycle4#1"/>
    <dgm:cxn modelId="{F93B0372-F15C-408B-AFE4-54CC737C170F}" type="presOf" srcId="{CF3AB28D-8948-4B84-8AAE-2A68919033B0}" destId="{159F30EF-06E1-4779-BB5E-6ADD3E0BF47F}" srcOrd="1" destOrd="1" presId="urn:microsoft.com/office/officeart/2005/8/layout/cycle4#1"/>
    <dgm:cxn modelId="{C619930B-30ED-4C89-8431-5AFEEAD2DF0B}" type="presOf" srcId="{10F5EF83-12CF-4760-AAAE-FE67CE4F2402}" destId="{359C2042-D597-4BA6-9369-0D34B004B1B4}" srcOrd="1" destOrd="0" presId="urn:microsoft.com/office/officeart/2005/8/layout/cycle4#1"/>
    <dgm:cxn modelId="{5136A306-5781-4211-827B-5193C7C8CB15}" srcId="{72204ABF-1278-4E21-9B1E-7041CB33B12C}" destId="{D96BEA8F-51F6-49DC-BB8A-C3DDFB5FB2DF}" srcOrd="1" destOrd="0" parTransId="{AC2A03F8-2C43-457D-AF60-B25D8533A940}" sibTransId="{33537B76-795E-4D18-9E61-77EBC6543E35}"/>
    <dgm:cxn modelId="{7BAAE353-5852-4BB2-84CC-0F7898AF525C}" type="presOf" srcId="{CF3AB28D-8948-4B84-8AAE-2A68919033B0}" destId="{7B07BC0A-7E25-426C-BBDD-60B9498B8B75}" srcOrd="0" destOrd="1" presId="urn:microsoft.com/office/officeart/2005/8/layout/cycle4#1"/>
    <dgm:cxn modelId="{D2239334-5409-473F-BDF1-8D0BC6961465}" srcId="{EF643A65-8BDD-45CF-AD73-7F2583230B6C}" destId="{A4E2FB0A-F2EA-4D67-942F-7EA3E1EC75DA}" srcOrd="0" destOrd="0" parTransId="{14934040-4AF0-4772-BAC8-FEF2A8506E5E}" sibTransId="{E894F602-CB0E-4892-B995-7783BFC41FFE}"/>
    <dgm:cxn modelId="{3EB0EF4F-C3FD-48F2-B11B-96C5819A31C5}" srcId="{97E9A593-33C4-4204-B357-2A9769D1BF9A}" destId="{3B3446C2-62C8-42F9-B45D-B66A13D38188}" srcOrd="2" destOrd="0" parTransId="{989095D8-AA08-45CD-B0A0-498541B32375}" sibTransId="{DAFDB2E2-DF6B-4DD2-9FE5-4C99C5F4EE94}"/>
    <dgm:cxn modelId="{294A18A8-2E22-450E-9012-E8E9A03453AB}" type="presOf" srcId="{97E9A593-33C4-4204-B357-2A9769D1BF9A}" destId="{B5D02F5F-5AFC-4A0C-82AF-B51632999F18}" srcOrd="0" destOrd="0" presId="urn:microsoft.com/office/officeart/2005/8/layout/cycle4#1"/>
    <dgm:cxn modelId="{3FE72D2B-C3A2-4CA6-A905-74C9C2F92B2E}" type="presOf" srcId="{0A14F1E5-2763-4094-B602-E69CFEA75BC0}" destId="{359C2042-D597-4BA6-9369-0D34B004B1B4}" srcOrd="1" destOrd="1" presId="urn:microsoft.com/office/officeart/2005/8/layout/cycle4#1"/>
    <dgm:cxn modelId="{19959213-207A-4DF5-9A15-54BF6027F63D}" type="presOf" srcId="{F6CC5C33-2456-4C41-9A5B-19187954C0B3}" destId="{DC371388-5158-4FF5-908A-386D98C9AD83}" srcOrd="0" destOrd="1" presId="urn:microsoft.com/office/officeart/2005/8/layout/cycle4#1"/>
    <dgm:cxn modelId="{C80362EC-DDCC-4643-9F1E-DFADA968C2A1}" srcId="{D96BEA8F-51F6-49DC-BB8A-C3DDFB5FB2DF}" destId="{63D7EC28-4CDB-4024-B464-AA515C9908F6}" srcOrd="1" destOrd="0" parTransId="{15B511EE-EF86-49A7-A5E9-C5E49E15EDB0}" sibTransId="{54057481-DDE2-439D-A7D8-91BFC9E530D1}"/>
    <dgm:cxn modelId="{198614A9-5104-4EEF-A6D8-705319A3EFCA}" type="presOf" srcId="{D8CD2F72-4C3C-4CC0-B08A-A4A3246B2A2F}" destId="{7B07BC0A-7E25-426C-BBDD-60B9498B8B75}" srcOrd="0" destOrd="0" presId="urn:microsoft.com/office/officeart/2005/8/layout/cycle4#1"/>
    <dgm:cxn modelId="{88B7674C-0182-4961-82DE-8EBA6FD69F12}" type="presOf" srcId="{D8CD2F72-4C3C-4CC0-B08A-A4A3246B2A2F}" destId="{159F30EF-06E1-4779-BB5E-6ADD3E0BF47F}" srcOrd="1" destOrd="0" presId="urn:microsoft.com/office/officeart/2005/8/layout/cycle4#1"/>
    <dgm:cxn modelId="{873B5B19-844A-4717-B2AB-5170A5F511F9}" type="presOf" srcId="{E32E69C9-71E3-424A-BF81-0C251970FAA2}" destId="{27B0A23C-009F-4514-BD56-F1CF8AF8F1C1}" srcOrd="0" destOrd="0" presId="urn:microsoft.com/office/officeart/2005/8/layout/cycle4#1"/>
    <dgm:cxn modelId="{7A4B09CF-C5F0-4788-AE86-1BD9A7D50D5C}" srcId="{72204ABF-1278-4E21-9B1E-7041CB33B12C}" destId="{EF643A65-8BDD-45CF-AD73-7F2583230B6C}" srcOrd="0" destOrd="0" parTransId="{8909CCD4-5203-4F99-BE07-3F0F2BE9304D}" sibTransId="{3162C48F-26BA-4B0A-A9FD-3363663606E9}"/>
    <dgm:cxn modelId="{B94FDF54-680B-4DB8-ACC1-B3B5DA69DB1D}" srcId="{72204ABF-1278-4E21-9B1E-7041CB33B12C}" destId="{97E9A593-33C4-4204-B357-2A9769D1BF9A}" srcOrd="2" destOrd="0" parTransId="{07B12EDF-7374-49C9-A168-891152BA5A71}" sibTransId="{918726B2-3E79-4955-A8A1-24D428BA5EF3}"/>
    <dgm:cxn modelId="{018854C2-D298-4504-B7FA-10A79E2FD982}" type="presOf" srcId="{0A14F1E5-2763-4094-B602-E69CFEA75BC0}" destId="{E5766BC9-22DD-4B74-92AF-9DFCE15F3688}" srcOrd="0" destOrd="1" presId="urn:microsoft.com/office/officeart/2005/8/layout/cycle4#1"/>
    <dgm:cxn modelId="{44163F86-EB60-4584-A2D3-5E28C0D79303}" type="presParOf" srcId="{8E46468F-5F79-4178-BCB9-3678CA8A7AE6}" destId="{C9C93800-DB54-43B5-BEF2-353014B0B1F8}" srcOrd="0" destOrd="0" presId="urn:microsoft.com/office/officeart/2005/8/layout/cycle4#1"/>
    <dgm:cxn modelId="{28A109A8-EEC5-40FE-A86C-1473A0B06273}" type="presParOf" srcId="{C9C93800-DB54-43B5-BEF2-353014B0B1F8}" destId="{91BF16E9-2AF9-4D86-909C-C24509F357A1}" srcOrd="0" destOrd="0" presId="urn:microsoft.com/office/officeart/2005/8/layout/cycle4#1"/>
    <dgm:cxn modelId="{C08C8770-77F0-4131-BB8F-CDC52D8D87AC}" type="presParOf" srcId="{91BF16E9-2AF9-4D86-909C-C24509F357A1}" destId="{DC371388-5158-4FF5-908A-386D98C9AD83}" srcOrd="0" destOrd="0" presId="urn:microsoft.com/office/officeart/2005/8/layout/cycle4#1"/>
    <dgm:cxn modelId="{66416850-1D67-434B-AE96-5D981A87F9E6}" type="presParOf" srcId="{91BF16E9-2AF9-4D86-909C-C24509F357A1}" destId="{4EAE8456-4AF2-4752-B625-7524EABB442D}" srcOrd="1" destOrd="0" presId="urn:microsoft.com/office/officeart/2005/8/layout/cycle4#1"/>
    <dgm:cxn modelId="{59FF22B4-1B05-4CD3-B2A9-D319DE0C7CA2}" type="presParOf" srcId="{C9C93800-DB54-43B5-BEF2-353014B0B1F8}" destId="{2872C436-01B4-4004-8B51-C78BCF6C4E79}" srcOrd="1" destOrd="0" presId="urn:microsoft.com/office/officeart/2005/8/layout/cycle4#1"/>
    <dgm:cxn modelId="{15E5862B-2D1D-4B27-BCC2-075C95829BFA}" type="presParOf" srcId="{2872C436-01B4-4004-8B51-C78BCF6C4E79}" destId="{48072D51-7A8A-4115-B787-B6C4B47B34C1}" srcOrd="0" destOrd="0" presId="urn:microsoft.com/office/officeart/2005/8/layout/cycle4#1"/>
    <dgm:cxn modelId="{A051E0E9-5AF2-479E-896C-99000B3F46F1}" type="presParOf" srcId="{2872C436-01B4-4004-8B51-C78BCF6C4E79}" destId="{8C746449-C9D6-481F-A112-B78493F482AC}" srcOrd="1" destOrd="0" presId="urn:microsoft.com/office/officeart/2005/8/layout/cycle4#1"/>
    <dgm:cxn modelId="{E47D3C9B-3E22-430A-8ACD-4DDD06E836F1}" type="presParOf" srcId="{C9C93800-DB54-43B5-BEF2-353014B0B1F8}" destId="{6EA4DF45-E3E9-4876-A92B-18CC003153A1}" srcOrd="2" destOrd="0" presId="urn:microsoft.com/office/officeart/2005/8/layout/cycle4#1"/>
    <dgm:cxn modelId="{77C4F15D-CF22-4D72-B1B3-5FC59E186B03}" type="presParOf" srcId="{6EA4DF45-E3E9-4876-A92B-18CC003153A1}" destId="{7B07BC0A-7E25-426C-BBDD-60B9498B8B75}" srcOrd="0" destOrd="0" presId="urn:microsoft.com/office/officeart/2005/8/layout/cycle4#1"/>
    <dgm:cxn modelId="{7CBA44B0-3274-4B01-9447-96B0153D8213}" type="presParOf" srcId="{6EA4DF45-E3E9-4876-A92B-18CC003153A1}" destId="{159F30EF-06E1-4779-BB5E-6ADD3E0BF47F}" srcOrd="1" destOrd="0" presId="urn:microsoft.com/office/officeart/2005/8/layout/cycle4#1"/>
    <dgm:cxn modelId="{8C20EA48-7313-45D8-AE8C-D208C59F67D2}" type="presParOf" srcId="{C9C93800-DB54-43B5-BEF2-353014B0B1F8}" destId="{30302B67-B113-4DA2-AD5E-9CC4B34792D1}" srcOrd="3" destOrd="0" presId="urn:microsoft.com/office/officeart/2005/8/layout/cycle4#1"/>
    <dgm:cxn modelId="{CB5DBA6A-9774-4BED-9A07-650E6DCE2434}" type="presParOf" srcId="{30302B67-B113-4DA2-AD5E-9CC4B34792D1}" destId="{E5766BC9-22DD-4B74-92AF-9DFCE15F3688}" srcOrd="0" destOrd="0" presId="urn:microsoft.com/office/officeart/2005/8/layout/cycle4#1"/>
    <dgm:cxn modelId="{85FF8447-F332-41F7-9146-756BEB6CFFF7}" type="presParOf" srcId="{30302B67-B113-4DA2-AD5E-9CC4B34792D1}" destId="{359C2042-D597-4BA6-9369-0D34B004B1B4}" srcOrd="1" destOrd="0" presId="urn:microsoft.com/office/officeart/2005/8/layout/cycle4#1"/>
    <dgm:cxn modelId="{F493423E-C760-44E0-A96A-0410642BB407}" type="presParOf" srcId="{C9C93800-DB54-43B5-BEF2-353014B0B1F8}" destId="{31235CCD-4C25-415A-BC79-46786D8D2264}" srcOrd="4" destOrd="0" presId="urn:microsoft.com/office/officeart/2005/8/layout/cycle4#1"/>
    <dgm:cxn modelId="{2F4D21E3-CB0F-4403-9EAC-20FF3987384F}" type="presParOf" srcId="{8E46468F-5F79-4178-BCB9-3678CA8A7AE6}" destId="{A48A59E0-815D-42B5-946E-C8EE5082EF04}" srcOrd="1" destOrd="0" presId="urn:microsoft.com/office/officeart/2005/8/layout/cycle4#1"/>
    <dgm:cxn modelId="{96965C45-3DBD-4A68-B177-CDE46DB2C1DB}" type="presParOf" srcId="{A48A59E0-815D-42B5-946E-C8EE5082EF04}" destId="{122AD872-D5AC-485B-BF6F-95DD30D36F4D}" srcOrd="0" destOrd="0" presId="urn:microsoft.com/office/officeart/2005/8/layout/cycle4#1"/>
    <dgm:cxn modelId="{A149F304-CFC3-419D-B26F-DE2F9683D149}" type="presParOf" srcId="{A48A59E0-815D-42B5-946E-C8EE5082EF04}" destId="{3960086B-A3B5-4C1A-884C-0EE6A7551A67}" srcOrd="1" destOrd="0" presId="urn:microsoft.com/office/officeart/2005/8/layout/cycle4#1"/>
    <dgm:cxn modelId="{96CEC73A-8222-4789-BE94-7F26DC9E169B}" type="presParOf" srcId="{A48A59E0-815D-42B5-946E-C8EE5082EF04}" destId="{B5D02F5F-5AFC-4A0C-82AF-B51632999F18}" srcOrd="2" destOrd="0" presId="urn:microsoft.com/office/officeart/2005/8/layout/cycle4#1"/>
    <dgm:cxn modelId="{52B4948E-A3FA-4B05-93E1-44193ADA906B}" type="presParOf" srcId="{A48A59E0-815D-42B5-946E-C8EE5082EF04}" destId="{27B0A23C-009F-4514-BD56-F1CF8AF8F1C1}" srcOrd="3" destOrd="0" presId="urn:microsoft.com/office/officeart/2005/8/layout/cycle4#1"/>
    <dgm:cxn modelId="{D3548A7C-51CD-47FE-8074-D8BF082BFF2A}" type="presParOf" srcId="{A48A59E0-815D-42B5-946E-C8EE5082EF04}" destId="{3164C2C4-03B8-43FA-8AE5-B304383DE98E}" srcOrd="4" destOrd="0" presId="urn:microsoft.com/office/officeart/2005/8/layout/cycle4#1"/>
    <dgm:cxn modelId="{68BFBB9E-074F-48FF-A778-BE6CA045DA5E}" type="presParOf" srcId="{8E46468F-5F79-4178-BCB9-3678CA8A7AE6}" destId="{F27735DE-32E9-4F54-A223-DAE24EC1D5F3}" srcOrd="2" destOrd="0" presId="urn:microsoft.com/office/officeart/2005/8/layout/cycle4#1"/>
    <dgm:cxn modelId="{C4B04474-372C-4388-97F5-759234845F52}" type="presParOf" srcId="{8E46468F-5F79-4178-BCB9-3678CA8A7AE6}" destId="{E30FB18B-FE12-48CC-B60C-DC1E94B4FDCE}"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4511E-4195-485A-81DE-2EDA2C742C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A706B9D-8970-47A2-B511-9F4EA309FE39}">
      <dgm:prSet/>
      <dgm:spPr/>
      <dgm:t>
        <a:bodyPr/>
        <a:lstStyle/>
        <a:p>
          <a:pPr algn="ctr" rtl="0"/>
          <a:r>
            <a:rPr lang="en-US" b="1" smtClean="0"/>
            <a:t>Telemedicine</a:t>
          </a:r>
          <a:endParaRPr lang="en-US"/>
        </a:p>
      </dgm:t>
    </dgm:pt>
    <dgm:pt modelId="{63D1F0B5-B063-4BCF-A605-FC5DC7CC7652}" type="parTrans" cxnId="{C34DDCD4-0AED-492A-91FB-193F8EBF634B}">
      <dgm:prSet/>
      <dgm:spPr/>
      <dgm:t>
        <a:bodyPr/>
        <a:lstStyle/>
        <a:p>
          <a:endParaRPr lang="en-US"/>
        </a:p>
      </dgm:t>
    </dgm:pt>
    <dgm:pt modelId="{1EB6FA1B-F6B1-4764-AF89-602B8BFB12F7}" type="sibTrans" cxnId="{C34DDCD4-0AED-492A-91FB-193F8EBF634B}">
      <dgm:prSet/>
      <dgm:spPr/>
      <dgm:t>
        <a:bodyPr/>
        <a:lstStyle/>
        <a:p>
          <a:endParaRPr lang="en-US"/>
        </a:p>
      </dgm:t>
    </dgm:pt>
    <dgm:pt modelId="{D65B3100-BB71-4062-8D44-B9CCF4E7523D}" type="pres">
      <dgm:prSet presAssocID="{6BA4511E-4195-485A-81DE-2EDA2C742C36}" presName="linear" presStyleCnt="0">
        <dgm:presLayoutVars>
          <dgm:animLvl val="lvl"/>
          <dgm:resizeHandles val="exact"/>
        </dgm:presLayoutVars>
      </dgm:prSet>
      <dgm:spPr/>
      <dgm:t>
        <a:bodyPr/>
        <a:lstStyle/>
        <a:p>
          <a:endParaRPr lang="en-US"/>
        </a:p>
      </dgm:t>
    </dgm:pt>
    <dgm:pt modelId="{1FD6B796-967D-4003-918F-004D808DF827}" type="pres">
      <dgm:prSet presAssocID="{FA706B9D-8970-47A2-B511-9F4EA309FE39}" presName="parentText" presStyleLbl="node1" presStyleIdx="0" presStyleCnt="1">
        <dgm:presLayoutVars>
          <dgm:chMax val="0"/>
          <dgm:bulletEnabled val="1"/>
        </dgm:presLayoutVars>
      </dgm:prSet>
      <dgm:spPr/>
      <dgm:t>
        <a:bodyPr/>
        <a:lstStyle/>
        <a:p>
          <a:endParaRPr lang="en-US"/>
        </a:p>
      </dgm:t>
    </dgm:pt>
  </dgm:ptLst>
  <dgm:cxnLst>
    <dgm:cxn modelId="{E379998C-DEF4-40AD-897E-CA221683DE69}" type="presOf" srcId="{FA706B9D-8970-47A2-B511-9F4EA309FE39}" destId="{1FD6B796-967D-4003-918F-004D808DF827}" srcOrd="0" destOrd="0" presId="urn:microsoft.com/office/officeart/2005/8/layout/vList2"/>
    <dgm:cxn modelId="{03143298-DC7B-4BA9-9BF7-2C847B525FF2}" type="presOf" srcId="{6BA4511E-4195-485A-81DE-2EDA2C742C36}" destId="{D65B3100-BB71-4062-8D44-B9CCF4E7523D}" srcOrd="0" destOrd="0" presId="urn:microsoft.com/office/officeart/2005/8/layout/vList2"/>
    <dgm:cxn modelId="{C34DDCD4-0AED-492A-91FB-193F8EBF634B}" srcId="{6BA4511E-4195-485A-81DE-2EDA2C742C36}" destId="{FA706B9D-8970-47A2-B511-9F4EA309FE39}" srcOrd="0" destOrd="0" parTransId="{63D1F0B5-B063-4BCF-A605-FC5DC7CC7652}" sibTransId="{1EB6FA1B-F6B1-4764-AF89-602B8BFB12F7}"/>
    <dgm:cxn modelId="{1FAB5D43-432D-4960-B2F9-443855F3B2B1}" type="presParOf" srcId="{D65B3100-BB71-4062-8D44-B9CCF4E7523D}" destId="{1FD6B796-967D-4003-918F-004D808DF827}" srcOrd="0"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71B34-3F29-4AE4-8A8E-0BD94C99BB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484B12B-BE45-42C5-B8ED-59A3D1D5445D}">
      <dgm:prSet/>
      <dgm:spPr/>
      <dgm:t>
        <a:bodyPr/>
        <a:lstStyle/>
        <a:p>
          <a:pPr rtl="0"/>
          <a:r>
            <a:rPr lang="en-US" b="1" smtClean="0"/>
            <a:t>Agriculture Research</a:t>
          </a:r>
          <a:endParaRPr lang="en-US"/>
        </a:p>
      </dgm:t>
    </dgm:pt>
    <dgm:pt modelId="{60E53617-BAC3-4421-80AE-F1077A75E7DC}" type="parTrans" cxnId="{D4B749AD-DF0F-48FB-A1AB-16303CDCF217}">
      <dgm:prSet/>
      <dgm:spPr/>
      <dgm:t>
        <a:bodyPr/>
        <a:lstStyle/>
        <a:p>
          <a:endParaRPr lang="en-US"/>
        </a:p>
      </dgm:t>
    </dgm:pt>
    <dgm:pt modelId="{F3F20E16-2836-4306-AD20-9558064CB6CB}" type="sibTrans" cxnId="{D4B749AD-DF0F-48FB-A1AB-16303CDCF217}">
      <dgm:prSet/>
      <dgm:spPr/>
      <dgm:t>
        <a:bodyPr/>
        <a:lstStyle/>
        <a:p>
          <a:endParaRPr lang="en-US"/>
        </a:p>
      </dgm:t>
    </dgm:pt>
    <dgm:pt modelId="{BA5A0676-529C-4664-8548-455EEE2DC163}" type="pres">
      <dgm:prSet presAssocID="{78471B34-3F29-4AE4-8A8E-0BD94C99BBC8}" presName="linear" presStyleCnt="0">
        <dgm:presLayoutVars>
          <dgm:animLvl val="lvl"/>
          <dgm:resizeHandles val="exact"/>
        </dgm:presLayoutVars>
      </dgm:prSet>
      <dgm:spPr/>
      <dgm:t>
        <a:bodyPr/>
        <a:lstStyle/>
        <a:p>
          <a:endParaRPr lang="en-US"/>
        </a:p>
      </dgm:t>
    </dgm:pt>
    <dgm:pt modelId="{7E8CFBB2-0805-45B8-946D-9A6AF3AE7B1D}" type="pres">
      <dgm:prSet presAssocID="{B484B12B-BE45-42C5-B8ED-59A3D1D5445D}" presName="parentText" presStyleLbl="node1" presStyleIdx="0" presStyleCnt="1">
        <dgm:presLayoutVars>
          <dgm:chMax val="0"/>
          <dgm:bulletEnabled val="1"/>
        </dgm:presLayoutVars>
      </dgm:prSet>
      <dgm:spPr/>
      <dgm:t>
        <a:bodyPr/>
        <a:lstStyle/>
        <a:p>
          <a:endParaRPr lang="en-US"/>
        </a:p>
      </dgm:t>
    </dgm:pt>
  </dgm:ptLst>
  <dgm:cxnLst>
    <dgm:cxn modelId="{D4B749AD-DF0F-48FB-A1AB-16303CDCF217}" srcId="{78471B34-3F29-4AE4-8A8E-0BD94C99BBC8}" destId="{B484B12B-BE45-42C5-B8ED-59A3D1D5445D}" srcOrd="0" destOrd="0" parTransId="{60E53617-BAC3-4421-80AE-F1077A75E7DC}" sibTransId="{F3F20E16-2836-4306-AD20-9558064CB6CB}"/>
    <dgm:cxn modelId="{BFF94781-8487-43A9-8DEC-1F4FC1DDEFEF}" type="presOf" srcId="{78471B34-3F29-4AE4-8A8E-0BD94C99BBC8}" destId="{BA5A0676-529C-4664-8548-455EEE2DC163}" srcOrd="0" destOrd="0" presId="urn:microsoft.com/office/officeart/2005/8/layout/vList2"/>
    <dgm:cxn modelId="{64113651-239E-4DC6-99AA-1C07C45AD769}" type="presOf" srcId="{B484B12B-BE45-42C5-B8ED-59A3D1D5445D}" destId="{7E8CFBB2-0805-45B8-946D-9A6AF3AE7B1D}" srcOrd="0" destOrd="0" presId="urn:microsoft.com/office/officeart/2005/8/layout/vList2"/>
    <dgm:cxn modelId="{DC6E0838-4FF5-4167-AAF7-906EC2CF8864}" type="presParOf" srcId="{BA5A0676-529C-4664-8548-455EEE2DC163}" destId="{7E8CFBB2-0805-45B8-946D-9A6AF3AE7B1D}" srcOrd="0" destOrd="0" presId="urn:microsoft.com/office/officeart/2005/8/layout/vList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D840D-6284-4CAD-9A18-C7D0A81B7AFD}">
      <dsp:nvSpPr>
        <dsp:cNvPr id="0" name=""/>
        <dsp:cNvSpPr/>
      </dsp:nvSpPr>
      <dsp:spPr>
        <a:xfrm>
          <a:off x="1899975" y="753255"/>
          <a:ext cx="5039248" cy="5039248"/>
        </a:xfrm>
        <a:prstGeom prst="blockArc">
          <a:avLst>
            <a:gd name="adj1" fmla="val 10800000"/>
            <a:gd name="adj2" fmla="val 16200000"/>
            <a:gd name="adj3" fmla="val 4636"/>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DC07D88-1698-4248-B73E-7A1C40F4BD6E}">
      <dsp:nvSpPr>
        <dsp:cNvPr id="0" name=""/>
        <dsp:cNvSpPr/>
      </dsp:nvSpPr>
      <dsp:spPr>
        <a:xfrm>
          <a:off x="1898513" y="668437"/>
          <a:ext cx="5039248" cy="5039248"/>
        </a:xfrm>
        <a:prstGeom prst="blockArc">
          <a:avLst>
            <a:gd name="adj1" fmla="val 5673079"/>
            <a:gd name="adj2" fmla="val 10681507"/>
            <a:gd name="adj3" fmla="val 4636"/>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8E78711-18A7-4396-B5FE-88FC585D8396}">
      <dsp:nvSpPr>
        <dsp:cNvPr id="0" name=""/>
        <dsp:cNvSpPr/>
      </dsp:nvSpPr>
      <dsp:spPr>
        <a:xfrm>
          <a:off x="2385454" y="702763"/>
          <a:ext cx="4581180" cy="5039248"/>
        </a:xfrm>
        <a:prstGeom prst="blockArc">
          <a:avLst>
            <a:gd name="adj1" fmla="val 20991590"/>
            <a:gd name="adj2" fmla="val 6036661"/>
            <a:gd name="adj3" fmla="val 4636"/>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EBD5EE9-D740-4F3D-9307-FF66D6ABD78F}">
      <dsp:nvSpPr>
        <dsp:cNvPr id="0" name=""/>
        <dsp:cNvSpPr/>
      </dsp:nvSpPr>
      <dsp:spPr>
        <a:xfrm>
          <a:off x="2163208" y="739138"/>
          <a:ext cx="5039248" cy="5039248"/>
        </a:xfrm>
        <a:prstGeom prst="blockArc">
          <a:avLst>
            <a:gd name="adj1" fmla="val 15831621"/>
            <a:gd name="adj2" fmla="val 20939906"/>
            <a:gd name="adj3" fmla="val 4636"/>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A2B3721-96DA-42D7-9D4A-2F555D607C3F}">
      <dsp:nvSpPr>
        <dsp:cNvPr id="0" name=""/>
        <dsp:cNvSpPr/>
      </dsp:nvSpPr>
      <dsp:spPr>
        <a:xfrm>
          <a:off x="3260749" y="2114029"/>
          <a:ext cx="2317700" cy="2317700"/>
        </a:xfrm>
        <a:prstGeom prst="ellips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sp3d extrusionH="28000" prstMaterial="matte"/>
        </a:bodyPr>
        <a:lstStyle/>
        <a:p>
          <a:pPr lvl="0" algn="ctr" defTabSz="1466850">
            <a:lnSpc>
              <a:spcPct val="90000"/>
            </a:lnSpc>
            <a:spcBef>
              <a:spcPct val="0"/>
            </a:spcBef>
            <a:spcAft>
              <a:spcPct val="35000"/>
            </a:spcAft>
          </a:pPr>
          <a:r>
            <a:rPr lang="en-GB" sz="3300" kern="1200" dirty="0" smtClean="0"/>
            <a:t>ICT Growth</a:t>
          </a:r>
          <a:endParaRPr lang="en-GB" sz="3300" kern="1200" dirty="0"/>
        </a:p>
      </dsp:txBody>
      <dsp:txXfrm>
        <a:off x="3600168" y="2453448"/>
        <a:ext cx="1638862" cy="1638862"/>
      </dsp:txXfrm>
    </dsp:sp>
    <dsp:sp modelId="{DD0DBDA0-1DA9-41B3-A91E-E64D59521481}">
      <dsp:nvSpPr>
        <dsp:cNvPr id="0" name=""/>
        <dsp:cNvSpPr/>
      </dsp:nvSpPr>
      <dsp:spPr>
        <a:xfrm>
          <a:off x="3468092" y="-141995"/>
          <a:ext cx="1903015" cy="1907314"/>
        </a:xfrm>
        <a:prstGeom prst="ellipse">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GB" sz="2000" b="1" kern="1200" dirty="0" smtClean="0"/>
            <a:t>1</a:t>
          </a:r>
          <a:r>
            <a:rPr lang="en-GB" sz="2000" b="1" kern="1200" baseline="30000" dirty="0" smtClean="0"/>
            <a:t>st</a:t>
          </a:r>
          <a:r>
            <a:rPr lang="en-GB" sz="2000" b="1" kern="1200" dirty="0" smtClean="0"/>
            <a:t> Era</a:t>
          </a:r>
        </a:p>
        <a:p>
          <a:pPr lvl="0" algn="ctr" defTabSz="889000">
            <a:lnSpc>
              <a:spcPct val="90000"/>
            </a:lnSpc>
            <a:spcBef>
              <a:spcPct val="0"/>
            </a:spcBef>
            <a:spcAft>
              <a:spcPct val="35000"/>
            </a:spcAft>
          </a:pPr>
          <a:r>
            <a:rPr lang="en-GB" sz="2000" b="1" kern="1200" dirty="0" smtClean="0"/>
            <a:t>1947-1962</a:t>
          </a:r>
          <a:endParaRPr lang="en-GB" sz="2000" b="1" kern="1200" dirty="0"/>
        </a:p>
      </dsp:txBody>
      <dsp:txXfrm>
        <a:off x="3746782" y="137325"/>
        <a:ext cx="1345635" cy="1348674"/>
      </dsp:txXfrm>
    </dsp:sp>
    <dsp:sp modelId="{D212CEDC-AD3C-4A38-A8A4-B51E5C73A30D}">
      <dsp:nvSpPr>
        <dsp:cNvPr id="0" name=""/>
        <dsp:cNvSpPr/>
      </dsp:nvSpPr>
      <dsp:spPr>
        <a:xfrm>
          <a:off x="6147846" y="1833526"/>
          <a:ext cx="1901944" cy="1911094"/>
        </a:xfrm>
        <a:prstGeom prst="ellipse">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GB" sz="2000" b="1" kern="1200" dirty="0" smtClean="0"/>
            <a:t>2</a:t>
          </a:r>
          <a:r>
            <a:rPr lang="en-GB" sz="2000" b="1" kern="1200" baseline="30000" dirty="0" smtClean="0"/>
            <a:t>nd</a:t>
          </a:r>
          <a:r>
            <a:rPr lang="en-GB" sz="2000" b="1" kern="1200" dirty="0" smtClean="0"/>
            <a:t> Era</a:t>
          </a:r>
        </a:p>
        <a:p>
          <a:pPr lvl="0" algn="ctr" defTabSz="889000">
            <a:lnSpc>
              <a:spcPct val="90000"/>
            </a:lnSpc>
            <a:spcBef>
              <a:spcPct val="0"/>
            </a:spcBef>
            <a:spcAft>
              <a:spcPct val="35000"/>
            </a:spcAft>
          </a:pPr>
          <a:r>
            <a:rPr lang="en-GB" sz="2000" b="1" kern="1200" dirty="0" smtClean="0"/>
            <a:t>1963-1989</a:t>
          </a:r>
          <a:endParaRPr lang="en-GB" sz="2000" b="1" kern="1200" dirty="0"/>
        </a:p>
      </dsp:txBody>
      <dsp:txXfrm>
        <a:off x="6426379" y="2113399"/>
        <a:ext cx="1344878" cy="1351348"/>
      </dsp:txXfrm>
    </dsp:sp>
    <dsp:sp modelId="{BC785CB2-E42F-4B47-9438-1026F7904544}">
      <dsp:nvSpPr>
        <dsp:cNvPr id="0" name=""/>
        <dsp:cNvSpPr/>
      </dsp:nvSpPr>
      <dsp:spPr>
        <a:xfrm>
          <a:off x="3271327" y="4685971"/>
          <a:ext cx="1903015" cy="1911094"/>
        </a:xfrm>
        <a:prstGeom prst="ellipse">
          <a:avLst/>
        </a:prstGeom>
        <a:solidFill>
          <a:schemeClr val="accent4">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GB" sz="2000" b="1" kern="1200" dirty="0" smtClean="0"/>
            <a:t>3</a:t>
          </a:r>
          <a:r>
            <a:rPr lang="en-GB" sz="2000" b="1" kern="1200" baseline="30000" dirty="0" smtClean="0"/>
            <a:t>rd</a:t>
          </a:r>
          <a:r>
            <a:rPr lang="en-GB" sz="2000" b="1" kern="1200" dirty="0" smtClean="0"/>
            <a:t> Era</a:t>
          </a:r>
        </a:p>
        <a:p>
          <a:pPr lvl="0" algn="ctr" defTabSz="889000">
            <a:lnSpc>
              <a:spcPct val="90000"/>
            </a:lnSpc>
            <a:spcBef>
              <a:spcPct val="0"/>
            </a:spcBef>
            <a:spcAft>
              <a:spcPct val="35000"/>
            </a:spcAft>
          </a:pPr>
          <a:r>
            <a:rPr lang="en-GB" sz="2000" b="1" kern="1200" dirty="0" smtClean="0"/>
            <a:t>1990-2002</a:t>
          </a:r>
          <a:endParaRPr lang="en-GB" sz="2000" b="1" kern="1200" dirty="0"/>
        </a:p>
      </dsp:txBody>
      <dsp:txXfrm>
        <a:off x="3550017" y="4965844"/>
        <a:ext cx="1345635" cy="1351348"/>
      </dsp:txXfrm>
    </dsp:sp>
    <dsp:sp modelId="{B660C128-8A33-4636-9A1C-1BB3A2163CD0}">
      <dsp:nvSpPr>
        <dsp:cNvPr id="0" name=""/>
        <dsp:cNvSpPr/>
      </dsp:nvSpPr>
      <dsp:spPr>
        <a:xfrm>
          <a:off x="1007409" y="2317332"/>
          <a:ext cx="1901944" cy="1911094"/>
        </a:xfrm>
        <a:prstGeom prst="ellipse">
          <a:avLst/>
        </a:prstGeom>
        <a:solidFill>
          <a:schemeClr val="accent5">
            <a:hueOff val="0"/>
            <a:satOff val="0"/>
            <a:lumOff val="0"/>
            <a:alphaOff val="0"/>
          </a:schemeClr>
        </a:solidFill>
        <a:ln>
          <a:noFill/>
        </a:ln>
        <a:effectLst>
          <a:outerShdw blurRad="38100" dist="25400" dir="5400000" rotWithShape="0">
            <a:srgbClr val="000000">
              <a:alpha val="4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GB" sz="2000" b="1" kern="1200" smtClean="0"/>
            <a:t>4</a:t>
          </a:r>
          <a:r>
            <a:rPr lang="en-GB" sz="2000" b="1" kern="1200" baseline="30000" smtClean="0"/>
            <a:t>th</a:t>
          </a:r>
          <a:r>
            <a:rPr lang="en-GB" sz="2000" b="1" kern="1200" smtClean="0"/>
            <a:t> Era</a:t>
          </a:r>
        </a:p>
        <a:p>
          <a:pPr lvl="0" algn="ctr" defTabSz="889000">
            <a:lnSpc>
              <a:spcPct val="90000"/>
            </a:lnSpc>
            <a:spcBef>
              <a:spcPct val="0"/>
            </a:spcBef>
            <a:spcAft>
              <a:spcPct val="35000"/>
            </a:spcAft>
          </a:pPr>
          <a:r>
            <a:rPr lang="en-GB" sz="2000" b="1" kern="1200" smtClean="0"/>
            <a:t>2003-2013</a:t>
          </a:r>
          <a:endParaRPr lang="en-GB" sz="2000" b="1" kern="1200" dirty="0"/>
        </a:p>
      </dsp:txBody>
      <dsp:txXfrm>
        <a:off x="1285942" y="2597205"/>
        <a:ext cx="1344878" cy="1351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7BC0A-7E25-426C-BBDD-60B9498B8B75}">
      <dsp:nvSpPr>
        <dsp:cNvPr id="0" name=""/>
        <dsp:cNvSpPr/>
      </dsp:nvSpPr>
      <dsp:spPr>
        <a:xfrm>
          <a:off x="6105579" y="3772788"/>
          <a:ext cx="2740820" cy="1775430"/>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Interactive video conferencing</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Voice over IP across HEIs</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Unified Comm.</a:t>
          </a:r>
          <a:endParaRPr lang="en-US" sz="1600" kern="1200" dirty="0">
            <a:latin typeface="Arial" pitchFamily="34" charset="0"/>
            <a:cs typeface="Arial" pitchFamily="34" charset="0"/>
          </a:endParaRPr>
        </a:p>
      </dsp:txBody>
      <dsp:txXfrm>
        <a:off x="6966825" y="4255646"/>
        <a:ext cx="1840574" cy="1253572"/>
      </dsp:txXfrm>
    </dsp:sp>
    <dsp:sp modelId="{E5766BC9-22DD-4B74-92AF-9DFCE15F3688}">
      <dsp:nvSpPr>
        <dsp:cNvPr id="0" name=""/>
        <dsp:cNvSpPr/>
      </dsp:nvSpPr>
      <dsp:spPr>
        <a:xfrm>
          <a:off x="1633715" y="3772788"/>
          <a:ext cx="2740820" cy="1775430"/>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National Digital </a:t>
          </a:r>
          <a:r>
            <a:rPr lang="en-US" sz="1600" kern="1200" dirty="0" smtClean="0">
              <a:latin typeface="Arial" pitchFamily="34" charset="0"/>
              <a:cs typeface="Arial" pitchFamily="34" charset="0"/>
            </a:rPr>
            <a:t>Library (23,000)</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E-Books (45,000)</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Pakistan Research Repository</a:t>
          </a:r>
          <a:endParaRPr lang="en-US" sz="1600" kern="1200" dirty="0">
            <a:latin typeface="Arial" pitchFamily="34" charset="0"/>
            <a:cs typeface="Arial" pitchFamily="34" charset="0"/>
          </a:endParaRPr>
        </a:p>
      </dsp:txBody>
      <dsp:txXfrm>
        <a:off x="1672715" y="4255646"/>
        <a:ext cx="1840574" cy="1253572"/>
      </dsp:txXfrm>
    </dsp:sp>
    <dsp:sp modelId="{48072D51-7A8A-4115-B787-B6C4B47B34C1}">
      <dsp:nvSpPr>
        <dsp:cNvPr id="0" name=""/>
        <dsp:cNvSpPr/>
      </dsp:nvSpPr>
      <dsp:spPr>
        <a:xfrm>
          <a:off x="6105579" y="0"/>
          <a:ext cx="2740820" cy="1775430"/>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Access to international digital resources</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Closed loop secure connectivity</a:t>
          </a:r>
          <a:endParaRPr lang="en-US" sz="1600" kern="1200" dirty="0">
            <a:latin typeface="Arial" pitchFamily="34" charset="0"/>
            <a:cs typeface="Arial" pitchFamily="34" charset="0"/>
          </a:endParaRPr>
        </a:p>
      </dsp:txBody>
      <dsp:txXfrm>
        <a:off x="6966825" y="39000"/>
        <a:ext cx="1840574" cy="1253572"/>
      </dsp:txXfrm>
    </dsp:sp>
    <dsp:sp modelId="{DC371388-5158-4FF5-908A-386D98C9AD83}">
      <dsp:nvSpPr>
        <dsp:cNvPr id="0" name=""/>
        <dsp:cNvSpPr/>
      </dsp:nvSpPr>
      <dsp:spPr>
        <a:xfrm>
          <a:off x="1633715" y="0"/>
          <a:ext cx="2740820" cy="1775430"/>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Scientific research, viz. Grids, simulation, computation, etc.</a:t>
          </a:r>
          <a:endParaRPr lang="en-US"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n-US" sz="1600" kern="1200" dirty="0" smtClean="0">
              <a:latin typeface="Arial" pitchFamily="34" charset="0"/>
              <a:cs typeface="Arial" pitchFamily="34" charset="0"/>
            </a:rPr>
            <a:t>Local contents hosting</a:t>
          </a:r>
          <a:endParaRPr lang="en-US" sz="1600" kern="1200" dirty="0">
            <a:latin typeface="Arial" pitchFamily="34" charset="0"/>
            <a:cs typeface="Arial" pitchFamily="34" charset="0"/>
          </a:endParaRPr>
        </a:p>
      </dsp:txBody>
      <dsp:txXfrm>
        <a:off x="1672715" y="39000"/>
        <a:ext cx="1840574" cy="1253572"/>
      </dsp:txXfrm>
    </dsp:sp>
    <dsp:sp modelId="{122AD872-D5AC-485B-BF6F-95DD30D36F4D}">
      <dsp:nvSpPr>
        <dsp:cNvPr id="0" name=""/>
        <dsp:cNvSpPr/>
      </dsp:nvSpPr>
      <dsp:spPr>
        <a:xfrm>
          <a:off x="2718557" y="288681"/>
          <a:ext cx="2529656" cy="2457513"/>
        </a:xfrm>
        <a:prstGeom prst="pieWedg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pPr>
          <a:r>
            <a:rPr lang="en-US" sz="1800" b="1" kern="1200" dirty="0" smtClean="0">
              <a:latin typeface="Arial" pitchFamily="34" charset="0"/>
              <a:cs typeface="Arial" pitchFamily="34" charset="0"/>
            </a:rPr>
            <a:t>Communication Infrastructure</a:t>
          </a:r>
          <a:endParaRPr lang="en-US" sz="1800" b="1" kern="1200" dirty="0">
            <a:latin typeface="Arial" pitchFamily="34" charset="0"/>
            <a:cs typeface="Arial" pitchFamily="34" charset="0"/>
          </a:endParaRPr>
        </a:p>
      </dsp:txBody>
      <dsp:txXfrm>
        <a:off x="3459476" y="1008470"/>
        <a:ext cx="1788737" cy="1737724"/>
      </dsp:txXfrm>
    </dsp:sp>
    <dsp:sp modelId="{3960086B-A3B5-4C1A-884C-0EE6A7551A67}">
      <dsp:nvSpPr>
        <dsp:cNvPr id="0" name=""/>
        <dsp:cNvSpPr/>
      </dsp:nvSpPr>
      <dsp:spPr>
        <a:xfrm rot="5400000">
          <a:off x="5267972" y="252609"/>
          <a:ext cx="2457513" cy="2529656"/>
        </a:xfrm>
        <a:prstGeom prst="pieWedge">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Internet &amp; Intranet</a:t>
          </a:r>
          <a:endParaRPr lang="en-US" sz="1800" b="1" kern="1200" dirty="0">
            <a:latin typeface="Arial" pitchFamily="34" charset="0"/>
            <a:cs typeface="Arial" pitchFamily="34" charset="0"/>
          </a:endParaRPr>
        </a:p>
      </dsp:txBody>
      <dsp:txXfrm rot="-5400000">
        <a:off x="5231901" y="1008469"/>
        <a:ext cx="1788737" cy="1737724"/>
      </dsp:txXfrm>
    </dsp:sp>
    <dsp:sp modelId="{B5D02F5F-5AFC-4A0C-82AF-B51632999F18}">
      <dsp:nvSpPr>
        <dsp:cNvPr id="0" name=""/>
        <dsp:cNvSpPr/>
      </dsp:nvSpPr>
      <dsp:spPr>
        <a:xfrm rot="10800000">
          <a:off x="5231900" y="2802024"/>
          <a:ext cx="2529656" cy="2457513"/>
        </a:xfrm>
        <a:prstGeom prst="pieWedge">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Video/ Voice</a:t>
          </a:r>
          <a:endParaRPr lang="en-US" sz="1800" b="1" kern="1200" dirty="0">
            <a:latin typeface="Arial" pitchFamily="34" charset="0"/>
            <a:cs typeface="Arial" pitchFamily="34" charset="0"/>
          </a:endParaRPr>
        </a:p>
      </dsp:txBody>
      <dsp:txXfrm rot="10800000">
        <a:off x="5231900" y="2802024"/>
        <a:ext cx="1788737" cy="1737724"/>
      </dsp:txXfrm>
    </dsp:sp>
    <dsp:sp modelId="{27B0A23C-009F-4514-BD56-F1CF8AF8F1C1}">
      <dsp:nvSpPr>
        <dsp:cNvPr id="0" name=""/>
        <dsp:cNvSpPr/>
      </dsp:nvSpPr>
      <dsp:spPr>
        <a:xfrm rot="16200000">
          <a:off x="2754629" y="2765952"/>
          <a:ext cx="2457513" cy="2529656"/>
        </a:xfrm>
        <a:prstGeom prst="pieWedge">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Digital Resources</a:t>
          </a:r>
          <a:endParaRPr lang="en-US" sz="1800" b="1" kern="1200" dirty="0">
            <a:latin typeface="Arial" pitchFamily="34" charset="0"/>
            <a:cs typeface="Arial" pitchFamily="34" charset="0"/>
          </a:endParaRPr>
        </a:p>
      </dsp:txBody>
      <dsp:txXfrm rot="5400000">
        <a:off x="3459477" y="2802023"/>
        <a:ext cx="1788737" cy="1737724"/>
      </dsp:txXfrm>
    </dsp:sp>
    <dsp:sp modelId="{F27735DE-32E9-4F54-A223-DAE24EC1D5F3}">
      <dsp:nvSpPr>
        <dsp:cNvPr id="0" name=""/>
        <dsp:cNvSpPr/>
      </dsp:nvSpPr>
      <dsp:spPr>
        <a:xfrm>
          <a:off x="4825328" y="2274769"/>
          <a:ext cx="829458" cy="721268"/>
        </a:xfrm>
        <a:prstGeom prst="circular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0FB18B-FE12-48CC-B60C-DC1E94B4FDCE}">
      <dsp:nvSpPr>
        <dsp:cNvPr id="0" name=""/>
        <dsp:cNvSpPr/>
      </dsp:nvSpPr>
      <dsp:spPr>
        <a:xfrm rot="10800000">
          <a:off x="4825328" y="2552180"/>
          <a:ext cx="829458" cy="721268"/>
        </a:xfrm>
        <a:prstGeom prst="circularArrow">
          <a:avLst/>
        </a:prstGeom>
        <a:solidFill>
          <a:schemeClr val="accent2">
            <a:tint val="4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6B796-967D-4003-918F-004D808DF827}">
      <dsp:nvSpPr>
        <dsp:cNvPr id="0" name=""/>
        <dsp:cNvSpPr/>
      </dsp:nvSpPr>
      <dsp:spPr>
        <a:xfrm>
          <a:off x="0" y="6131"/>
          <a:ext cx="1854994" cy="2878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smtClean="0"/>
            <a:t>Telemedicine</a:t>
          </a:r>
          <a:endParaRPr lang="en-US" sz="1200" kern="1200"/>
        </a:p>
      </dsp:txBody>
      <dsp:txXfrm>
        <a:off x="14050" y="20181"/>
        <a:ext cx="1826894" cy="259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CFBB2-0805-45B8-946D-9A6AF3AE7B1D}">
      <dsp:nvSpPr>
        <dsp:cNvPr id="0" name=""/>
        <dsp:cNvSpPr/>
      </dsp:nvSpPr>
      <dsp:spPr>
        <a:xfrm>
          <a:off x="0" y="109554"/>
          <a:ext cx="1946188" cy="3118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1" kern="1200" smtClean="0"/>
            <a:t>Agriculture Research</a:t>
          </a:r>
          <a:endParaRPr lang="en-US" sz="1300" kern="1200"/>
        </a:p>
      </dsp:txBody>
      <dsp:txXfrm>
        <a:off x="15221" y="124775"/>
        <a:ext cx="1915746" cy="2813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71794386-D1E2-48EA-833A-78B2AC82B75A}" type="datetimeFigureOut">
              <a:rPr lang="en-US" smtClean="0"/>
              <a:pPr/>
              <a:t>9/23/2013</a:t>
            </a:fld>
            <a:endParaRPr lang="en-US"/>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CC333D4A-0510-4D4C-BC61-D1B75175BDBB}" type="slidenum">
              <a:rPr lang="en-US" smtClean="0"/>
              <a:pPr/>
              <a:t>‹#›</a:t>
            </a:fld>
            <a:endParaRPr lang="en-US"/>
          </a:p>
        </p:txBody>
      </p:sp>
    </p:spTree>
    <p:extLst>
      <p:ext uri="{BB962C8B-B14F-4D97-AF65-F5344CB8AC3E}">
        <p14:creationId xmlns:p14="http://schemas.microsoft.com/office/powerpoint/2010/main" xmlns="" val="87925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0E14269-9334-4CE4-B199-9200A525FAD0}" type="slidenum">
              <a:rPr lang="en-US" smtClean="0"/>
              <a:pPr>
                <a:defRPr/>
              </a:pPr>
              <a:t>15</a:t>
            </a:fld>
            <a:endParaRPr lang="en-US"/>
          </a:p>
        </p:txBody>
      </p:sp>
    </p:spTree>
    <p:extLst>
      <p:ext uri="{BB962C8B-B14F-4D97-AF65-F5344CB8AC3E}">
        <p14:creationId xmlns:p14="http://schemas.microsoft.com/office/powerpoint/2010/main" xmlns="" val="24096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1">
              <a:rPr lang="en-US" smtClean="0"/>
              <a:pPr/>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1">
              <a:rPr lang="en-US" smtClean="0"/>
              <a:pPr/>
              <a:t>9/23/2013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5885" y="295729"/>
            <a:ext cx="9926654" cy="115207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25885" y="1578280"/>
            <a:ext cx="9926653" cy="50855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1153139" y="20685"/>
            <a:ext cx="1015065" cy="117201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1785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03200" y="1143000"/>
            <a:ext cx="11785600" cy="5334000"/>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F6B07E11-E0CC-4DF3-A601-34D5C7B0FFD6}" type="slidenum">
              <a:rPr lang="en-US"/>
              <a:pPr/>
              <a:t>‹#›</a:t>
            </a:fld>
            <a:endParaRPr lang="en-US"/>
          </a:p>
        </p:txBody>
      </p:sp>
    </p:spTree>
    <p:extLst>
      <p:ext uri="{BB962C8B-B14F-4D97-AF65-F5344CB8AC3E}">
        <p14:creationId xmlns:p14="http://schemas.microsoft.com/office/powerpoint/2010/main" xmlns="" val="396650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Logo Budapest">
    <p:spTree>
      <p:nvGrpSpPr>
        <p:cNvPr id="1" name=""/>
        <p:cNvGrpSpPr/>
        <p:nvPr/>
      </p:nvGrpSpPr>
      <p:grpSpPr>
        <a:xfrm>
          <a:off x="0" y="0"/>
          <a:ext cx="0" cy="0"/>
          <a:chOff x="0" y="0"/>
          <a:chExt cx="0" cy="0"/>
        </a:xfrm>
      </p:grpSpPr>
      <p:pic>
        <p:nvPicPr>
          <p:cNvPr id="10" name="Picture 9" descr="Budapest.jpg"/>
          <p:cNvPicPr>
            <a:picLocks noChangeAspect="1"/>
          </p:cNvPicPr>
          <p:nvPr userDrawn="1"/>
        </p:nvPicPr>
        <p:blipFill>
          <a:blip r:embed="rId2"/>
          <a:stretch>
            <a:fillRect/>
          </a:stretch>
        </p:blipFill>
        <p:spPr>
          <a:xfrm>
            <a:off x="-1" y="0"/>
            <a:ext cx="12192001" cy="6858000"/>
          </a:xfrm>
          <a:prstGeom prst="rect">
            <a:avLst/>
          </a:prstGeom>
        </p:spPr>
      </p:pic>
      <p:sp>
        <p:nvSpPr>
          <p:cNvPr id="9" name="Rectangle 8"/>
          <p:cNvSpPr>
            <a:spLocks noChangeArrowheads="1"/>
          </p:cNvSpPr>
          <p:nvPr userDrawn="1"/>
        </p:nvSpPr>
        <p:spPr bwMode="auto">
          <a:xfrm>
            <a:off x="0" y="0"/>
            <a:ext cx="12192000" cy="6858000"/>
          </a:xfrm>
          <a:prstGeom prst="rect">
            <a:avLst/>
          </a:prstGeom>
          <a:gradFill rotWithShape="0">
            <a:gsLst>
              <a:gs pos="0">
                <a:srgbClr val="112E58">
                  <a:alpha val="78998"/>
                </a:srgbClr>
              </a:gs>
              <a:gs pos="100000">
                <a:srgbClr val="0099FF"/>
              </a:gs>
            </a:gsLst>
            <a:lin ang="18900000" scaled="1"/>
          </a:gradFill>
          <a:ln w="9525">
            <a:noFill/>
            <a:miter lim="800000"/>
            <a:headEnd/>
            <a:tailEnd/>
          </a:ln>
        </p:spPr>
        <p:txBody>
          <a:bodyPr vert="horz" wrap="none" lIns="91440" tIns="45720" rIns="91440" bIns="45720" numCol="1" anchor="ctr" anchorCtr="0" compatLnSpc="1">
            <a:prstTxWarp prst="textNoShape">
              <a:avLst/>
            </a:prstTxWarp>
          </a:bodyPr>
          <a:lstStyle/>
          <a:p>
            <a:pPr>
              <a:defRPr/>
            </a:pPr>
            <a:endParaRPr lang="en-US" sz="1800" dirty="0">
              <a:latin typeface="Arial" pitchFamily="34" charset="0"/>
            </a:endParaRPr>
          </a:p>
        </p:txBody>
      </p:sp>
      <p:sp>
        <p:nvSpPr>
          <p:cNvPr id="6" name="Rectangle 5"/>
          <p:cNvSpPr>
            <a:spLocks noChangeArrowheads="1"/>
          </p:cNvSpPr>
          <p:nvPr userDrawn="1"/>
        </p:nvSpPr>
        <p:spPr bwMode="auto">
          <a:xfrm>
            <a:off x="0" y="0"/>
            <a:ext cx="12192000" cy="1066800"/>
          </a:xfrm>
          <a:prstGeom prst="rect">
            <a:avLst/>
          </a:prstGeom>
          <a:gradFill rotWithShape="0">
            <a:gsLst>
              <a:gs pos="0">
                <a:srgbClr val="112E58">
                  <a:alpha val="78998"/>
                </a:srgbClr>
              </a:gs>
              <a:gs pos="100000">
                <a:srgbClr val="0099FF"/>
              </a:gs>
            </a:gsLst>
            <a:lin ang="18900000" scaled="1"/>
          </a:gradFill>
          <a:ln w="9525">
            <a:noFill/>
            <a:miter lim="800000"/>
            <a:headEnd/>
            <a:tailEnd/>
          </a:ln>
        </p:spPr>
        <p:txBody>
          <a:bodyPr vert="horz" wrap="none" lIns="91440" tIns="45720" rIns="91440" bIns="45720" numCol="1" anchor="ctr" anchorCtr="0" compatLnSpc="1">
            <a:prstTxWarp prst="textNoShape">
              <a:avLst/>
            </a:prstTxWarp>
          </a:bodyPr>
          <a:lstStyle/>
          <a:p>
            <a:pPr>
              <a:defRPr/>
            </a:pPr>
            <a:endParaRPr lang="en-US" sz="1800" dirty="0">
              <a:latin typeface="Arial" pitchFamily="34" charset="0"/>
            </a:endParaRPr>
          </a:p>
        </p:txBody>
      </p:sp>
      <p:sp>
        <p:nvSpPr>
          <p:cNvPr id="7" name="Rectangle 6"/>
          <p:cNvSpPr/>
          <p:nvPr userDrawn="1"/>
        </p:nvSpPr>
        <p:spPr>
          <a:xfrm>
            <a:off x="0" y="1028700"/>
            <a:ext cx="12192000" cy="46038"/>
          </a:xfrm>
          <a:prstGeom prst="rect">
            <a:avLst/>
          </a:prstGeom>
          <a:solidFill>
            <a:srgbClr val="FFFFFF">
              <a:alpha val="56078"/>
            </a:srgb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defRPr/>
            </a:pPr>
            <a:endParaRPr lang="en-US" sz="1800" dirty="0">
              <a:solidFill>
                <a:srgbClr val="FFFFFF"/>
              </a:solidFill>
            </a:endParaRPr>
          </a:p>
        </p:txBody>
      </p:sp>
      <p:sp>
        <p:nvSpPr>
          <p:cNvPr id="8" name="Rectangle 7"/>
          <p:cNvSpPr/>
          <p:nvPr userDrawn="1"/>
        </p:nvSpPr>
        <p:spPr>
          <a:xfrm>
            <a:off x="0" y="0"/>
            <a:ext cx="12192000" cy="76200"/>
          </a:xfrm>
          <a:prstGeom prst="rect">
            <a:avLst/>
          </a:prstGeom>
          <a:solidFill>
            <a:srgbClr val="E9EEEE">
              <a:alpha val="50196"/>
            </a:srgb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defRPr/>
            </a:pPr>
            <a:endParaRPr lang="en-US" sz="1800" dirty="0">
              <a:solidFill>
                <a:srgbClr val="FFFFFF"/>
              </a:solidFill>
            </a:endParaRPr>
          </a:p>
        </p:txBody>
      </p:sp>
      <p:sp>
        <p:nvSpPr>
          <p:cNvPr id="2" name="Title 1"/>
          <p:cNvSpPr>
            <a:spLocks noGrp="1"/>
          </p:cNvSpPr>
          <p:nvPr>
            <p:ph type="title"/>
          </p:nvPr>
        </p:nvSpPr>
        <p:spPr>
          <a:xfrm>
            <a:off x="609600" y="274638"/>
            <a:ext cx="10972800" cy="1143000"/>
          </a:xfrm>
        </p:spPr>
        <p:txBody>
          <a:bodyPr/>
          <a:lstStyle>
            <a:lvl1pPr algn="l">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3940958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srgbClr val="E3DED1">
                  <a:shade val="50000"/>
                  <a:satMod val="200000"/>
                </a:srgbClr>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srgbClr val="E3DED1">
                  <a:shade val="50000"/>
                  <a:satMod val="200000"/>
                </a:srgbClr>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pPr>
              <a:defRPr/>
            </a:pPr>
            <a:fld id="{7ADF9158-3213-4B77-A669-7FBDE249C9E6}" type="slidenum">
              <a:rPr lang="en-US">
                <a:solidFill>
                  <a:srgbClr val="E3DED1">
                    <a:shade val="50000"/>
                    <a:satMod val="200000"/>
                  </a:srgbClr>
                </a:solidFill>
              </a:rPr>
              <a:pPr>
                <a:defRPr/>
              </a:pPr>
              <a:t>‹#›</a:t>
            </a:fld>
            <a:endParaRPr lang="en-US">
              <a:solidFill>
                <a:srgbClr val="E3DED1">
                  <a:shade val="50000"/>
                  <a:satMod val="200000"/>
                </a:srgbClr>
              </a:solidFill>
            </a:endParaRPr>
          </a:p>
        </p:txBody>
      </p:sp>
    </p:spTree>
    <p:extLst>
      <p:ext uri="{BB962C8B-B14F-4D97-AF65-F5344CB8AC3E}">
        <p14:creationId xmlns:p14="http://schemas.microsoft.com/office/powerpoint/2010/main" xmlns="" val="318021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1">
              <a:rPr lang="en-US" smtClean="0"/>
              <a:pPr/>
              <a:t>9/23/2013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1">
              <a:rPr lang="en-US" smtClean="0"/>
              <a:pPr/>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1">
              <a:rPr lang="en-US" smtClean="0"/>
              <a:pPr/>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1">
              <a:rPr lang="en-US" smtClean="0"/>
              <a:pPr/>
              <a:t>9/23/2013</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1">
              <a:rPr lang="en-US" smtClean="0"/>
              <a:pPr/>
              <a:t>9/23/2013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bg2">
                  <a:lumMod val="60000"/>
                  <a:lumOff val="40000"/>
                  <a:alpha val="10000"/>
                </a:schemeClr>
              </a:gs>
              <a:gs pos="75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bg2">
                  <a:lumMod val="60000"/>
                  <a:lumOff val="40000"/>
                  <a:alpha val="11000"/>
                </a:schemeClr>
              </a:gs>
              <a:gs pos="67000">
                <a:schemeClr val="bg2">
                  <a:lumMod val="60000"/>
                  <a:lumOff val="40000"/>
                  <a:alpha val="0"/>
                </a:schemeClr>
              </a:gs>
              <a:gs pos="30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1">
              <a:rPr lang="en-US" smtClean="0"/>
              <a:pPr/>
              <a:t>9/23/2013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 id="2147483671" r:id="rId20"/>
    <p:sldLayoutId id="2147483672" r:id="rId21"/>
    <p:sldLayoutId id="2147483673" r:id="rId22"/>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Colors" Target="../diagrams/colors4.xml"/><Relationship Id="rId3" Type="http://schemas.openxmlformats.org/officeDocument/2006/relationships/image" Target="../media/image10.jpeg"/><Relationship Id="rId7" Type="http://schemas.openxmlformats.org/officeDocument/2006/relationships/diagramLayout" Target="../diagrams/layout3.xml"/><Relationship Id="rId12" Type="http://schemas.openxmlformats.org/officeDocument/2006/relationships/diagramQuickStyle" Target="../diagrams/quickStyle4.xml"/><Relationship Id="rId2" Type="http://schemas.openxmlformats.org/officeDocument/2006/relationships/image" Target="../media/image9.jpeg"/><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diagramLayout" Target="../diagrams/layout4.xml"/><Relationship Id="rId5" Type="http://schemas.openxmlformats.org/officeDocument/2006/relationships/image" Target="../media/image12.jpeg"/><Relationship Id="rId15" Type="http://schemas.microsoft.com/office/2007/relationships/diagramDrawing" Target="../diagrams/drawing4.xml"/><Relationship Id="rId10" Type="http://schemas.openxmlformats.org/officeDocument/2006/relationships/diagramData" Target="../diagrams/data4.xml"/><Relationship Id="rId4" Type="http://schemas.openxmlformats.org/officeDocument/2006/relationships/image" Target="../media/image11.jpeg"/><Relationship Id="rId9" Type="http://schemas.openxmlformats.org/officeDocument/2006/relationships/diagramColors" Target="../diagrams/colors3.xm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711" y="4777379"/>
            <a:ext cx="7292051" cy="1588697"/>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ormAutofit fontScale="70000" lnSpcReduction="20000"/>
          </a:bodyPr>
          <a:lstStyle/>
          <a:p>
            <a:r>
              <a:rPr lang="en-US" sz="2300" b="1" dirty="0" smtClean="0">
                <a:solidFill>
                  <a:schemeClr val="bg1"/>
                </a:solidFill>
              </a:rPr>
              <a:t>INTERNATIONAL CONFERENCE </a:t>
            </a:r>
          </a:p>
          <a:p>
            <a:r>
              <a:rPr lang="en-US" sz="2300" b="1" dirty="0" smtClean="0">
                <a:solidFill>
                  <a:schemeClr val="bg1"/>
                </a:solidFill>
              </a:rPr>
              <a:t>Internet and Socio-Cultural Transformations in Information Society </a:t>
            </a:r>
          </a:p>
          <a:p>
            <a:r>
              <a:rPr lang="en-US" sz="2300" b="1" dirty="0" err="1" smtClean="0">
                <a:solidFill>
                  <a:schemeClr val="bg1"/>
                </a:solidFill>
              </a:rPr>
              <a:t>Yuzhno-Sakhalinsk</a:t>
            </a:r>
            <a:r>
              <a:rPr lang="en-US" sz="2300" b="1" dirty="0" smtClean="0">
                <a:solidFill>
                  <a:schemeClr val="bg1"/>
                </a:solidFill>
              </a:rPr>
              <a:t>, Russian Federation</a:t>
            </a:r>
            <a:endParaRPr lang="en-US" sz="2300" dirty="0" smtClean="0">
              <a:solidFill>
                <a:schemeClr val="bg1"/>
              </a:solidFill>
            </a:endParaRPr>
          </a:p>
          <a:p>
            <a:r>
              <a:rPr lang="en-US" sz="2300" b="1" dirty="0" smtClean="0">
                <a:solidFill>
                  <a:schemeClr val="bg1"/>
                </a:solidFill>
              </a:rPr>
              <a:t>07–12</a:t>
            </a:r>
            <a:r>
              <a:rPr lang="en-US" sz="2300" b="1" baseline="30000" dirty="0" smtClean="0">
                <a:solidFill>
                  <a:schemeClr val="bg1"/>
                </a:solidFill>
              </a:rPr>
              <a:t>TH </a:t>
            </a:r>
            <a:r>
              <a:rPr lang="en-US" sz="2300" b="1" dirty="0" smtClean="0">
                <a:solidFill>
                  <a:schemeClr val="bg1"/>
                </a:solidFill>
              </a:rPr>
              <a:t>SEPTEMBER, 2013 </a:t>
            </a:r>
            <a:endParaRPr lang="en-US" sz="2300" dirty="0" smtClean="0">
              <a:solidFill>
                <a:schemeClr val="bg1"/>
              </a:solidFill>
            </a:endParaRPr>
          </a:p>
          <a:p>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2906" y="497711"/>
            <a:ext cx="10208871" cy="427105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1606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71414"/>
            <a:ext cx="8928992" cy="928694"/>
          </a:xfrm>
        </p:spPr>
        <p:txBody>
          <a:bodyPr>
            <a:noAutofit/>
          </a:bodyPr>
          <a:lstStyle/>
          <a:p>
            <a:r>
              <a:rPr lang="en-US" sz="2800" dirty="0"/>
              <a:t>Internet2/ TEIN3/ GEANT2/ APAN Connectivity</a:t>
            </a:r>
          </a:p>
        </p:txBody>
      </p:sp>
      <p:pic>
        <p:nvPicPr>
          <p:cNvPr id="15362" name="Picture 1" descr="C:\Documents and Settings\Administrator\Local Settings\Temporary Internet Files\Content.Word\IPLC - Pakistan Connectivity 01.jpg"/>
          <p:cNvPicPr>
            <a:picLocks noChangeAspect="1" noChangeArrowheads="1"/>
          </p:cNvPicPr>
          <p:nvPr/>
        </p:nvPicPr>
        <p:blipFill>
          <a:blip r:embed="rId2" cstate="print"/>
          <a:srcRect/>
          <a:stretch>
            <a:fillRect/>
          </a:stretch>
        </p:blipFill>
        <p:spPr bwMode="auto">
          <a:xfrm>
            <a:off x="475056" y="886587"/>
            <a:ext cx="5289136" cy="5788039"/>
          </a:xfrm>
          <a:prstGeom prst="rect">
            <a:avLst/>
          </a:prstGeom>
          <a:noFill/>
          <a:ln w="9525">
            <a:noFill/>
            <a:miter lim="800000"/>
            <a:headEnd/>
            <a:tailEnd/>
          </a:ln>
        </p:spPr>
      </p:pic>
      <p:pic>
        <p:nvPicPr>
          <p:cNvPr id="4" name="Picture 1" descr="TEIN3 topolog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3636" y="886587"/>
            <a:ext cx="6136794" cy="5788039"/>
          </a:xfrm>
          <a:prstGeom prst="rect">
            <a:avLst/>
          </a:prstGeom>
          <a:noFill/>
          <a:ln>
            <a:noFill/>
          </a:ln>
          <a:extLst/>
        </p:spPr>
      </p:pic>
    </p:spTree>
    <p:extLst>
      <p:ext uri="{BB962C8B-B14F-4D97-AF65-F5344CB8AC3E}">
        <p14:creationId xmlns:p14="http://schemas.microsoft.com/office/powerpoint/2010/main" xmlns="" val="164318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Services Offered through PERN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07762532"/>
              </p:ext>
            </p:extLst>
          </p:nvPr>
        </p:nvGraphicFramePr>
        <p:xfrm>
          <a:off x="425449" y="1116106"/>
          <a:ext cx="10480115" cy="554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608972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araza\Desktop\setting standards1.jpg"/>
          <p:cNvPicPr/>
          <p:nvPr/>
        </p:nvPicPr>
        <p:blipFill rotWithShape="1">
          <a:blip r:embed="rId2">
            <a:extLst>
              <a:ext uri="{28A0092B-C50C-407E-A947-70E740481C1C}">
                <a14:useLocalDpi xmlns:a14="http://schemas.microsoft.com/office/drawing/2010/main" xmlns="" val="0"/>
              </a:ext>
            </a:extLst>
          </a:blip>
          <a:srcRect l="1270" t="971" r="1968" b="1"/>
          <a:stretch/>
        </p:blipFill>
        <p:spPr bwMode="auto">
          <a:xfrm>
            <a:off x="5376240" y="4563401"/>
            <a:ext cx="4141131" cy="1941891"/>
          </a:xfrm>
          <a:prstGeom prst="rect">
            <a:avLst/>
          </a:prstGeom>
          <a:noFill/>
          <a:ln>
            <a:noFill/>
          </a:ln>
          <a:extLst>
            <a:ext uri="{53640926-AAD7-44D8-BBD7-CCE9431645EC}">
              <a14:shadowObscured xmlns:a14="http://schemas.microsoft.com/office/drawing/2010/main" xmlns=""/>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73310" y="2929635"/>
            <a:ext cx="2937423" cy="1465547"/>
          </a:xfrm>
          <a:prstGeom prst="rect">
            <a:avLst/>
          </a:prstGeom>
          <a:noFill/>
          <a:ln>
            <a:noFill/>
          </a:ln>
        </p:spPr>
      </p:pic>
      <p:sp>
        <p:nvSpPr>
          <p:cNvPr id="2" name="Title 1"/>
          <p:cNvSpPr>
            <a:spLocks noGrp="1"/>
          </p:cNvSpPr>
          <p:nvPr>
            <p:ph type="title"/>
          </p:nvPr>
        </p:nvSpPr>
        <p:spPr>
          <a:xfrm>
            <a:off x="425886" y="1079048"/>
            <a:ext cx="9926655" cy="635453"/>
          </a:xfrm>
        </p:spPr>
        <p:txBody>
          <a:bodyPr/>
          <a:lstStyle/>
          <a:p>
            <a:r>
              <a:rPr lang="en-US" sz="3000" dirty="0" smtClean="0"/>
              <a:t>Socio-Cultural Application of ICT </a:t>
            </a:r>
            <a:endParaRPr lang="en-US" sz="3000" dirty="0"/>
          </a:p>
        </p:txBody>
      </p:sp>
      <p:sp>
        <p:nvSpPr>
          <p:cNvPr id="3" name="Content Placeholder 2"/>
          <p:cNvSpPr>
            <a:spLocks noGrp="1"/>
          </p:cNvSpPr>
          <p:nvPr>
            <p:ph idx="1"/>
          </p:nvPr>
        </p:nvSpPr>
        <p:spPr>
          <a:xfrm>
            <a:off x="282388" y="1714502"/>
            <a:ext cx="6292523" cy="1008528"/>
          </a:xfrm>
        </p:spPr>
        <p:txBody>
          <a:bodyPr>
            <a:normAutofit fontScale="92500" lnSpcReduction="10000"/>
          </a:bodyPr>
          <a:lstStyle/>
          <a:p>
            <a:r>
              <a:rPr lang="en-US" sz="1350" dirty="0"/>
              <a:t>Launched in 2006 and currently 79 sites are under this umbrella network</a:t>
            </a:r>
          </a:p>
          <a:p>
            <a:r>
              <a:rPr lang="en-US" sz="1350" dirty="0"/>
              <a:t>Virtual Education Program, Pakistan</a:t>
            </a:r>
          </a:p>
          <a:p>
            <a:pPr lvl="1"/>
            <a:r>
              <a:rPr lang="en-GB" sz="1200" dirty="0"/>
              <a:t>Primarily aimed for delivery of lectures, conferences, seminars, workshops, and PhD Defence</a:t>
            </a:r>
            <a:endParaRPr lang="en-US" sz="1200" dirty="0"/>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76240" y="2850558"/>
            <a:ext cx="3418645" cy="1544624"/>
          </a:xfrm>
          <a:prstGeom prst="rect">
            <a:avLst/>
          </a:prstGeom>
          <a:noFill/>
          <a:ln>
            <a:noFill/>
          </a:ln>
        </p:spPr>
      </p:pic>
      <p:pic>
        <p:nvPicPr>
          <p:cNvPr id="10" name="Picture 9" descr="C:\Users\saraza\Desktop\Telemedicine4.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94885" y="1821498"/>
            <a:ext cx="2937423" cy="1371600"/>
          </a:xfrm>
          <a:prstGeom prst="rect">
            <a:avLst/>
          </a:prstGeom>
          <a:noFill/>
          <a:ln>
            <a:noFill/>
          </a:ln>
        </p:spPr>
      </p:pic>
      <p:graphicFrame>
        <p:nvGraphicFramePr>
          <p:cNvPr id="13" name="Diagram 12"/>
          <p:cNvGraphicFramePr/>
          <p:nvPr>
            <p:extLst/>
          </p:nvPr>
        </p:nvGraphicFramePr>
        <p:xfrm>
          <a:off x="6908657" y="1828499"/>
          <a:ext cx="1854995" cy="30008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4" name="Diagram 13"/>
          <p:cNvGraphicFramePr/>
          <p:nvPr/>
        </p:nvGraphicFramePr>
        <p:xfrm>
          <a:off x="10088634" y="5292446"/>
          <a:ext cx="1946189" cy="5309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2" name="Picture 11"/>
          <p:cNvPicPr/>
          <p:nvPr/>
        </p:nvPicPr>
        <p:blipFill>
          <a:blip r:embed="rId14">
            <a:extLst>
              <a:ext uri="{28A0092B-C50C-407E-A947-70E740481C1C}">
                <a14:useLocalDpi xmlns:a14="http://schemas.microsoft.com/office/drawing/2010/main" xmlns="" val="0"/>
              </a:ext>
            </a:extLst>
          </a:blip>
          <a:srcRect/>
          <a:stretch>
            <a:fillRect/>
          </a:stretch>
        </p:blipFill>
        <p:spPr bwMode="auto">
          <a:xfrm>
            <a:off x="127811" y="3386452"/>
            <a:ext cx="4867539" cy="3118840"/>
          </a:xfrm>
          <a:prstGeom prst="rect">
            <a:avLst/>
          </a:prstGeom>
          <a:noFill/>
          <a:ln>
            <a:solidFill>
              <a:srgbClr val="0070C0"/>
            </a:solidFill>
          </a:ln>
        </p:spPr>
      </p:pic>
    </p:spTree>
    <p:extLst>
      <p:ext uri="{BB962C8B-B14F-4D97-AF65-F5344CB8AC3E}">
        <p14:creationId xmlns:p14="http://schemas.microsoft.com/office/powerpoint/2010/main" xmlns="" val="127809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08016" cy="1400530"/>
          </a:xfrm>
        </p:spPr>
        <p:txBody>
          <a:bodyPr/>
          <a:lstStyle/>
          <a:p>
            <a:r>
              <a:rPr lang="en-GB" dirty="0" smtClean="0"/>
              <a:t>Outreaching for Teaching/ Learning</a:t>
            </a:r>
            <a:endParaRPr lang="en-GB" dirty="0"/>
          </a:p>
        </p:txBody>
      </p:sp>
      <p:pic>
        <p:nvPicPr>
          <p:cNvPr id="6" name="Picture 4" descr="C:\Users\saraza\Desktop\Pict\LI Hall.bmp"/>
          <p:cNvPicPr>
            <a:picLocks noChangeAspect="1" noChangeArrowheads="1"/>
          </p:cNvPicPr>
          <p:nvPr/>
        </p:nvPicPr>
        <p:blipFill>
          <a:blip r:embed="rId2" cstate="print"/>
          <a:srcRect/>
          <a:stretch>
            <a:fillRect/>
          </a:stretch>
        </p:blipFill>
        <p:spPr bwMode="auto">
          <a:xfrm>
            <a:off x="5677333" y="1214717"/>
            <a:ext cx="4643438" cy="2819400"/>
          </a:xfrm>
          <a:prstGeom prst="rect">
            <a:avLst/>
          </a:prstGeom>
          <a:noFill/>
          <a:ln>
            <a:noFill/>
          </a:ln>
        </p:spPr>
      </p:pic>
      <p:pic>
        <p:nvPicPr>
          <p:cNvPr id="7" name="Picture 5" descr="C:\Users\saraza\Desktop\Pict\RC-Lhr1.bmp"/>
          <p:cNvPicPr>
            <a:picLocks noChangeAspect="1" noChangeArrowheads="1"/>
          </p:cNvPicPr>
          <p:nvPr/>
        </p:nvPicPr>
        <p:blipFill>
          <a:blip r:embed="rId3" cstate="print"/>
          <a:srcRect/>
          <a:stretch>
            <a:fillRect/>
          </a:stretch>
        </p:blipFill>
        <p:spPr bwMode="auto">
          <a:xfrm>
            <a:off x="646111" y="4141693"/>
            <a:ext cx="4355976" cy="2628453"/>
          </a:xfrm>
          <a:prstGeom prst="rect">
            <a:avLst/>
          </a:prstGeom>
          <a:noFill/>
          <a:ln>
            <a:noFill/>
          </a:ln>
        </p:spPr>
      </p:pic>
      <p:pic>
        <p:nvPicPr>
          <p:cNvPr id="8" name="Picture 1" descr="C:\Users\saraza\Desktop\Pict\PBEAC.bmp"/>
          <p:cNvPicPr>
            <a:picLocks noChangeAspect="1" noChangeArrowheads="1"/>
          </p:cNvPicPr>
          <p:nvPr/>
        </p:nvPicPr>
        <p:blipFill>
          <a:blip r:embed="rId4" cstate="print"/>
          <a:srcRect/>
          <a:stretch>
            <a:fillRect/>
          </a:stretch>
        </p:blipFill>
        <p:spPr bwMode="auto">
          <a:xfrm>
            <a:off x="5677333" y="4141692"/>
            <a:ext cx="4576794" cy="2626413"/>
          </a:xfrm>
          <a:prstGeom prst="rect">
            <a:avLst/>
          </a:prstGeom>
          <a:noFill/>
          <a:ln>
            <a:noFill/>
          </a:ln>
        </p:spPr>
      </p:pic>
      <p:pic>
        <p:nvPicPr>
          <p:cNvPr id="9" name="Picture 2" descr="Y:\IT Marketing\VC Events Pics\Digital Lib Event\dl-44.bmp"/>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6111" y="1214717"/>
            <a:ext cx="4370419" cy="2819400"/>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4756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14400"/>
            <a:ext cx="9828213" cy="5208608"/>
          </a:xfrm>
        </p:spPr>
        <p:txBody>
          <a:bodyPr>
            <a:normAutofit/>
          </a:bodyPr>
          <a:lstStyle/>
          <a:p>
            <a:pPr marL="285750" indent="-285750">
              <a:buFont typeface="Wingdings" pitchFamily="2" charset="2"/>
              <a:buChar char="v"/>
            </a:pPr>
            <a:endParaRPr lang="en-US" sz="1800" dirty="0" smtClean="0"/>
          </a:p>
          <a:p>
            <a:r>
              <a:rPr lang="en-US" sz="1800" dirty="0" smtClean="0"/>
              <a:t>  </a:t>
            </a:r>
            <a:endParaRPr lang="en-US" sz="1800" dirty="0"/>
          </a:p>
        </p:txBody>
      </p:sp>
      <p:sp>
        <p:nvSpPr>
          <p:cNvPr id="4" name="Title 3"/>
          <p:cNvSpPr>
            <a:spLocks noGrp="1"/>
          </p:cNvSpPr>
          <p:nvPr>
            <p:ph type="ctrTitle"/>
          </p:nvPr>
        </p:nvSpPr>
        <p:spPr>
          <a:xfrm>
            <a:off x="1154955" y="381001"/>
            <a:ext cx="8825658" cy="556548"/>
          </a:xfrm>
        </p:spPr>
        <p:txBody>
          <a:bodyPr/>
          <a:lstStyle/>
          <a:p>
            <a:r>
              <a:rPr lang="en-US" sz="3200" dirty="0" smtClean="0"/>
              <a:t>E-Governance</a:t>
            </a:r>
            <a:endParaRPr lang="en-US" sz="3200" dirty="0"/>
          </a:p>
        </p:txBody>
      </p:sp>
      <p:sp>
        <p:nvSpPr>
          <p:cNvPr id="5" name="Rounded Rectangle 4"/>
          <p:cNvSpPr/>
          <p:nvPr/>
        </p:nvSpPr>
        <p:spPr>
          <a:xfrm>
            <a:off x="339090" y="3417044"/>
            <a:ext cx="1889760" cy="53900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100" b="1" dirty="0">
                <a:effectLst/>
                <a:ea typeface="Calibri"/>
                <a:cs typeface="Times New Roman"/>
              </a:rPr>
              <a:t>      </a:t>
            </a:r>
            <a:r>
              <a:rPr lang="en-US" sz="1400" b="1" dirty="0">
                <a:ea typeface="Calibri"/>
                <a:cs typeface="Times New Roman"/>
              </a:rPr>
              <a:t>e</a:t>
            </a:r>
            <a:r>
              <a:rPr lang="en-US" sz="1400" b="1" dirty="0" smtClean="0">
                <a:effectLst/>
                <a:ea typeface="Calibri"/>
                <a:cs typeface="Times New Roman"/>
              </a:rPr>
              <a:t>-LICENSE </a:t>
            </a:r>
            <a:endParaRPr lang="en-US" sz="1400" dirty="0">
              <a:effectLst/>
              <a:ea typeface="Calibri"/>
              <a:cs typeface="Times New Roman"/>
            </a:endParaRPr>
          </a:p>
          <a:p>
            <a:pPr marL="0" marR="0" algn="ctr">
              <a:lnSpc>
                <a:spcPct val="115000"/>
              </a:lnSpc>
              <a:spcBef>
                <a:spcPts val="0"/>
              </a:spcBef>
              <a:spcAft>
                <a:spcPts val="1000"/>
              </a:spcAft>
            </a:pPr>
            <a:r>
              <a:rPr lang="en-US" sz="1100" dirty="0">
                <a:effectLst/>
                <a:ea typeface="Calibri"/>
                <a:cs typeface="Times New Roman"/>
              </a:rPr>
              <a:t> </a:t>
            </a:r>
          </a:p>
        </p:txBody>
      </p:sp>
      <p:sp>
        <p:nvSpPr>
          <p:cNvPr id="6" name="Rounded Rectangle 5"/>
          <p:cNvSpPr/>
          <p:nvPr/>
        </p:nvSpPr>
        <p:spPr>
          <a:xfrm>
            <a:off x="316230" y="3956049"/>
            <a:ext cx="1889760" cy="93777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a:cs typeface="Times New Roman"/>
              </a:rPr>
              <a:t>Automated Border Control (ABC) system</a:t>
            </a:r>
          </a:p>
        </p:txBody>
      </p:sp>
      <p:sp>
        <p:nvSpPr>
          <p:cNvPr id="7" name="Oval 6"/>
          <p:cNvSpPr/>
          <p:nvPr/>
        </p:nvSpPr>
        <p:spPr>
          <a:xfrm>
            <a:off x="4565971" y="2034444"/>
            <a:ext cx="2077897" cy="2240280"/>
          </a:xfrm>
          <a:prstGeom prst="ellipse">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a:effectLst/>
                <a:ea typeface="Calibri"/>
                <a:cs typeface="Times New Roman"/>
              </a:rPr>
              <a:t>Governance</a:t>
            </a:r>
            <a:endParaRPr lang="en-US" sz="1100">
              <a:effectLst/>
              <a:ea typeface="Calibri"/>
              <a:cs typeface="Times New Roman"/>
            </a:endParaRPr>
          </a:p>
        </p:txBody>
      </p:sp>
      <p:sp>
        <p:nvSpPr>
          <p:cNvPr id="8" name="Rounded Rectangle 7"/>
          <p:cNvSpPr/>
          <p:nvPr/>
        </p:nvSpPr>
        <p:spPr>
          <a:xfrm>
            <a:off x="350520" y="2779632"/>
            <a:ext cx="1866900" cy="6233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a:cs typeface="Times New Roman"/>
              </a:rPr>
              <a:t>Multi-Biometric </a:t>
            </a:r>
            <a:r>
              <a:rPr lang="en-US" sz="1400" b="1" dirty="0" smtClean="0">
                <a:effectLst/>
                <a:ea typeface="Calibri"/>
                <a:cs typeface="Times New Roman"/>
              </a:rPr>
              <a:t>           e-Passport</a:t>
            </a:r>
            <a:endParaRPr lang="en-US" sz="1400" dirty="0">
              <a:effectLst/>
              <a:ea typeface="Calibri"/>
              <a:cs typeface="Times New Roman"/>
            </a:endParaRPr>
          </a:p>
        </p:txBody>
      </p:sp>
      <p:sp>
        <p:nvSpPr>
          <p:cNvPr id="9" name="Rounded Rectangle 8"/>
          <p:cNvSpPr/>
          <p:nvPr/>
        </p:nvSpPr>
        <p:spPr>
          <a:xfrm>
            <a:off x="382009" y="1961080"/>
            <a:ext cx="1851660" cy="818552"/>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ea typeface="Calibri"/>
                <a:cs typeface="Times New Roman"/>
              </a:rPr>
              <a:t>Multi-Biometric National Identity Card</a:t>
            </a:r>
            <a:endParaRPr lang="en-US" sz="1400" dirty="0">
              <a:effectLst/>
              <a:ea typeface="Calibri"/>
              <a:cs typeface="Times New Roman"/>
            </a:endParaRPr>
          </a:p>
        </p:txBody>
      </p:sp>
      <p:sp>
        <p:nvSpPr>
          <p:cNvPr id="10" name="Rounded Rectangle 9"/>
          <p:cNvSpPr/>
          <p:nvPr/>
        </p:nvSpPr>
        <p:spPr>
          <a:xfrm>
            <a:off x="273211" y="4893821"/>
            <a:ext cx="1897380" cy="125233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smtClean="0"/>
              <a:t>Automated </a:t>
            </a:r>
            <a:r>
              <a:rPr lang="en-US" sz="1400" b="1" dirty="0"/>
              <a:t>Fingerprint Identification System (AFIS)</a:t>
            </a:r>
          </a:p>
          <a:p>
            <a:pPr marL="0" marR="0" algn="ctr">
              <a:lnSpc>
                <a:spcPct val="115000"/>
              </a:lnSpc>
              <a:spcBef>
                <a:spcPts val="0"/>
              </a:spcBef>
              <a:spcAft>
                <a:spcPts val="1000"/>
              </a:spcAft>
            </a:pPr>
            <a:endParaRPr lang="en-US" sz="1400" dirty="0">
              <a:effectLst/>
              <a:ea typeface="Calibri"/>
              <a:cs typeface="Times New Roman"/>
            </a:endParaRPr>
          </a:p>
        </p:txBody>
      </p:sp>
      <p:cxnSp>
        <p:nvCxnSpPr>
          <p:cNvPr id="11" name="Straight Arrow Connector 10"/>
          <p:cNvCxnSpPr>
            <a:stCxn id="8" idx="3"/>
          </p:cNvCxnSpPr>
          <p:nvPr/>
        </p:nvCxnSpPr>
        <p:spPr>
          <a:xfrm flipV="1">
            <a:off x="2217420" y="2974695"/>
            <a:ext cx="2382408" cy="116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a:stCxn id="5" idx="3"/>
            <a:endCxn id="7" idx="2"/>
          </p:cNvCxnSpPr>
          <p:nvPr/>
        </p:nvCxnSpPr>
        <p:spPr>
          <a:xfrm flipV="1">
            <a:off x="2228850" y="3154584"/>
            <a:ext cx="2337121" cy="53196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2205990" y="3402958"/>
            <a:ext cx="2359981" cy="87176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1837670" y="3673587"/>
            <a:ext cx="2838502" cy="126539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a:stCxn id="9" idx="3"/>
          </p:cNvCxnSpPr>
          <p:nvPr/>
        </p:nvCxnSpPr>
        <p:spPr>
          <a:xfrm>
            <a:off x="2233669" y="2370356"/>
            <a:ext cx="2366159" cy="5117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p:nvPr/>
        </p:nvCxnSpPr>
        <p:spPr>
          <a:xfrm flipV="1">
            <a:off x="6643868" y="2963119"/>
            <a:ext cx="1053297" cy="11576"/>
          </a:xfrm>
          <a:prstGeom prst="straightConnector1">
            <a:avLst/>
          </a:prstGeom>
          <a:ln w="88900">
            <a:tailEnd type="arrow"/>
          </a:ln>
        </p:spPr>
        <p:style>
          <a:lnRef idx="3">
            <a:schemeClr val="accent3"/>
          </a:lnRef>
          <a:fillRef idx="0">
            <a:schemeClr val="accent3"/>
          </a:fillRef>
          <a:effectRef idx="2">
            <a:schemeClr val="accent3"/>
          </a:effectRef>
          <a:fontRef idx="minor">
            <a:schemeClr val="tx1"/>
          </a:fontRef>
        </p:style>
      </p:cxnSp>
      <p:sp>
        <p:nvSpPr>
          <p:cNvPr id="17" name="Rounded Rectangle 16"/>
          <p:cNvSpPr/>
          <p:nvPr/>
        </p:nvSpPr>
        <p:spPr>
          <a:xfrm>
            <a:off x="7697165" y="1794414"/>
            <a:ext cx="2395959" cy="2991622"/>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endParaRPr lang="en-US" sz="1600" dirty="0" smtClean="0">
              <a:effectLst/>
              <a:ea typeface="Calibri"/>
              <a:cs typeface="Times New Roman"/>
            </a:endParaRPr>
          </a:p>
          <a:p>
            <a:pPr algn="ctr">
              <a:spcAft>
                <a:spcPts val="1000"/>
              </a:spcAft>
            </a:pPr>
            <a:r>
              <a:rPr lang="en-US" sz="1600" dirty="0">
                <a:ea typeface="Calibri"/>
                <a:cs typeface="Times New Roman"/>
              </a:rPr>
              <a:t>Transparency </a:t>
            </a:r>
          </a:p>
          <a:p>
            <a:pPr algn="ctr">
              <a:spcAft>
                <a:spcPts val="1000"/>
              </a:spcAft>
            </a:pPr>
            <a:r>
              <a:rPr lang="en-US" sz="1600" dirty="0">
                <a:ea typeface="Calibri"/>
                <a:cs typeface="Times New Roman"/>
              </a:rPr>
              <a:t>Efficiency </a:t>
            </a:r>
          </a:p>
          <a:p>
            <a:pPr algn="ctr">
              <a:spcAft>
                <a:spcPts val="1000"/>
              </a:spcAft>
            </a:pPr>
            <a:r>
              <a:rPr lang="en-US" sz="1600" dirty="0">
                <a:ea typeface="Calibri"/>
                <a:cs typeface="Times New Roman"/>
              </a:rPr>
              <a:t>Responsiveness </a:t>
            </a:r>
          </a:p>
          <a:p>
            <a:pPr algn="ctr">
              <a:spcAft>
                <a:spcPts val="1000"/>
              </a:spcAft>
            </a:pPr>
            <a:r>
              <a:rPr lang="en-US" sz="1600" dirty="0">
                <a:ea typeface="Calibri"/>
                <a:cs typeface="Times New Roman"/>
              </a:rPr>
              <a:t>Accountability</a:t>
            </a:r>
          </a:p>
          <a:p>
            <a:pPr algn="ctr">
              <a:spcAft>
                <a:spcPts val="1000"/>
              </a:spcAft>
            </a:pPr>
            <a:r>
              <a:rPr lang="en-US" sz="1600" dirty="0">
                <a:ea typeface="Calibri"/>
                <a:cs typeface="Times New Roman"/>
              </a:rPr>
              <a:t>Eradication of </a:t>
            </a:r>
            <a:r>
              <a:rPr lang="en-US" sz="1600" dirty="0" smtClean="0">
                <a:ea typeface="Calibri"/>
                <a:cs typeface="Times New Roman"/>
              </a:rPr>
              <a:t>Corruption</a:t>
            </a:r>
          </a:p>
          <a:p>
            <a:pPr algn="ctr">
              <a:spcAft>
                <a:spcPts val="1000"/>
              </a:spcAft>
            </a:pPr>
            <a:r>
              <a:rPr lang="en-US" sz="1600" dirty="0" smtClean="0">
                <a:ea typeface="Calibri"/>
                <a:cs typeface="Times New Roman"/>
              </a:rPr>
              <a:t>Equitable &amp;  Inclusive</a:t>
            </a:r>
          </a:p>
          <a:p>
            <a:pPr algn="ctr">
              <a:spcAft>
                <a:spcPts val="1000"/>
              </a:spcAft>
            </a:pPr>
            <a:endParaRPr lang="en-US" sz="16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2" name="Rectangle 14"/>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9"/>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ounded Rectangle 56"/>
          <p:cNvSpPr/>
          <p:nvPr/>
        </p:nvSpPr>
        <p:spPr>
          <a:xfrm>
            <a:off x="2233669" y="4893822"/>
            <a:ext cx="1851660" cy="125233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t>Biometric Verification System (BVS) for issuance of SIM </a:t>
            </a:r>
            <a:endParaRPr lang="en-US" sz="1400" dirty="0">
              <a:effectLst/>
              <a:ea typeface="Calibri"/>
              <a:cs typeface="Times New Roman"/>
            </a:endParaRPr>
          </a:p>
        </p:txBody>
      </p:sp>
      <p:cxnSp>
        <p:nvCxnSpPr>
          <p:cNvPr id="58" name="Straight Arrow Connector 57"/>
          <p:cNvCxnSpPr/>
          <p:nvPr/>
        </p:nvCxnSpPr>
        <p:spPr>
          <a:xfrm flipV="1">
            <a:off x="3078476" y="3839081"/>
            <a:ext cx="1750292" cy="111895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0" name="Rounded Rectangle 59"/>
          <p:cNvSpPr/>
          <p:nvPr/>
        </p:nvSpPr>
        <p:spPr>
          <a:xfrm>
            <a:off x="4154918" y="4893821"/>
            <a:ext cx="2093481" cy="125233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t>Automation of Exam. Boards, Universities, other Govt. Organization</a:t>
            </a:r>
          </a:p>
          <a:p>
            <a:pPr algn="ctr">
              <a:lnSpc>
                <a:spcPct val="115000"/>
              </a:lnSpc>
              <a:spcAft>
                <a:spcPts val="1000"/>
              </a:spcAft>
            </a:pPr>
            <a:endParaRPr lang="en-US" sz="1100" dirty="0">
              <a:effectLst/>
              <a:ea typeface="Calibri"/>
              <a:cs typeface="Times New Roman"/>
            </a:endParaRPr>
          </a:p>
        </p:txBody>
      </p:sp>
      <p:cxnSp>
        <p:nvCxnSpPr>
          <p:cNvPr id="68" name="Straight Arrow Connector 67"/>
          <p:cNvCxnSpPr>
            <a:stCxn id="60" idx="0"/>
          </p:cNvCxnSpPr>
          <p:nvPr/>
        </p:nvCxnSpPr>
        <p:spPr>
          <a:xfrm flipH="1" flipV="1">
            <a:off x="5162309" y="4155313"/>
            <a:ext cx="39350" cy="7385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6" name="Rounded Rectangle 75"/>
          <p:cNvSpPr/>
          <p:nvPr/>
        </p:nvSpPr>
        <p:spPr>
          <a:xfrm>
            <a:off x="382009" y="839906"/>
            <a:ext cx="1967652" cy="112117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p>
          <a:p>
            <a:pPr algn="ctr"/>
            <a:r>
              <a:rPr lang="en-US" sz="1400" b="1" dirty="0" smtClean="0"/>
              <a:t>Online Tax Return (Central Board of Revenue)</a:t>
            </a:r>
            <a:endParaRPr lang="en-US" sz="1400" b="1" dirty="0"/>
          </a:p>
          <a:p>
            <a:pPr algn="ctr">
              <a:lnSpc>
                <a:spcPct val="115000"/>
              </a:lnSpc>
              <a:spcAft>
                <a:spcPts val="1000"/>
              </a:spcAft>
            </a:pPr>
            <a:endParaRPr lang="en-US" sz="1100" dirty="0">
              <a:effectLst/>
              <a:ea typeface="Calibri"/>
              <a:cs typeface="Times New Roman"/>
            </a:endParaRPr>
          </a:p>
        </p:txBody>
      </p:sp>
      <p:cxnSp>
        <p:nvCxnSpPr>
          <p:cNvPr id="86" name="Straight Arrow Connector 85"/>
          <p:cNvCxnSpPr/>
          <p:nvPr/>
        </p:nvCxnSpPr>
        <p:spPr>
          <a:xfrm>
            <a:off x="2233669" y="1961079"/>
            <a:ext cx="2442503" cy="75819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94" name="Rounded Rectangle 93"/>
          <p:cNvSpPr/>
          <p:nvPr/>
        </p:nvSpPr>
        <p:spPr>
          <a:xfrm>
            <a:off x="2435120" y="839906"/>
            <a:ext cx="1879777" cy="112117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p>
          <a:p>
            <a:pPr algn="ctr"/>
            <a:r>
              <a:rPr lang="en-US" sz="1400" b="1" dirty="0" smtClean="0"/>
              <a:t>E-Academia</a:t>
            </a:r>
            <a:endParaRPr lang="en-US" sz="1400" b="1" dirty="0"/>
          </a:p>
          <a:p>
            <a:pPr algn="ctr">
              <a:lnSpc>
                <a:spcPct val="115000"/>
              </a:lnSpc>
              <a:spcAft>
                <a:spcPts val="1000"/>
              </a:spcAft>
            </a:pPr>
            <a:endParaRPr lang="en-US" sz="1100" dirty="0">
              <a:effectLst/>
              <a:ea typeface="Calibri"/>
              <a:cs typeface="Times New Roman"/>
            </a:endParaRPr>
          </a:p>
        </p:txBody>
      </p:sp>
      <p:cxnSp>
        <p:nvCxnSpPr>
          <p:cNvPr id="95" name="Straight Arrow Connector 94"/>
          <p:cNvCxnSpPr/>
          <p:nvPr/>
        </p:nvCxnSpPr>
        <p:spPr>
          <a:xfrm>
            <a:off x="3646025" y="1961079"/>
            <a:ext cx="1030147" cy="66514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21" name="Rounded Rectangle 120"/>
          <p:cNvSpPr/>
          <p:nvPr/>
        </p:nvSpPr>
        <p:spPr>
          <a:xfrm>
            <a:off x="4358495" y="864981"/>
            <a:ext cx="1879777" cy="1121173"/>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dirty="0"/>
          </a:p>
          <a:p>
            <a:pPr algn="ctr"/>
            <a:r>
              <a:rPr lang="en-US" sz="1400" b="1" dirty="0" smtClean="0"/>
              <a:t>E-Government (Federal Govt. Automation)</a:t>
            </a:r>
            <a:endParaRPr lang="en-US" sz="1400" b="1" dirty="0"/>
          </a:p>
          <a:p>
            <a:pPr algn="ctr">
              <a:lnSpc>
                <a:spcPct val="115000"/>
              </a:lnSpc>
              <a:spcAft>
                <a:spcPts val="1000"/>
              </a:spcAft>
            </a:pPr>
            <a:endParaRPr lang="en-US" sz="1100" dirty="0">
              <a:effectLst/>
              <a:ea typeface="Calibri"/>
              <a:cs typeface="Times New Roman"/>
            </a:endParaRPr>
          </a:p>
        </p:txBody>
      </p:sp>
      <p:cxnSp>
        <p:nvCxnSpPr>
          <p:cNvPr id="122" name="Straight Arrow Connector 121"/>
          <p:cNvCxnSpPr/>
          <p:nvPr/>
        </p:nvCxnSpPr>
        <p:spPr>
          <a:xfrm>
            <a:off x="4599828" y="1986154"/>
            <a:ext cx="365711" cy="30749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282844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Facilitating Universities to Combat Plagiarism: Access to Turnitin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0108160"/>
              </p:ext>
            </p:extLst>
          </p:nvPr>
        </p:nvGraphicFramePr>
        <p:xfrm>
          <a:off x="425450" y="1712445"/>
          <a:ext cx="4832350" cy="2375461"/>
        </p:xfrm>
        <a:graphic>
          <a:graphicData uri="http://schemas.openxmlformats.org/drawingml/2006/table">
            <a:tbl>
              <a:tblPr firstRow="1" bandRow="1">
                <a:tableStyleId>{2A488322-F2BA-4B5B-9748-0D474271808F}</a:tableStyleId>
              </a:tblPr>
              <a:tblGrid>
                <a:gridCol w="3627244"/>
                <a:gridCol w="1205106"/>
              </a:tblGrid>
              <a:tr h="628707">
                <a:tc>
                  <a:txBody>
                    <a:bodyPr/>
                    <a:lstStyle/>
                    <a:p>
                      <a:r>
                        <a:rPr lang="en-US" sz="1400" dirty="0" smtClean="0"/>
                        <a:t>Indicators</a:t>
                      </a:r>
                      <a:endParaRPr lang="en-US" sz="1400" dirty="0"/>
                    </a:p>
                  </a:txBody>
                  <a:tcPr/>
                </a:tc>
                <a:tc>
                  <a:txBody>
                    <a:bodyPr/>
                    <a:lstStyle/>
                    <a:p>
                      <a:r>
                        <a:rPr lang="en-US" sz="1400" dirty="0" smtClean="0"/>
                        <a:t>Statistics</a:t>
                      </a:r>
                      <a:r>
                        <a:rPr lang="en-US" sz="1400" baseline="0" dirty="0" smtClean="0"/>
                        <a:t> </a:t>
                      </a:r>
                      <a:endParaRPr lang="en-US" sz="1400" dirty="0"/>
                    </a:p>
                  </a:txBody>
                  <a:tcPr/>
                </a:tc>
              </a:tr>
              <a:tr h="631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Universities/ Institutes provided with this facility</a:t>
                      </a:r>
                    </a:p>
                  </a:txBody>
                  <a:tcPr/>
                </a:tc>
                <a:tc>
                  <a:txBody>
                    <a:bodyPr/>
                    <a:lstStyle/>
                    <a:p>
                      <a:r>
                        <a:rPr lang="en-US" sz="1400" dirty="0" smtClean="0"/>
                        <a:t>125</a:t>
                      </a:r>
                      <a:endParaRPr lang="en-US" sz="1400" dirty="0"/>
                    </a:p>
                  </a:txBody>
                  <a:tcPr/>
                </a:tc>
              </a:tr>
              <a:tr h="371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Instructors</a:t>
                      </a:r>
                    </a:p>
                  </a:txBody>
                  <a:tcPr/>
                </a:tc>
                <a:tc>
                  <a:txBody>
                    <a:bodyPr/>
                    <a:lstStyle/>
                    <a:p>
                      <a:r>
                        <a:rPr lang="en-US" sz="1400" dirty="0" smtClean="0"/>
                        <a:t>5,503</a:t>
                      </a:r>
                      <a:endParaRPr lang="en-US" sz="1400" dirty="0"/>
                    </a:p>
                  </a:txBody>
                  <a:tcPr/>
                </a:tc>
              </a:tr>
              <a:tr h="371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Students</a:t>
                      </a:r>
                    </a:p>
                  </a:txBody>
                  <a:tcPr/>
                </a:tc>
                <a:tc>
                  <a:txBody>
                    <a:bodyPr/>
                    <a:lstStyle/>
                    <a:p>
                      <a:r>
                        <a:rPr lang="en-US" sz="1400" dirty="0" smtClean="0"/>
                        <a:t>25,800</a:t>
                      </a:r>
                      <a:endParaRPr lang="en-US" sz="1400" dirty="0"/>
                    </a:p>
                  </a:txBody>
                  <a:tcPr/>
                </a:tc>
              </a:tr>
              <a:tr h="371650">
                <a:tc>
                  <a:txBody>
                    <a:bodyPr/>
                    <a:lstStyle/>
                    <a:p>
                      <a:r>
                        <a:rPr lang="en-US" sz="1400" dirty="0" smtClean="0"/>
                        <a:t>Total Submissions</a:t>
                      </a:r>
                      <a:endParaRPr lang="en-US" sz="1400" dirty="0"/>
                    </a:p>
                  </a:txBody>
                  <a:tcPr/>
                </a:tc>
                <a:tc>
                  <a:txBody>
                    <a:bodyPr/>
                    <a:lstStyle/>
                    <a:p>
                      <a:r>
                        <a:rPr lang="en-US" sz="1400" dirty="0" smtClean="0"/>
                        <a:t>207,000</a:t>
                      </a:r>
                      <a:endParaRPr lang="en-US" sz="1400" dirty="0"/>
                    </a:p>
                  </a:txBody>
                  <a:tcPr/>
                </a:tc>
              </a:tr>
            </a:tbl>
          </a:graphicData>
        </a:graphic>
      </p:graphicFrame>
      <p:sp>
        <p:nvSpPr>
          <p:cNvPr id="7" name="Slide Number Placeholder 6"/>
          <p:cNvSpPr>
            <a:spLocks noGrp="1"/>
          </p:cNvSpPr>
          <p:nvPr>
            <p:ph type="sldNum" sz="quarter" idx="12"/>
          </p:nvPr>
        </p:nvSpPr>
        <p:spPr/>
        <p:txBody>
          <a:bodyPr/>
          <a:lstStyle/>
          <a:p>
            <a:fld id="{59768F5A-1418-4FB5-97DF-8255E4B3EC68}" type="slidenum">
              <a:rPr lang="en-US" smtClean="0"/>
              <a:pPr/>
              <a:t>15</a:t>
            </a:fld>
            <a:endParaRPr lang="en-US" dirty="0"/>
          </a:p>
        </p:txBody>
      </p:sp>
      <p:pic>
        <p:nvPicPr>
          <p:cNvPr id="73730" name="Picture 2"/>
          <p:cNvPicPr>
            <a:picLocks noChangeAspect="1" noChangeArrowheads="1"/>
          </p:cNvPicPr>
          <p:nvPr/>
        </p:nvPicPr>
        <p:blipFill>
          <a:blip r:embed="rId3" cstate="print"/>
          <a:srcRect l="20117" t="3125" r="12500" b="3125"/>
          <a:stretch>
            <a:fillRect/>
          </a:stretch>
        </p:blipFill>
        <p:spPr bwMode="auto">
          <a:xfrm>
            <a:off x="5502636" y="2814513"/>
            <a:ext cx="6215106" cy="3935911"/>
          </a:xfrm>
          <a:prstGeom prst="rect">
            <a:avLst/>
          </a:prstGeom>
          <a:noFill/>
          <a:ln w="9525">
            <a:noFill/>
            <a:miter lim="800000"/>
            <a:headEnd/>
            <a:tailEnd/>
          </a:ln>
        </p:spPr>
      </p:pic>
      <p:graphicFrame>
        <p:nvGraphicFramePr>
          <p:cNvPr id="10" name="Chart 9"/>
          <p:cNvGraphicFramePr/>
          <p:nvPr>
            <p:extLst>
              <p:ext uri="{D42A27DB-BD31-4B8C-83A1-F6EECF244321}">
                <p14:modId xmlns:p14="http://schemas.microsoft.com/office/powerpoint/2010/main" xmlns="" val="3975344025"/>
              </p:ext>
            </p:extLst>
          </p:nvPr>
        </p:nvGraphicFramePr>
        <p:xfrm>
          <a:off x="428673" y="4168589"/>
          <a:ext cx="4358479" cy="26894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38559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2987" y="1620456"/>
            <a:ext cx="9514390" cy="5081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036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6530" y="1759352"/>
            <a:ext cx="9401156" cy="4352082"/>
          </a:xfrm>
        </p:spPr>
        <p:txBody>
          <a:bodyPr>
            <a:normAutofit/>
          </a:bodyPr>
          <a:lstStyle/>
          <a:p>
            <a:pPr lvl="0"/>
            <a:endParaRPr lang="en-US" sz="1700" dirty="0"/>
          </a:p>
          <a:p>
            <a:endParaRPr lang="en-US" sz="1800" dirty="0" smtClean="0"/>
          </a:p>
          <a:p>
            <a:endParaRPr lang="en-US" sz="1800" dirty="0" smtClean="0"/>
          </a:p>
          <a:p>
            <a:endParaRPr lang="en-US" sz="1800" dirty="0"/>
          </a:p>
          <a:p>
            <a:pPr marL="285750" indent="-285750">
              <a:buFont typeface="Wingdings" pitchFamily="2" charset="2"/>
              <a:buChar char="v"/>
            </a:pPr>
            <a:endParaRPr lang="en-US" sz="1800" dirty="0"/>
          </a:p>
          <a:p>
            <a:r>
              <a:rPr lang="en-US" sz="1800" dirty="0" smtClean="0"/>
              <a:t>  </a:t>
            </a:r>
          </a:p>
          <a:p>
            <a:endParaRPr lang="en-US" sz="1800" dirty="0"/>
          </a:p>
        </p:txBody>
      </p:sp>
      <p:graphicFrame>
        <p:nvGraphicFramePr>
          <p:cNvPr id="6" name="Table 5"/>
          <p:cNvGraphicFramePr>
            <a:graphicFrameLocks noGrp="1"/>
          </p:cNvGraphicFramePr>
          <p:nvPr>
            <p:extLst>
              <p:ext uri="{D42A27DB-BD31-4B8C-83A1-F6EECF244321}">
                <p14:modId xmlns:p14="http://schemas.microsoft.com/office/powerpoint/2010/main" xmlns="" val="3056992034"/>
              </p:ext>
            </p:extLst>
          </p:nvPr>
        </p:nvGraphicFramePr>
        <p:xfrm>
          <a:off x="1273215" y="208344"/>
          <a:ext cx="8914137" cy="6538213"/>
        </p:xfrm>
        <a:graphic>
          <a:graphicData uri="http://schemas.openxmlformats.org/drawingml/2006/table">
            <a:tbl>
              <a:tblPr firstRow="1" firstCol="1" bandRow="1">
                <a:tableStyleId>{35758FB7-9AC5-4552-8A53-C91805E547FA}</a:tableStyleId>
              </a:tblPr>
              <a:tblGrid>
                <a:gridCol w="1561145"/>
                <a:gridCol w="7352992"/>
              </a:tblGrid>
              <a:tr h="420553">
                <a:tc>
                  <a:txBody>
                    <a:bodyPr/>
                    <a:lstStyle/>
                    <a:p>
                      <a:pPr marL="0" marR="0" algn="just">
                        <a:lnSpc>
                          <a:spcPct val="115000"/>
                        </a:lnSpc>
                        <a:spcBef>
                          <a:spcPts val="0"/>
                        </a:spcBef>
                        <a:spcAft>
                          <a:spcPts val="0"/>
                        </a:spcAft>
                      </a:pPr>
                      <a:r>
                        <a:rPr lang="en-US" sz="2000" b="1" kern="1200" dirty="0">
                          <a:solidFill>
                            <a:schemeClr val="dk1"/>
                          </a:solidFill>
                          <a:effectLst/>
                          <a:latin typeface="+mn-lt"/>
                          <a:ea typeface="+mn-ea"/>
                          <a:cs typeface="+mn-cs"/>
                        </a:rPr>
                        <a:t>Era</a:t>
                      </a:r>
                    </a:p>
                  </a:txBody>
                  <a:tcPr marL="66486" marR="66486"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2000" b="1" kern="1200" dirty="0">
                          <a:solidFill>
                            <a:schemeClr val="dk1"/>
                          </a:solidFill>
                          <a:effectLst/>
                          <a:latin typeface="+mn-lt"/>
                          <a:ea typeface="+mn-ea"/>
                          <a:cs typeface="+mn-cs"/>
                        </a:rPr>
                        <a:t>Socio-Cultural </a:t>
                      </a:r>
                      <a:r>
                        <a:rPr lang="en-US" sz="2000" b="1" kern="1200" dirty="0" smtClean="0">
                          <a:solidFill>
                            <a:schemeClr val="dk1"/>
                          </a:solidFill>
                          <a:effectLst/>
                          <a:latin typeface="+mn-lt"/>
                          <a:ea typeface="+mn-ea"/>
                          <a:cs typeface="+mn-cs"/>
                        </a:rPr>
                        <a:t>Change</a:t>
                      </a:r>
                      <a:r>
                        <a:rPr lang="en-US" sz="2000" b="1" kern="1200" baseline="0" dirty="0" smtClean="0">
                          <a:solidFill>
                            <a:schemeClr val="dk1"/>
                          </a:solidFill>
                          <a:effectLst/>
                          <a:latin typeface="+mn-lt"/>
                          <a:ea typeface="+mn-ea"/>
                          <a:cs typeface="+mn-cs"/>
                        </a:rPr>
                        <a:t> Over Period Due to ICT Proliferation</a:t>
                      </a:r>
                      <a:endParaRPr lang="en-US" sz="2000" b="1" kern="1200" dirty="0" smtClean="0">
                        <a:solidFill>
                          <a:schemeClr val="dk1"/>
                        </a:solidFill>
                        <a:effectLst/>
                        <a:latin typeface="+mn-lt"/>
                        <a:ea typeface="+mn-ea"/>
                        <a:cs typeface="+mn-cs"/>
                      </a:endParaRPr>
                    </a:p>
                  </a:txBody>
                  <a:tcPr marL="66486" marR="66486" marT="0" marB="0"/>
                </a:tc>
              </a:tr>
              <a:tr h="2248266">
                <a:tc>
                  <a:txBody>
                    <a:bodyPr/>
                    <a:lstStyle/>
                    <a:p>
                      <a:pPr marL="0" marR="0" algn="just">
                        <a:lnSpc>
                          <a:spcPct val="115000"/>
                        </a:lnSpc>
                        <a:spcBef>
                          <a:spcPts val="0"/>
                        </a:spcBef>
                        <a:spcAft>
                          <a:spcPts val="0"/>
                        </a:spcAft>
                      </a:pPr>
                      <a:r>
                        <a:rPr lang="en-US" sz="1800" b="1" kern="1200" dirty="0" smtClean="0">
                          <a:solidFill>
                            <a:schemeClr val="dk1"/>
                          </a:solidFill>
                          <a:effectLst/>
                          <a:latin typeface="+mn-lt"/>
                          <a:ea typeface="+mn-ea"/>
                          <a:cs typeface="+mn-cs"/>
                        </a:rPr>
                        <a:t>1</a:t>
                      </a:r>
                      <a:r>
                        <a:rPr lang="en-US" sz="1800" b="1" kern="1200" baseline="30000" dirty="0" smtClean="0">
                          <a:solidFill>
                            <a:schemeClr val="dk1"/>
                          </a:solidFill>
                          <a:effectLst/>
                          <a:latin typeface="+mn-lt"/>
                          <a:ea typeface="+mn-ea"/>
                          <a:cs typeface="+mn-cs"/>
                        </a:rPr>
                        <a:t>st</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Era </a:t>
                      </a:r>
                      <a:endParaRPr lang="en-US" sz="1800" b="1" kern="1200" dirty="0">
                        <a:solidFill>
                          <a:schemeClr val="dk1"/>
                        </a:solidFill>
                        <a:effectLst/>
                        <a:latin typeface="+mn-lt"/>
                        <a:ea typeface="+mn-ea"/>
                        <a:cs typeface="+mn-cs"/>
                      </a:endParaRPr>
                    </a:p>
                    <a:p>
                      <a:pPr marL="0" marR="0" algn="just">
                        <a:lnSpc>
                          <a:spcPct val="115000"/>
                        </a:lnSpc>
                        <a:spcBef>
                          <a:spcPts val="0"/>
                        </a:spcBef>
                        <a:spcAft>
                          <a:spcPts val="0"/>
                        </a:spcAft>
                      </a:pPr>
                      <a:r>
                        <a:rPr lang="en-US" sz="1800" b="1" kern="1200" dirty="0">
                          <a:solidFill>
                            <a:schemeClr val="dk1"/>
                          </a:solidFill>
                          <a:effectLst/>
                          <a:latin typeface="+mn-lt"/>
                          <a:ea typeface="+mn-ea"/>
                          <a:cs typeface="+mn-cs"/>
                        </a:rPr>
                        <a:t>(1947-1962)</a:t>
                      </a:r>
                    </a:p>
                  </a:txBody>
                  <a:tcPr marL="66486" marR="66486" marT="0" marB="0"/>
                </a:tc>
                <a:tc>
                  <a:txBody>
                    <a:bodyPr/>
                    <a:lstStyle/>
                    <a:p>
                      <a:pPr marL="0" marR="0" algn="just">
                        <a:lnSpc>
                          <a:spcPct val="115000"/>
                        </a:lnSpc>
                        <a:spcBef>
                          <a:spcPts val="0"/>
                        </a:spcBef>
                        <a:spcAft>
                          <a:spcPts val="0"/>
                        </a:spcAft>
                      </a:pPr>
                      <a:r>
                        <a:rPr lang="en-US" sz="1600" b="1" dirty="0">
                          <a:effectLst/>
                        </a:rPr>
                        <a:t>Limited movement: People mostly confined to their local or nearby villages, towns or cities, and less inter-provincial movements of people observed</a:t>
                      </a:r>
                      <a:r>
                        <a:rPr lang="en-US" sz="1600" b="1" dirty="0" smtClean="0">
                          <a:effectLst/>
                        </a:rPr>
                        <a:t>. The </a:t>
                      </a:r>
                      <a:r>
                        <a:rPr lang="en-US" sz="1600" b="1" dirty="0">
                          <a:effectLst/>
                        </a:rPr>
                        <a:t>societies were not well linked. People used available means of transport for travelling or walked to meet and contact their limited social circle or to communicate important messages viz. </a:t>
                      </a:r>
                      <a:r>
                        <a:rPr lang="en-US" sz="1600" b="1" dirty="0" smtClean="0">
                          <a:effectLst/>
                        </a:rPr>
                        <a:t>marriage </a:t>
                      </a:r>
                      <a:r>
                        <a:rPr lang="en-US" sz="1600" b="1" dirty="0">
                          <a:effectLst/>
                        </a:rPr>
                        <a:t>invitations, death intimation, and other social </a:t>
                      </a:r>
                      <a:r>
                        <a:rPr lang="en-US" sz="1600" b="1" dirty="0" smtClean="0">
                          <a:effectLst/>
                        </a:rPr>
                        <a:t>needs. After </a:t>
                      </a:r>
                      <a:r>
                        <a:rPr lang="en-US" sz="1600" b="1" dirty="0">
                          <a:effectLst/>
                        </a:rPr>
                        <a:t>the enhancements of postal </a:t>
                      </a:r>
                      <a:r>
                        <a:rPr lang="en-US" sz="1600" b="1" dirty="0" smtClean="0">
                          <a:effectLst/>
                        </a:rPr>
                        <a:t>services, the services were limited to the </a:t>
                      </a:r>
                      <a:r>
                        <a:rPr lang="en-US" sz="1600" b="1" dirty="0">
                          <a:effectLst/>
                        </a:rPr>
                        <a:t>people lived in cities or towns only.</a:t>
                      </a:r>
                      <a:endParaRPr lang="en-US" sz="1600" b="1" dirty="0">
                        <a:effectLst/>
                        <a:latin typeface="Calibri"/>
                        <a:ea typeface="Calibri"/>
                        <a:cs typeface="Times New Roman"/>
                      </a:endParaRPr>
                    </a:p>
                  </a:txBody>
                  <a:tcPr marL="66486" marR="66486" marT="0" marB="0"/>
                </a:tc>
              </a:tr>
              <a:tr h="3869394">
                <a:tc>
                  <a:txBody>
                    <a:bodyPr/>
                    <a:lstStyle/>
                    <a:p>
                      <a:pPr marL="0" marR="0" algn="just">
                        <a:lnSpc>
                          <a:spcPct val="115000"/>
                        </a:lnSpc>
                        <a:spcBef>
                          <a:spcPts val="0"/>
                        </a:spcBef>
                        <a:spcAft>
                          <a:spcPts val="0"/>
                        </a:spcAft>
                      </a:pPr>
                      <a:r>
                        <a:rPr lang="en-US" sz="1800" b="1" kern="1200" dirty="0" smtClean="0">
                          <a:solidFill>
                            <a:schemeClr val="dk1"/>
                          </a:solidFill>
                          <a:effectLst/>
                          <a:latin typeface="+mn-lt"/>
                          <a:ea typeface="+mn-ea"/>
                          <a:cs typeface="+mn-cs"/>
                        </a:rPr>
                        <a:t>2</a:t>
                      </a:r>
                      <a:r>
                        <a:rPr lang="en-US" sz="1800" b="1" kern="1200" baseline="30000" dirty="0" smtClean="0">
                          <a:solidFill>
                            <a:schemeClr val="dk1"/>
                          </a:solidFill>
                          <a:effectLst/>
                          <a:latin typeface="+mn-lt"/>
                          <a:ea typeface="+mn-ea"/>
                          <a:cs typeface="+mn-cs"/>
                        </a:rPr>
                        <a:t>nd</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 </a:t>
                      </a:r>
                      <a:r>
                        <a:rPr lang="en-US" sz="1800" b="1" kern="1200" dirty="0">
                          <a:solidFill>
                            <a:schemeClr val="dk1"/>
                          </a:solidFill>
                          <a:effectLst/>
                          <a:latin typeface="+mn-lt"/>
                          <a:ea typeface="+mn-ea"/>
                          <a:cs typeface="+mn-cs"/>
                        </a:rPr>
                        <a:t>Era </a:t>
                      </a:r>
                    </a:p>
                    <a:p>
                      <a:pPr marL="0" marR="0" algn="just">
                        <a:lnSpc>
                          <a:spcPct val="115000"/>
                        </a:lnSpc>
                        <a:spcBef>
                          <a:spcPts val="0"/>
                        </a:spcBef>
                        <a:spcAft>
                          <a:spcPts val="0"/>
                        </a:spcAft>
                      </a:pPr>
                      <a:r>
                        <a:rPr lang="en-US" sz="1800" b="1" kern="1200" dirty="0">
                          <a:solidFill>
                            <a:schemeClr val="dk1"/>
                          </a:solidFill>
                          <a:effectLst/>
                          <a:latin typeface="+mn-lt"/>
                          <a:ea typeface="+mn-ea"/>
                          <a:cs typeface="+mn-cs"/>
                        </a:rPr>
                        <a:t>(1963-1989)</a:t>
                      </a:r>
                    </a:p>
                  </a:txBody>
                  <a:tcPr marL="66486" marR="66486" marT="0" marB="0"/>
                </a:tc>
                <a:tc>
                  <a:txBody>
                    <a:bodyPr/>
                    <a:lstStyle/>
                    <a:p>
                      <a:pPr marL="0" marR="0" algn="just">
                        <a:lnSpc>
                          <a:spcPct val="115000"/>
                        </a:lnSpc>
                        <a:spcBef>
                          <a:spcPts val="0"/>
                        </a:spcBef>
                        <a:spcAft>
                          <a:spcPts val="0"/>
                        </a:spcAft>
                      </a:pPr>
                      <a:r>
                        <a:rPr lang="en-US" sz="1600" b="1" kern="1200" dirty="0">
                          <a:solidFill>
                            <a:schemeClr val="dk1"/>
                          </a:solidFill>
                          <a:effectLst/>
                          <a:latin typeface="+mn-lt"/>
                          <a:ea typeface="+mn-ea"/>
                          <a:cs typeface="+mn-cs"/>
                        </a:rPr>
                        <a:t>During the period 1963-1979, there was no any major change in the ICT facilities. The phone services were found in the main cities and   limited access in towns. </a:t>
                      </a:r>
                      <a:r>
                        <a:rPr lang="en-US" sz="1600" b="1" kern="1200" dirty="0" smtClean="0">
                          <a:solidFill>
                            <a:schemeClr val="dk1"/>
                          </a:solidFill>
                          <a:effectLst/>
                          <a:latin typeface="+mn-lt"/>
                          <a:ea typeface="+mn-ea"/>
                          <a:cs typeface="+mn-cs"/>
                        </a:rPr>
                        <a:t>A </a:t>
                      </a:r>
                      <a:r>
                        <a:rPr lang="en-US" sz="1600" b="1" kern="1200" dirty="0">
                          <a:solidFill>
                            <a:schemeClr val="dk1"/>
                          </a:solidFill>
                          <a:effectLst/>
                          <a:latin typeface="+mn-lt"/>
                          <a:ea typeface="+mn-ea"/>
                          <a:cs typeface="+mn-cs"/>
                        </a:rPr>
                        <a:t>change was observed in </a:t>
                      </a:r>
                      <a:r>
                        <a:rPr lang="en-US" sz="1600" b="1" kern="1200" dirty="0" smtClean="0">
                          <a:solidFill>
                            <a:schemeClr val="dk1"/>
                          </a:solidFill>
                          <a:effectLst/>
                          <a:latin typeface="+mn-lt"/>
                          <a:ea typeface="+mn-ea"/>
                          <a:cs typeface="+mn-cs"/>
                        </a:rPr>
                        <a:t>the </a:t>
                      </a:r>
                      <a:r>
                        <a:rPr lang="en-US" sz="1600" b="1" kern="1200" dirty="0">
                          <a:solidFill>
                            <a:schemeClr val="dk1"/>
                          </a:solidFill>
                          <a:effectLst/>
                          <a:latin typeface="+mn-lt"/>
                          <a:ea typeface="+mn-ea"/>
                          <a:cs typeface="+mn-cs"/>
                        </a:rPr>
                        <a:t>1980s, single phone was found in a locality and the locality where phone existed and in many cases other nearby localities/villages also depended on that single phone. The people were used to make a very important or serious communication through the phone facility viz. conveyed messages related to death, inquiring </a:t>
                      </a:r>
                      <a:r>
                        <a:rPr lang="en-US" sz="1600" b="1" kern="1200" dirty="0" smtClean="0">
                          <a:solidFill>
                            <a:schemeClr val="dk1"/>
                          </a:solidFill>
                          <a:effectLst/>
                          <a:latin typeface="+mn-lt"/>
                          <a:ea typeface="+mn-ea"/>
                          <a:cs typeface="+mn-cs"/>
                        </a:rPr>
                        <a:t>health conditions </a:t>
                      </a:r>
                      <a:r>
                        <a:rPr lang="en-US" sz="1600" b="1" kern="1200" dirty="0">
                          <a:solidFill>
                            <a:schemeClr val="dk1"/>
                          </a:solidFill>
                          <a:effectLst/>
                          <a:latin typeface="+mn-lt"/>
                          <a:ea typeface="+mn-ea"/>
                          <a:cs typeface="+mn-cs"/>
                        </a:rPr>
                        <a:t>of the patients or any other serious matter.  </a:t>
                      </a:r>
                      <a:r>
                        <a:rPr lang="en-US" sz="1600" b="1" kern="1200" dirty="0" smtClean="0">
                          <a:solidFill>
                            <a:schemeClr val="dk1"/>
                          </a:solidFill>
                          <a:effectLst/>
                          <a:latin typeface="+mn-lt"/>
                          <a:ea typeface="+mn-ea"/>
                          <a:cs typeface="+mn-cs"/>
                        </a:rPr>
                        <a:t>Increase </a:t>
                      </a:r>
                      <a:r>
                        <a:rPr lang="en-US" sz="1600" b="1" kern="1200" dirty="0">
                          <a:solidFill>
                            <a:schemeClr val="dk1"/>
                          </a:solidFill>
                          <a:effectLst/>
                          <a:latin typeface="+mn-lt"/>
                          <a:ea typeface="+mn-ea"/>
                          <a:cs typeface="+mn-cs"/>
                        </a:rPr>
                        <a:t>in Roads infrastructure and postal services, the communication using letters through post offices slowly increased and reduced the physical travelling by the people for communication purposes. Writing letters and calling through telephone in the society where facilities were available became norm of the society.    </a:t>
                      </a:r>
                    </a:p>
                  </a:txBody>
                  <a:tcPr marL="66486" marR="66486" marT="0" marB="0"/>
                </a:tc>
              </a:tr>
            </a:tbl>
          </a:graphicData>
        </a:graphic>
      </p:graphicFrame>
      <p:sp>
        <p:nvSpPr>
          <p:cNvPr id="7" name="Rectangle 2"/>
          <p:cNvSpPr>
            <a:spLocks noChangeArrowheads="1"/>
          </p:cNvSpPr>
          <p:nvPr/>
        </p:nvSpPr>
        <p:spPr bwMode="auto">
          <a:xfrm>
            <a:off x="2320402" y="1591962"/>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0010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6530" y="1759352"/>
            <a:ext cx="9401156" cy="4352082"/>
          </a:xfrm>
        </p:spPr>
        <p:txBody>
          <a:bodyPr>
            <a:normAutofit/>
          </a:bodyPr>
          <a:lstStyle/>
          <a:p>
            <a:pPr lvl="0"/>
            <a:endParaRPr lang="en-US" sz="1700" dirty="0"/>
          </a:p>
          <a:p>
            <a:endParaRPr lang="en-US" sz="1800" dirty="0" smtClean="0"/>
          </a:p>
          <a:p>
            <a:endParaRPr lang="en-US" sz="1800" dirty="0" smtClean="0"/>
          </a:p>
          <a:p>
            <a:endParaRPr lang="en-US" sz="1800" dirty="0"/>
          </a:p>
          <a:p>
            <a:pPr marL="285750" indent="-285750">
              <a:buFont typeface="Wingdings" pitchFamily="2" charset="2"/>
              <a:buChar char="v"/>
            </a:pPr>
            <a:endParaRPr lang="en-US" sz="1800" dirty="0"/>
          </a:p>
          <a:p>
            <a:r>
              <a:rPr lang="en-US" sz="1800" dirty="0" smtClean="0"/>
              <a:t>  </a:t>
            </a:r>
          </a:p>
          <a:p>
            <a:endParaRPr lang="en-US" sz="1800" dirty="0"/>
          </a:p>
        </p:txBody>
      </p:sp>
      <p:sp>
        <p:nvSpPr>
          <p:cNvPr id="4" name="Title 3"/>
          <p:cNvSpPr>
            <a:spLocks noGrp="1"/>
          </p:cNvSpPr>
          <p:nvPr>
            <p:ph type="ctrTitle"/>
          </p:nvPr>
        </p:nvSpPr>
        <p:spPr>
          <a:xfrm>
            <a:off x="1154955" y="763929"/>
            <a:ext cx="8825658" cy="798652"/>
          </a:xfrm>
        </p:spPr>
        <p:txBody>
          <a:bodyPr/>
          <a:lstStyle/>
          <a:p>
            <a:r>
              <a:rPr lang="en-US" sz="3200" dirty="0" smtClean="0"/>
              <a:t>Socio-Cultural Impact</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xmlns="" val="3761316376"/>
              </p:ext>
            </p:extLst>
          </p:nvPr>
        </p:nvGraphicFramePr>
        <p:xfrm>
          <a:off x="1273216" y="77454"/>
          <a:ext cx="9132426" cy="6682162"/>
        </p:xfrm>
        <a:graphic>
          <a:graphicData uri="http://schemas.openxmlformats.org/drawingml/2006/table">
            <a:tbl>
              <a:tblPr firstRow="1" firstCol="1" bandRow="1">
                <a:tableStyleId>{35758FB7-9AC5-4552-8A53-C91805E547FA}</a:tableStyleId>
              </a:tblPr>
              <a:tblGrid>
                <a:gridCol w="1599374"/>
                <a:gridCol w="7533052"/>
              </a:tblGrid>
              <a:tr h="346576">
                <a:tc>
                  <a:txBody>
                    <a:bodyPr/>
                    <a:lstStyle/>
                    <a:p>
                      <a:pPr marL="0" marR="0" algn="just">
                        <a:lnSpc>
                          <a:spcPct val="115000"/>
                        </a:lnSpc>
                        <a:spcBef>
                          <a:spcPts val="0"/>
                        </a:spcBef>
                        <a:spcAft>
                          <a:spcPts val="0"/>
                        </a:spcAft>
                      </a:pPr>
                      <a:r>
                        <a:rPr lang="en-US" sz="2000" b="1" kern="1200" dirty="0">
                          <a:solidFill>
                            <a:schemeClr val="dk1"/>
                          </a:solidFill>
                          <a:effectLst/>
                          <a:latin typeface="+mn-lt"/>
                          <a:ea typeface="+mn-ea"/>
                          <a:cs typeface="+mn-cs"/>
                        </a:rPr>
                        <a:t>Era</a:t>
                      </a:r>
                    </a:p>
                  </a:txBody>
                  <a:tcPr marL="66486" marR="66486" marT="0" marB="0"/>
                </a:tc>
                <a:tc>
                  <a:txBody>
                    <a:bodyPr/>
                    <a:lstStyle/>
                    <a:p>
                      <a:pPr marL="0" marR="0" algn="just">
                        <a:lnSpc>
                          <a:spcPct val="115000"/>
                        </a:lnSpc>
                        <a:spcBef>
                          <a:spcPts val="0"/>
                        </a:spcBef>
                        <a:spcAft>
                          <a:spcPts val="0"/>
                        </a:spcAft>
                      </a:pPr>
                      <a:r>
                        <a:rPr lang="en-US" sz="2000" b="1" kern="1200" dirty="0">
                          <a:solidFill>
                            <a:schemeClr val="dk1"/>
                          </a:solidFill>
                          <a:effectLst/>
                          <a:latin typeface="+mn-lt"/>
                          <a:ea typeface="+mn-ea"/>
                          <a:cs typeface="+mn-cs"/>
                        </a:rPr>
                        <a:t>Socio-Cultural </a:t>
                      </a:r>
                      <a:r>
                        <a:rPr lang="en-US" sz="2000" b="1" kern="1200" dirty="0" smtClean="0">
                          <a:solidFill>
                            <a:schemeClr val="dk1"/>
                          </a:solidFill>
                          <a:effectLst/>
                          <a:latin typeface="+mn-lt"/>
                          <a:ea typeface="+mn-ea"/>
                          <a:cs typeface="+mn-cs"/>
                        </a:rPr>
                        <a:t>Change</a:t>
                      </a:r>
                      <a:r>
                        <a:rPr lang="en-US" sz="2000" b="1" kern="1200" baseline="0" dirty="0" smtClean="0">
                          <a:solidFill>
                            <a:schemeClr val="dk1"/>
                          </a:solidFill>
                          <a:effectLst/>
                          <a:latin typeface="+mn-lt"/>
                          <a:ea typeface="+mn-ea"/>
                          <a:cs typeface="+mn-cs"/>
                        </a:rPr>
                        <a:t> Over Period Due to ICT Proliferation</a:t>
                      </a:r>
                      <a:endParaRPr lang="en-US" sz="2000" b="1" kern="1200" dirty="0">
                        <a:solidFill>
                          <a:schemeClr val="dk1"/>
                        </a:solidFill>
                        <a:effectLst/>
                        <a:latin typeface="+mn-lt"/>
                        <a:ea typeface="+mn-ea"/>
                        <a:cs typeface="+mn-cs"/>
                      </a:endParaRPr>
                    </a:p>
                  </a:txBody>
                  <a:tcPr marL="66486" marR="66486" marT="0" marB="0"/>
                </a:tc>
              </a:tr>
              <a:tr h="2888948">
                <a:tc>
                  <a:txBody>
                    <a:bodyPr/>
                    <a:lstStyle/>
                    <a:p>
                      <a:pPr marL="0" marR="0" algn="just" defTabSz="457200" rtl="0" eaLnBrk="1" latinLnBrk="0" hangingPunct="1">
                        <a:lnSpc>
                          <a:spcPct val="115000"/>
                        </a:lnSpc>
                        <a:spcBef>
                          <a:spcPts val="0"/>
                        </a:spcBef>
                        <a:spcAft>
                          <a:spcPts val="0"/>
                        </a:spcAft>
                      </a:pPr>
                      <a:r>
                        <a:rPr lang="en-US" sz="1800" b="1" kern="1200" dirty="0" smtClean="0">
                          <a:solidFill>
                            <a:schemeClr val="dk1"/>
                          </a:solidFill>
                          <a:effectLst/>
                          <a:latin typeface="+mn-lt"/>
                          <a:ea typeface="+mn-ea"/>
                          <a:cs typeface="+mn-cs"/>
                        </a:rPr>
                        <a:t>3</a:t>
                      </a:r>
                      <a:r>
                        <a:rPr lang="en-US" sz="1800" b="1" kern="1200" baseline="30000" dirty="0" smtClean="0">
                          <a:solidFill>
                            <a:schemeClr val="dk1"/>
                          </a:solidFill>
                          <a:effectLst/>
                          <a:latin typeface="+mn-lt"/>
                          <a:ea typeface="+mn-ea"/>
                          <a:cs typeface="+mn-cs"/>
                        </a:rPr>
                        <a:t>rd</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 </a:t>
                      </a:r>
                      <a:r>
                        <a:rPr lang="en-US" sz="1800" b="1" kern="1200" dirty="0">
                          <a:solidFill>
                            <a:schemeClr val="dk1"/>
                          </a:solidFill>
                          <a:effectLst/>
                          <a:latin typeface="+mn-lt"/>
                          <a:ea typeface="+mn-ea"/>
                          <a:cs typeface="+mn-cs"/>
                        </a:rPr>
                        <a:t>Era </a:t>
                      </a:r>
                    </a:p>
                    <a:p>
                      <a:pPr marL="0" marR="0" algn="just" defTabSz="457200" rtl="0" eaLnBrk="1" latinLnBrk="0" hangingPunct="1">
                        <a:lnSpc>
                          <a:spcPct val="115000"/>
                        </a:lnSpc>
                        <a:spcBef>
                          <a:spcPts val="0"/>
                        </a:spcBef>
                        <a:spcAft>
                          <a:spcPts val="0"/>
                        </a:spcAft>
                      </a:pPr>
                      <a:r>
                        <a:rPr lang="en-US" sz="1800" b="1" kern="1200" dirty="0">
                          <a:solidFill>
                            <a:schemeClr val="dk1"/>
                          </a:solidFill>
                          <a:effectLst/>
                          <a:latin typeface="+mn-lt"/>
                          <a:ea typeface="+mn-ea"/>
                          <a:cs typeface="+mn-cs"/>
                        </a:rPr>
                        <a:t>(1990-2002</a:t>
                      </a:r>
                      <a:r>
                        <a:rPr lang="en-US" sz="1400" b="1" kern="1200" dirty="0">
                          <a:solidFill>
                            <a:schemeClr val="dk1"/>
                          </a:solidFill>
                          <a:effectLst/>
                          <a:latin typeface="+mn-lt"/>
                          <a:ea typeface="+mn-ea"/>
                          <a:cs typeface="+mn-cs"/>
                        </a:rPr>
                        <a:t>)</a:t>
                      </a:r>
                    </a:p>
                  </a:txBody>
                  <a:tcPr marL="68580" marR="68580" marT="0" marB="0"/>
                </a:tc>
                <a:tc>
                  <a:txBody>
                    <a:bodyPr/>
                    <a:lstStyle/>
                    <a:p>
                      <a:pPr marL="0" marR="0" algn="just">
                        <a:lnSpc>
                          <a:spcPct val="115000"/>
                        </a:lnSpc>
                        <a:spcBef>
                          <a:spcPts val="0"/>
                        </a:spcBef>
                        <a:spcAft>
                          <a:spcPts val="0"/>
                        </a:spcAft>
                      </a:pPr>
                      <a:r>
                        <a:rPr lang="en-US" sz="1400" b="1" kern="1200" dirty="0">
                          <a:solidFill>
                            <a:schemeClr val="dk1"/>
                          </a:solidFill>
                          <a:effectLst/>
                          <a:latin typeface="+mn-lt"/>
                          <a:ea typeface="+mn-ea"/>
                          <a:cs typeface="+mn-cs"/>
                        </a:rPr>
                        <a:t>Till 1995, people mostly used to and relied on landline </a:t>
                      </a:r>
                      <a:r>
                        <a:rPr lang="en-US" sz="1400" b="1" kern="1200" dirty="0" smtClean="0">
                          <a:solidFill>
                            <a:schemeClr val="dk1"/>
                          </a:solidFill>
                          <a:effectLst/>
                          <a:latin typeface="+mn-lt"/>
                          <a:ea typeface="+mn-ea"/>
                          <a:cs typeface="+mn-cs"/>
                        </a:rPr>
                        <a:t>telephone</a:t>
                      </a:r>
                      <a:r>
                        <a:rPr lang="en-US" sz="1400" b="1" kern="1200" baseline="0" dirty="0" smtClean="0">
                          <a:solidFill>
                            <a:schemeClr val="dk1"/>
                          </a:solidFill>
                          <a:effectLst/>
                          <a:latin typeface="+mn-lt"/>
                          <a:ea typeface="+mn-ea"/>
                          <a:cs typeface="+mn-cs"/>
                        </a:rPr>
                        <a:t> and</a:t>
                      </a:r>
                      <a:r>
                        <a:rPr lang="en-US" sz="1400" b="1" kern="1200" dirty="0" smtClean="0">
                          <a:solidFill>
                            <a:schemeClr val="dk1"/>
                          </a:solidFill>
                          <a:effectLst/>
                          <a:latin typeface="+mn-lt"/>
                          <a:ea typeface="+mn-ea"/>
                          <a:cs typeface="+mn-cs"/>
                        </a:rPr>
                        <a:t> </a:t>
                      </a:r>
                      <a:r>
                        <a:rPr lang="en-US" sz="1400" b="1" kern="1200" dirty="0">
                          <a:solidFill>
                            <a:schemeClr val="dk1"/>
                          </a:solidFill>
                          <a:effectLst/>
                          <a:latin typeface="+mn-lt"/>
                          <a:ea typeface="+mn-ea"/>
                          <a:cs typeface="+mn-cs"/>
                        </a:rPr>
                        <a:t>postal </a:t>
                      </a:r>
                      <a:r>
                        <a:rPr lang="en-US" sz="1400" b="1" kern="1200" dirty="0" smtClean="0">
                          <a:solidFill>
                            <a:schemeClr val="dk1"/>
                          </a:solidFill>
                          <a:effectLst/>
                          <a:latin typeface="+mn-lt"/>
                          <a:ea typeface="+mn-ea"/>
                          <a:cs typeface="+mn-cs"/>
                        </a:rPr>
                        <a:t>services,  </a:t>
                      </a:r>
                      <a:r>
                        <a:rPr lang="en-US" sz="1400" b="1" kern="1200" dirty="0">
                          <a:solidFill>
                            <a:schemeClr val="dk1"/>
                          </a:solidFill>
                          <a:effectLst/>
                          <a:latin typeface="+mn-lt"/>
                          <a:ea typeface="+mn-ea"/>
                          <a:cs typeface="+mn-cs"/>
                        </a:rPr>
                        <a:t>resultantly the communication and linkage among the people and the society grew considerably. The people used the postal services for exchanging greeting cards on the occasion of religious festival and other events and other communication using letters. </a:t>
                      </a:r>
                      <a:r>
                        <a:rPr lang="en-US" sz="1400" b="1" kern="1200" dirty="0" smtClean="0">
                          <a:solidFill>
                            <a:schemeClr val="dk1"/>
                          </a:solidFill>
                          <a:effectLst/>
                          <a:latin typeface="+mn-lt"/>
                          <a:ea typeface="+mn-ea"/>
                          <a:cs typeface="+mn-cs"/>
                        </a:rPr>
                        <a:t>During </a:t>
                      </a:r>
                      <a:r>
                        <a:rPr lang="en-US" sz="1400" b="1" kern="1200" dirty="0">
                          <a:solidFill>
                            <a:schemeClr val="dk1"/>
                          </a:solidFill>
                          <a:effectLst/>
                          <a:latin typeface="+mn-lt"/>
                          <a:ea typeface="+mn-ea"/>
                          <a:cs typeface="+mn-cs"/>
                        </a:rPr>
                        <a:t>period 1996-2002, people had access on internet; email, internet messaging and a limited segment of society in metro cities had also access to cellular mobile phone service for communication. The trend of communication started changing and the people used sending e-greeting cards through email in place of sending greeting cards through postal services. The email trend also started as supplement to the letter communication by post. The people saw a new hope of future and they felt more comfortable and contented as compared to the previous </a:t>
                      </a:r>
                      <a:r>
                        <a:rPr lang="en-US" sz="1400" b="1" kern="1200" dirty="0" smtClean="0">
                          <a:solidFill>
                            <a:schemeClr val="dk1"/>
                          </a:solidFill>
                          <a:effectLst/>
                          <a:latin typeface="+mn-lt"/>
                          <a:ea typeface="+mn-ea"/>
                          <a:cs typeface="+mn-cs"/>
                        </a:rPr>
                        <a:t>eras.</a:t>
                      </a:r>
                      <a:endParaRPr lang="en-US" sz="1400" b="1" kern="1200" dirty="0">
                        <a:solidFill>
                          <a:schemeClr val="dk1"/>
                        </a:solidFill>
                        <a:effectLst/>
                        <a:latin typeface="+mn-lt"/>
                        <a:ea typeface="+mn-ea"/>
                        <a:cs typeface="+mn-cs"/>
                      </a:endParaRPr>
                    </a:p>
                  </a:txBody>
                  <a:tcPr marL="68580" marR="68580" marT="0" marB="0"/>
                </a:tc>
              </a:tr>
              <a:tr h="3244083">
                <a:tc>
                  <a:txBody>
                    <a:bodyPr/>
                    <a:lstStyle/>
                    <a:p>
                      <a:r>
                        <a:rPr lang="en-US" sz="1800" b="1" kern="1200" dirty="0" smtClean="0">
                          <a:solidFill>
                            <a:schemeClr val="dk1"/>
                          </a:solidFill>
                          <a:effectLst/>
                          <a:latin typeface="+mn-lt"/>
                          <a:ea typeface="+mn-ea"/>
                          <a:cs typeface="+mn-cs"/>
                        </a:rPr>
                        <a:t>4</a:t>
                      </a:r>
                      <a:r>
                        <a:rPr lang="en-US" sz="1800" b="1" kern="1200" baseline="30000" dirty="0" smtClean="0">
                          <a:solidFill>
                            <a:schemeClr val="dk1"/>
                          </a:solidFill>
                          <a:effectLst/>
                          <a:latin typeface="+mn-lt"/>
                          <a:ea typeface="+mn-ea"/>
                          <a:cs typeface="+mn-cs"/>
                        </a:rPr>
                        <a:t>th</a:t>
                      </a:r>
                      <a:r>
                        <a:rPr lang="en-US" sz="1800" b="1" kern="1200" dirty="0" smtClean="0">
                          <a:solidFill>
                            <a:schemeClr val="dk1"/>
                          </a:solidFill>
                          <a:effectLst/>
                          <a:latin typeface="+mn-lt"/>
                          <a:ea typeface="+mn-ea"/>
                          <a:cs typeface="+mn-cs"/>
                        </a:rPr>
                        <a:t> Era </a:t>
                      </a:r>
                    </a:p>
                    <a:p>
                      <a:r>
                        <a:rPr lang="en-US" sz="1800" b="1" kern="1200" dirty="0" smtClean="0">
                          <a:solidFill>
                            <a:schemeClr val="dk1"/>
                          </a:solidFill>
                          <a:effectLst/>
                          <a:latin typeface="+mn-lt"/>
                          <a:ea typeface="+mn-ea"/>
                          <a:cs typeface="+mn-cs"/>
                        </a:rPr>
                        <a:t>(2003-2013)</a:t>
                      </a:r>
                      <a:endParaRPr lang="en-US" sz="1800" b="1" kern="1200" dirty="0">
                        <a:solidFill>
                          <a:schemeClr val="dk1"/>
                        </a:solidFill>
                        <a:effectLst/>
                        <a:latin typeface="+mn-lt"/>
                        <a:ea typeface="+mn-ea"/>
                        <a:cs typeface="+mn-cs"/>
                      </a:endParaRPr>
                    </a:p>
                  </a:txBody>
                  <a:tcPr marL="66486" marR="66486" marT="0" marB="0"/>
                </a:tc>
                <a:tc>
                  <a:txBody>
                    <a:bodyPr/>
                    <a:lstStyle/>
                    <a:p>
                      <a:pPr algn="just"/>
                      <a:r>
                        <a:rPr lang="en-US" sz="1400" b="1" kern="1200" dirty="0" smtClean="0">
                          <a:solidFill>
                            <a:schemeClr val="dk1"/>
                          </a:solidFill>
                          <a:effectLst/>
                          <a:latin typeface="+mn-lt"/>
                          <a:ea typeface="+mn-ea"/>
                          <a:cs typeface="+mn-cs"/>
                        </a:rPr>
                        <a:t>This period has bridged the society divide across the country. The people at large now communicate very frequently using Cellular phones, SMS, email, and now using socio media in all walks of the life. The major chunk of communication which made through more formal letter writing in the official and social circles has now been replaced at large extent by simple informal email messaging and SMS text</a:t>
                      </a:r>
                      <a:r>
                        <a:rPr lang="en-US" sz="1400" b="1" kern="1200" baseline="0" dirty="0" smtClean="0">
                          <a:solidFill>
                            <a:schemeClr val="dk1"/>
                          </a:solidFill>
                          <a:effectLst/>
                          <a:latin typeface="+mn-lt"/>
                          <a:ea typeface="+mn-ea"/>
                          <a:cs typeface="+mn-cs"/>
                        </a:rPr>
                        <a:t> messaging.</a:t>
                      </a:r>
                      <a:r>
                        <a:rPr lang="en-US" sz="1400" b="1" kern="1200" dirty="0" smtClean="0">
                          <a:solidFill>
                            <a:schemeClr val="dk1"/>
                          </a:solidFill>
                          <a:effectLst/>
                          <a:latin typeface="+mn-lt"/>
                          <a:ea typeface="+mn-ea"/>
                          <a:cs typeface="+mn-cs"/>
                        </a:rPr>
                        <a:t> </a:t>
                      </a:r>
                      <a:r>
                        <a:rPr lang="en-US" sz="1400" b="1" kern="1200" baseline="0" dirty="0" smtClean="0">
                          <a:solidFill>
                            <a:schemeClr val="dk1"/>
                          </a:solidFill>
                          <a:effectLst/>
                          <a:latin typeface="+mn-lt"/>
                          <a:ea typeface="+mn-ea"/>
                          <a:cs typeface="+mn-cs"/>
                        </a:rPr>
                        <a:t> e</a:t>
                      </a:r>
                      <a:r>
                        <a:rPr lang="en-US" sz="1400" b="1" kern="1200" dirty="0" smtClean="0">
                          <a:solidFill>
                            <a:schemeClr val="dk1"/>
                          </a:solidFill>
                          <a:effectLst/>
                          <a:latin typeface="+mn-lt"/>
                          <a:ea typeface="+mn-ea"/>
                          <a:cs typeface="+mn-cs"/>
                        </a:rPr>
                        <a:t>-greeting cards through email and greeting messages through SMS and social media are in vogue and largely replaced the traditional way of exchange of greeting cards through postal services. The society at large has accepted these informal email messages and SMS text messages and has become norms of the society</a:t>
                      </a:r>
                      <a:r>
                        <a:rPr lang="en-US" sz="1400" b="1" kern="1200" baseline="0" dirty="0" smtClean="0">
                          <a:solidFill>
                            <a:schemeClr val="dk1"/>
                          </a:solidFill>
                          <a:effectLst/>
                          <a:latin typeface="+mn-lt"/>
                          <a:ea typeface="+mn-ea"/>
                          <a:cs typeface="+mn-cs"/>
                        </a:rPr>
                        <a:t> </a:t>
                      </a:r>
                      <a:r>
                        <a:rPr lang="en-US" sz="1400" b="1" kern="1200" dirty="0" smtClean="0">
                          <a:solidFill>
                            <a:schemeClr val="dk1"/>
                          </a:solidFill>
                          <a:effectLst/>
                          <a:latin typeface="+mn-lt"/>
                          <a:ea typeface="+mn-ea"/>
                          <a:cs typeface="+mn-cs"/>
                        </a:rPr>
                        <a:t>at large.  </a:t>
                      </a:r>
                    </a:p>
                    <a:p>
                      <a:pPr algn="just"/>
                      <a:r>
                        <a:rPr lang="en-US" sz="1400" b="1" kern="1200" dirty="0" smtClean="0">
                          <a:solidFill>
                            <a:schemeClr val="dk1"/>
                          </a:solidFill>
                          <a:effectLst/>
                          <a:latin typeface="+mn-lt"/>
                          <a:ea typeface="+mn-ea"/>
                          <a:cs typeface="+mn-cs"/>
                        </a:rPr>
                        <a:t> </a:t>
                      </a:r>
                    </a:p>
                    <a:p>
                      <a:pPr algn="just"/>
                      <a:r>
                        <a:rPr lang="en-US" sz="1400" b="1" kern="1200" dirty="0" smtClean="0">
                          <a:solidFill>
                            <a:schemeClr val="dk1"/>
                          </a:solidFill>
                          <a:effectLst/>
                          <a:latin typeface="+mn-lt"/>
                          <a:ea typeface="+mn-ea"/>
                          <a:cs typeface="+mn-cs"/>
                        </a:rPr>
                        <a:t>The society as whole is now depending on the internet and other ICTs for daily social activities. These technologies have now becoming part of the society and embedded in the lives of the people. A large number of people belonging educated segment of the society use the internet for latest news, knowledge sharing, email, other social activities and entertainment.</a:t>
                      </a:r>
                      <a:endParaRPr lang="en-US" sz="1400" b="1" kern="1200" dirty="0">
                        <a:solidFill>
                          <a:schemeClr val="dk1"/>
                        </a:solidFill>
                        <a:effectLst/>
                        <a:latin typeface="+mn-lt"/>
                        <a:ea typeface="+mn-ea"/>
                        <a:cs typeface="+mn-cs"/>
                      </a:endParaRPr>
                    </a:p>
                  </a:txBody>
                  <a:tcPr marL="66486" marR="66486" marT="0" marB="0"/>
                </a:tc>
              </a:tr>
            </a:tbl>
          </a:graphicData>
        </a:graphic>
      </p:graphicFrame>
      <p:sp>
        <p:nvSpPr>
          <p:cNvPr id="7" name="Rectangle 2"/>
          <p:cNvSpPr>
            <a:spLocks noChangeArrowheads="1"/>
          </p:cNvSpPr>
          <p:nvPr/>
        </p:nvSpPr>
        <p:spPr bwMode="auto">
          <a:xfrm>
            <a:off x="2413000" y="179863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080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a:t>
            </a:r>
            <a:r>
              <a:rPr lang="en-GB" sz="1800" dirty="0"/>
              <a:t>to </a:t>
            </a:r>
            <a:r>
              <a:rPr lang="en-GB" sz="1800" dirty="0" smtClean="0"/>
              <a:t>Proliferation 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115455127"/>
              </p:ext>
            </p:extLst>
          </p:nvPr>
        </p:nvGraphicFramePr>
        <p:xfrm>
          <a:off x="1122746" y="1025068"/>
          <a:ext cx="9491239" cy="5480536"/>
        </p:xfrm>
        <a:graphic>
          <a:graphicData uri="http://schemas.openxmlformats.org/drawingml/2006/table">
            <a:tbl>
              <a:tblPr firstRow="1" firstCol="1" bandRow="1">
                <a:tableStyleId>{5C22544A-7EE6-4342-B048-85BDC9FD1C3A}</a:tableStyleId>
              </a:tblPr>
              <a:tblGrid>
                <a:gridCol w="1589664"/>
                <a:gridCol w="7901575"/>
              </a:tblGrid>
              <a:tr h="488874">
                <a:tc>
                  <a:txBody>
                    <a:bodyPr/>
                    <a:lstStyle/>
                    <a:p>
                      <a:pPr marL="0" marR="0">
                        <a:lnSpc>
                          <a:spcPct val="115000"/>
                        </a:lnSpc>
                        <a:spcBef>
                          <a:spcPts val="0"/>
                        </a:spcBef>
                        <a:spcAft>
                          <a:spcPts val="0"/>
                        </a:spcAft>
                      </a:pPr>
                      <a:r>
                        <a:rPr lang="en-US" sz="1800" dirty="0">
                          <a:effectLst/>
                        </a:rPr>
                        <a:t>Service Name</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733310">
                <a:tc rowSpan="10">
                  <a:txBody>
                    <a:bodyPr/>
                    <a:lstStyle/>
                    <a:p>
                      <a:pPr marL="0" marR="0">
                        <a:lnSpc>
                          <a:spcPct val="115000"/>
                        </a:lnSpc>
                        <a:spcBef>
                          <a:spcPts val="0"/>
                        </a:spcBef>
                        <a:spcAft>
                          <a:spcPts val="0"/>
                        </a:spcAft>
                      </a:pPr>
                      <a:r>
                        <a:rPr lang="en-US" sz="1800" dirty="0" smtClean="0">
                          <a:effectLst/>
                          <a:latin typeface="Calibri"/>
                          <a:ea typeface="Calibri"/>
                          <a:cs typeface="Times New Roman"/>
                        </a:rPr>
                        <a:t>National Video Conferencing</a:t>
                      </a:r>
                      <a:r>
                        <a:rPr lang="en-US" sz="1800" baseline="0" dirty="0" smtClean="0">
                          <a:effectLst/>
                          <a:latin typeface="Calibri"/>
                          <a:ea typeface="Calibri"/>
                          <a:cs typeface="Times New Roman"/>
                        </a:rPr>
                        <a:t> Empowering Academia &amp; Research Community</a:t>
                      </a:r>
                    </a:p>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Over </a:t>
                      </a:r>
                      <a:r>
                        <a:rPr lang="en-US" sz="1800" b="1" kern="1200" dirty="0" smtClean="0">
                          <a:solidFill>
                            <a:schemeClr val="dk1"/>
                          </a:solidFill>
                          <a:effectLst/>
                          <a:latin typeface="+mn-lt"/>
                          <a:ea typeface="+mn-ea"/>
                          <a:cs typeface="+mn-cs"/>
                        </a:rPr>
                        <a:t>8500</a:t>
                      </a:r>
                      <a:r>
                        <a:rPr lang="en-US" sz="1800" kern="1200" dirty="0" smtClean="0">
                          <a:solidFill>
                            <a:schemeClr val="dk1"/>
                          </a:solidFill>
                          <a:effectLst/>
                          <a:latin typeface="+mn-lt"/>
                          <a:ea typeface="+mn-ea"/>
                          <a:cs typeface="+mn-cs"/>
                        </a:rPr>
                        <a:t> online events conducted,</a:t>
                      </a:r>
                      <a:r>
                        <a:rPr lang="en-US" sz="1800" kern="1200" baseline="0" dirty="0" smtClean="0">
                          <a:solidFill>
                            <a:schemeClr val="dk1"/>
                          </a:solidFill>
                          <a:effectLst/>
                          <a:latin typeface="+mn-lt"/>
                          <a:ea typeface="+mn-ea"/>
                          <a:cs typeface="+mn-cs"/>
                        </a:rPr>
                        <a:t> through the facility.</a:t>
                      </a:r>
                      <a:r>
                        <a:rPr lang="en-US" sz="1800" kern="1200" dirty="0" smtClean="0">
                          <a:solidFill>
                            <a:schemeClr val="dk1"/>
                          </a:solidFill>
                          <a:effectLst/>
                          <a:latin typeface="+mn-lt"/>
                          <a:ea typeface="+mn-ea"/>
                          <a:cs typeface="+mn-cs"/>
                        </a:rPr>
                        <a:t> The resultant change </a:t>
                      </a:r>
                      <a:r>
                        <a:rPr lang="en-US" sz="1800" kern="1200" baseline="0" dirty="0" smtClean="0">
                          <a:solidFill>
                            <a:schemeClr val="dk1"/>
                          </a:solidFill>
                          <a:effectLst/>
                          <a:latin typeface="+mn-lt"/>
                          <a:ea typeface="+mn-ea"/>
                          <a:cs typeface="+mn-cs"/>
                        </a:rPr>
                        <a:t>observed in many areas few are mentioned below:</a:t>
                      </a:r>
                    </a:p>
                  </a:txBody>
                  <a:tcPr marL="68580" marR="68580" marT="0" marB="0"/>
                </a:tc>
              </a:tr>
              <a:tr h="488874">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People feel empowerment due to 24x7 hours availability of  services</a:t>
                      </a:r>
                      <a:r>
                        <a:rPr lang="en-US" sz="1800" kern="1200" baseline="0" dirty="0" smtClean="0">
                          <a:solidFill>
                            <a:schemeClr val="dk1"/>
                          </a:solidFill>
                          <a:effectLst/>
                          <a:latin typeface="+mn-lt"/>
                          <a:ea typeface="+mn-ea"/>
                          <a:cs typeface="+mn-cs"/>
                        </a:rPr>
                        <a:t>.</a:t>
                      </a:r>
                    </a:p>
                  </a:txBody>
                  <a:tcPr marL="68580" marR="68580" marT="0" marB="0"/>
                </a:tc>
              </a:tr>
              <a:tr h="488874">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Development of social contacts both local and internal  community.</a:t>
                      </a:r>
                    </a:p>
                  </a:txBody>
                  <a:tcPr marL="68580" marR="68580" marT="0" marB="0"/>
                </a:tc>
              </a:tr>
              <a:tr h="28632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Promotion to collaborative activities</a:t>
                      </a: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a:t>
                      </a:r>
                    </a:p>
                  </a:txBody>
                  <a:tcPr marL="68580" marR="68580" marT="0" marB="0"/>
                </a:tc>
              </a:tr>
              <a:tr h="28632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Brought closer to the Universities as whole.</a:t>
                      </a:r>
                    </a:p>
                  </a:txBody>
                  <a:tcPr marL="68580" marR="68580" marT="0" marB="0"/>
                </a:tc>
              </a:tr>
              <a:tr h="488874">
                <a:tc vMerge="1">
                  <a:txBody>
                    <a:bodyPr/>
                    <a:lstStyle/>
                    <a:p>
                      <a:endParaRPr lang="en-US"/>
                    </a:p>
                  </a:txBody>
                  <a:tcPr/>
                </a:tc>
                <a:tc>
                  <a:txBody>
                    <a:bodyPr/>
                    <a:lstStyle/>
                    <a:p>
                      <a:pPr marL="0" marR="0" algn="l"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Participation in activities ensured, regardless of space &amp; time barriers.</a:t>
                      </a:r>
                      <a:endParaRPr lang="en-US" sz="1800" kern="1200" baseline="0" dirty="0">
                        <a:solidFill>
                          <a:schemeClr val="dk1"/>
                        </a:solidFill>
                        <a:effectLst/>
                        <a:latin typeface="+mn-lt"/>
                        <a:ea typeface="+mn-ea"/>
                        <a:cs typeface="+mn-cs"/>
                      </a:endParaRPr>
                    </a:p>
                  </a:txBody>
                  <a:tcPr marL="68580" marR="68580" marT="0" marB="0"/>
                </a:tc>
              </a:tr>
              <a:tr h="286320">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Helping in environmental protection (Carbon Reduction in air).</a:t>
                      </a:r>
                    </a:p>
                  </a:txBody>
                  <a:tcPr marL="68580" marR="68580" marT="0" marB="0"/>
                </a:tc>
              </a:tr>
              <a:tr h="488874">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Faculty, Management of HEC and the Universities frequently use facility and avoid travelling long distances.</a:t>
                      </a:r>
                    </a:p>
                  </a:txBody>
                  <a:tcPr marL="68580" marR="68580" marT="0" marB="0"/>
                </a:tc>
              </a:tr>
              <a:tr h="733310">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VCs of around </a:t>
                      </a:r>
                      <a:r>
                        <a:rPr lang="en-US" sz="1800" b="1" kern="1200" baseline="0" dirty="0" smtClean="0">
                          <a:solidFill>
                            <a:schemeClr val="dk1"/>
                          </a:solidFill>
                          <a:effectLst/>
                          <a:latin typeface="+mn-lt"/>
                          <a:ea typeface="+mn-ea"/>
                          <a:cs typeface="+mn-cs"/>
                        </a:rPr>
                        <a:t>40</a:t>
                      </a:r>
                      <a:r>
                        <a:rPr lang="en-US" sz="1800" kern="1200" baseline="0" dirty="0" smtClean="0">
                          <a:solidFill>
                            <a:schemeClr val="dk1"/>
                          </a:solidFill>
                          <a:effectLst/>
                          <a:latin typeface="+mn-lt"/>
                          <a:ea typeface="+mn-ea"/>
                          <a:cs typeface="+mn-cs"/>
                        </a:rPr>
                        <a:t> Universities linked through Video Conf. on two hours notice across the country to provide input on the </a:t>
                      </a:r>
                      <a:r>
                        <a:rPr lang="en-US" sz="1800" kern="1200" baseline="0" dirty="0" err="1" smtClean="0">
                          <a:solidFill>
                            <a:schemeClr val="dk1"/>
                          </a:solidFill>
                          <a:effectLst/>
                          <a:latin typeface="+mn-lt"/>
                          <a:ea typeface="+mn-ea"/>
                          <a:cs typeface="+mn-cs"/>
                        </a:rPr>
                        <a:t>GoP</a:t>
                      </a:r>
                      <a:r>
                        <a:rPr lang="en-US" sz="1800" kern="1200" baseline="0" dirty="0" smtClean="0">
                          <a:solidFill>
                            <a:schemeClr val="dk1"/>
                          </a:solidFill>
                          <a:effectLst/>
                          <a:latin typeface="+mn-lt"/>
                          <a:ea typeface="+mn-ea"/>
                          <a:cs typeface="+mn-cs"/>
                        </a:rPr>
                        <a:t> Education Policy 2009.</a:t>
                      </a:r>
                    </a:p>
                  </a:txBody>
                  <a:tcPr marL="68580" marR="68580" marT="0" marB="0"/>
                </a:tc>
              </a:tr>
              <a:tr h="71519">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Virtual Education Program</a:t>
                      </a:r>
                    </a:p>
                  </a:txBody>
                  <a:tcPr marL="68580" marR="68580" marT="0" marB="0"/>
                </a:tc>
              </a:tr>
            </a:tbl>
          </a:graphicData>
        </a:graphic>
      </p:graphicFrame>
    </p:spTree>
    <p:extLst>
      <p:ext uri="{BB962C8B-B14F-4D97-AF65-F5344CB8AC3E}">
        <p14:creationId xmlns:p14="http://schemas.microsoft.com/office/powerpoint/2010/main" xmlns="" val="3700953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2083444"/>
            <a:ext cx="8825658" cy="4039564"/>
          </a:xfrm>
        </p:spPr>
        <p:txBody>
          <a:bodyPr>
            <a:normAutofit/>
          </a:bodyPr>
          <a:lstStyle/>
          <a:p>
            <a:pPr algn="just">
              <a:lnSpc>
                <a:spcPct val="80000"/>
              </a:lnSpc>
            </a:pPr>
            <a:r>
              <a:rPr lang="en-US" sz="1600" b="1" dirty="0" smtClean="0">
                <a:solidFill>
                  <a:schemeClr val="bg1"/>
                </a:solidFill>
              </a:rPr>
              <a:t>dimension </a:t>
            </a:r>
            <a:r>
              <a:rPr lang="en-US" sz="1600" b="1" dirty="0">
                <a:solidFill>
                  <a:schemeClr val="bg1"/>
                </a:solidFill>
              </a:rPr>
              <a:t>of the Socio-Cultural changes in information society of Pakistan (Developing country) </a:t>
            </a:r>
            <a:r>
              <a:rPr lang="en-US" sz="1600" b="1" dirty="0" smtClean="0">
                <a:solidFill>
                  <a:schemeClr val="bg1"/>
                </a:solidFill>
              </a:rPr>
              <a:t>:</a:t>
            </a:r>
            <a:endParaRPr lang="en-US" sz="1600" b="1" dirty="0">
              <a:solidFill>
                <a:schemeClr val="bg1"/>
              </a:solidFill>
            </a:endParaRPr>
          </a:p>
          <a:p>
            <a:pPr algn="just">
              <a:lnSpc>
                <a:spcPct val="80000"/>
              </a:lnSpc>
            </a:pPr>
            <a:endParaRPr lang="en-US" sz="1600" b="1" dirty="0" smtClean="0">
              <a:solidFill>
                <a:schemeClr val="bg1"/>
              </a:solidFill>
            </a:endParaRPr>
          </a:p>
          <a:p>
            <a:pPr algn="just">
              <a:lnSpc>
                <a:spcPct val="80000"/>
              </a:lnSpc>
            </a:pPr>
            <a:r>
              <a:rPr lang="en-US" sz="1600" b="1" dirty="0" smtClean="0">
                <a:solidFill>
                  <a:schemeClr val="bg1"/>
                </a:solidFill>
              </a:rPr>
              <a:t>the </a:t>
            </a:r>
            <a:r>
              <a:rPr lang="en-US" sz="1600" b="1" dirty="0">
                <a:solidFill>
                  <a:schemeClr val="bg1"/>
                </a:solidFill>
              </a:rPr>
              <a:t>social </a:t>
            </a:r>
            <a:r>
              <a:rPr lang="en-US" sz="1600" b="1" dirty="0" smtClean="0">
                <a:solidFill>
                  <a:schemeClr val="bg1"/>
                </a:solidFill>
              </a:rPr>
              <a:t>change </a:t>
            </a:r>
            <a:r>
              <a:rPr lang="en-US" sz="1600" b="1" dirty="0">
                <a:solidFill>
                  <a:schemeClr val="bg1"/>
                </a:solidFill>
              </a:rPr>
              <a:t>includes  social contact- staying in touch with family and friends, develop new friendships, quality of life- education-literacy, learning, Health-life expectancy, Poverty Alleviation- poverty rates, Empowerment- freedom, social justice, </a:t>
            </a:r>
            <a:r>
              <a:rPr lang="en-US" sz="1600" b="1" dirty="0" smtClean="0">
                <a:solidFill>
                  <a:schemeClr val="bg1"/>
                </a:solidFill>
              </a:rPr>
              <a:t>FREE </a:t>
            </a:r>
            <a:r>
              <a:rPr lang="en-US" sz="1600" b="1" dirty="0">
                <a:solidFill>
                  <a:schemeClr val="bg1"/>
                </a:solidFill>
              </a:rPr>
              <a:t>time, self-fulfillment, self-efficacy.</a:t>
            </a:r>
          </a:p>
          <a:p>
            <a:pPr algn="just">
              <a:lnSpc>
                <a:spcPct val="80000"/>
              </a:lnSpc>
            </a:pPr>
            <a:endParaRPr lang="en-US" sz="1600" b="1" dirty="0">
              <a:solidFill>
                <a:schemeClr val="bg1"/>
              </a:solidFill>
            </a:endParaRPr>
          </a:p>
          <a:p>
            <a:pPr algn="just">
              <a:lnSpc>
                <a:spcPct val="80000"/>
              </a:lnSpc>
            </a:pPr>
            <a:r>
              <a:rPr lang="en-US" sz="1600" b="1" dirty="0">
                <a:solidFill>
                  <a:schemeClr val="bg1"/>
                </a:solidFill>
              </a:rPr>
              <a:t>cultural change is the cultural evolution in the areas change in social behavior, family life, respect for others, addiction for ICT use, fashion design, dressing and trends in other cultural areas due to the internet globalization phenomenon.  </a:t>
            </a:r>
          </a:p>
          <a:p>
            <a:endParaRPr lang="en-US" dirty="0"/>
          </a:p>
        </p:txBody>
      </p:sp>
      <p:sp>
        <p:nvSpPr>
          <p:cNvPr id="4" name="Title 3"/>
          <p:cNvSpPr>
            <a:spLocks noGrp="1"/>
          </p:cNvSpPr>
          <p:nvPr>
            <p:ph type="ctrTitle"/>
          </p:nvPr>
        </p:nvSpPr>
        <p:spPr>
          <a:xfrm>
            <a:off x="1154955" y="763929"/>
            <a:ext cx="8825658" cy="798652"/>
          </a:xfrm>
        </p:spPr>
        <p:txBody>
          <a:bodyPr/>
          <a:lstStyle/>
          <a:p>
            <a:r>
              <a:rPr lang="en-US" sz="3200" dirty="0" smtClean="0"/>
              <a:t>Socio-Cultural Change</a:t>
            </a:r>
            <a:endParaRPr lang="en-US" sz="3200" dirty="0"/>
          </a:p>
        </p:txBody>
      </p:sp>
    </p:spTree>
    <p:extLst>
      <p:ext uri="{BB962C8B-B14F-4D97-AF65-F5344CB8AC3E}">
        <p14:creationId xmlns:p14="http://schemas.microsoft.com/office/powerpoint/2010/main" xmlns="" val="3610573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08016" cy="762624"/>
          </a:xfrm>
        </p:spPr>
        <p:txBody>
          <a:bodyPr/>
          <a:lstStyle/>
          <a:p>
            <a:r>
              <a:rPr lang="en-GB" sz="2000" dirty="0" smtClean="0"/>
              <a:t>Socio-Cultural Changes due to Proliferation of Internet &amp; other ICTs HE Sector</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xmlns="" val="3087216473"/>
              </p:ext>
            </p:extLst>
          </p:nvPr>
        </p:nvGraphicFramePr>
        <p:xfrm>
          <a:off x="1122746" y="1261640"/>
          <a:ext cx="9398642" cy="5664689"/>
        </p:xfrm>
        <a:graphic>
          <a:graphicData uri="http://schemas.openxmlformats.org/drawingml/2006/table">
            <a:tbl>
              <a:tblPr firstRow="1" firstCol="1" bandRow="1">
                <a:tableStyleId>{5C22544A-7EE6-4342-B048-85BDC9FD1C3A}</a:tableStyleId>
              </a:tblPr>
              <a:tblGrid>
                <a:gridCol w="1238489"/>
                <a:gridCol w="8160153"/>
              </a:tblGrid>
              <a:tr h="583221">
                <a:tc>
                  <a:txBody>
                    <a:bodyPr/>
                    <a:lstStyle/>
                    <a:p>
                      <a:pPr marL="0" marR="0" algn="l" defTabSz="457200" rtl="0" eaLnBrk="1" latinLnBrk="0" hangingPunct="1">
                        <a:lnSpc>
                          <a:spcPct val="115000"/>
                        </a:lnSpc>
                        <a:spcBef>
                          <a:spcPts val="0"/>
                        </a:spcBef>
                        <a:spcAft>
                          <a:spcPts val="0"/>
                        </a:spcAft>
                      </a:pPr>
                      <a:r>
                        <a:rPr lang="en-US" sz="1800" b="1" kern="1200" dirty="0">
                          <a:solidFill>
                            <a:schemeClr val="lt1"/>
                          </a:solidFill>
                          <a:effectLst/>
                          <a:latin typeface="+mn-lt"/>
                          <a:ea typeface="+mn-ea"/>
                          <a:cs typeface="+mn-cs"/>
                        </a:rPr>
                        <a:t>Service Name</a:t>
                      </a: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575998">
                <a:tc rowSpan="9">
                  <a:txBody>
                    <a:bodyPr/>
                    <a:lstStyle/>
                    <a:p>
                      <a:pPr marL="0" marR="0">
                        <a:lnSpc>
                          <a:spcPct val="115000"/>
                        </a:lnSpc>
                        <a:spcBef>
                          <a:spcPts val="0"/>
                        </a:spcBef>
                        <a:spcAft>
                          <a:spcPts val="0"/>
                        </a:spcAft>
                      </a:pPr>
                      <a:r>
                        <a:rPr lang="en-US" sz="1800" dirty="0">
                          <a:effectLst/>
                        </a:rPr>
                        <a:t>Digital Library </a:t>
                      </a:r>
                      <a:r>
                        <a:rPr lang="en-US" sz="1800" dirty="0" smtClean="0">
                          <a:effectLst/>
                        </a:rPr>
                        <a:t> &amp; E-Books</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kern="1200" dirty="0" smtClean="0">
                          <a:solidFill>
                            <a:schemeClr val="dk1"/>
                          </a:solidFill>
                          <a:effectLst/>
                          <a:latin typeface="+mn-lt"/>
                          <a:ea typeface="+mn-ea"/>
                          <a:cs typeface="+mn-cs"/>
                        </a:rPr>
                        <a:t>23,000</a:t>
                      </a:r>
                      <a:r>
                        <a:rPr lang="en-US" sz="1800" b="1" kern="1200" dirty="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e-Journals </a:t>
                      </a:r>
                      <a:r>
                        <a:rPr lang="en-US" sz="1800" kern="1200" dirty="0">
                          <a:solidFill>
                            <a:schemeClr val="dk1"/>
                          </a:solidFill>
                          <a:effectLst/>
                          <a:latin typeface="+mn-lt"/>
                          <a:ea typeface="+mn-ea"/>
                          <a:cs typeface="+mn-cs"/>
                        </a:rPr>
                        <a:t>Major Publishers/Repositories IEEE, ACME, EBSCO, Emerald, ACS, JSTOR etc</a:t>
                      </a:r>
                      <a:r>
                        <a:rPr lang="en-US" sz="1800" kern="1200" dirty="0" smtClean="0">
                          <a:solidFill>
                            <a:schemeClr val="dk1"/>
                          </a:solidFill>
                          <a:effectLst/>
                          <a:latin typeface="+mn-lt"/>
                          <a:ea typeface="+mn-ea"/>
                          <a:cs typeface="+mn-cs"/>
                        </a:rPr>
                        <a:t>. and </a:t>
                      </a:r>
                      <a:r>
                        <a:rPr lang="en-US" sz="1800" b="1" kern="1200" dirty="0" smtClean="0">
                          <a:solidFill>
                            <a:schemeClr val="dk1"/>
                          </a:solidFill>
                          <a:effectLst/>
                          <a:latin typeface="+mn-lt"/>
                          <a:ea typeface="+mn-ea"/>
                          <a:cs typeface="+mn-cs"/>
                        </a:rPr>
                        <a:t>45000 E-Books </a:t>
                      </a:r>
                      <a:r>
                        <a:rPr lang="en-US" sz="1800" kern="1200" dirty="0" smtClean="0">
                          <a:solidFill>
                            <a:schemeClr val="dk1"/>
                          </a:solidFill>
                          <a:effectLst/>
                          <a:latin typeface="+mn-lt"/>
                          <a:ea typeface="+mn-ea"/>
                          <a:cs typeface="+mn-cs"/>
                        </a:rPr>
                        <a:t>downloadable </a:t>
                      </a:r>
                    </a:p>
                  </a:txBody>
                  <a:tcPr marL="68580" marR="68580" marT="0" marB="0"/>
                </a:tc>
              </a:tr>
              <a:tr h="576181">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Quality and Quantity of Research enhanced due to access on information from reliable sources. </a:t>
                      </a:r>
                    </a:p>
                  </a:txBody>
                  <a:tcPr marL="68580" marR="68580" marT="0" marB="0"/>
                </a:tc>
              </a:tr>
              <a:tr h="274647">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24x7 access to resource,  empowers the community.</a:t>
                      </a:r>
                    </a:p>
                  </a:txBody>
                  <a:tcPr marL="68580" marR="68580" marT="0" marB="0"/>
                </a:tc>
              </a:tr>
              <a:tr h="274647">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Meets the needs and fulfillment of the community.  </a:t>
                      </a:r>
                    </a:p>
                  </a:txBody>
                  <a:tcPr marL="68580" marR="68580" marT="0" marB="0"/>
                </a:tc>
              </a:tr>
              <a:tr h="274647">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24 x 7 access on quality and reliable contests saves precious time.</a:t>
                      </a:r>
                      <a:endParaRPr lang="en-US" sz="1800" kern="1200" dirty="0">
                        <a:solidFill>
                          <a:schemeClr val="dk1"/>
                        </a:solidFill>
                        <a:effectLst/>
                        <a:latin typeface="+mn-lt"/>
                        <a:ea typeface="+mn-ea"/>
                        <a:cs typeface="+mn-cs"/>
                      </a:endParaRPr>
                    </a:p>
                  </a:txBody>
                  <a:tcPr marL="68580" marR="68580" marT="0" marB="0"/>
                </a:tc>
              </a:tr>
              <a:tr h="575998">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1947-2001 (55 Years) tot. PhDs produced </a:t>
                      </a:r>
                      <a:r>
                        <a:rPr lang="en-US" sz="1800" b="1" kern="1200" dirty="0" smtClean="0">
                          <a:solidFill>
                            <a:schemeClr val="dk1"/>
                          </a:solidFill>
                          <a:effectLst/>
                          <a:latin typeface="+mn-lt"/>
                          <a:ea typeface="+mn-ea"/>
                          <a:cs typeface="+mn-cs"/>
                        </a:rPr>
                        <a:t>3281</a:t>
                      </a:r>
                      <a:r>
                        <a:rPr lang="en-US" sz="1800" kern="1200" dirty="0" smtClean="0">
                          <a:solidFill>
                            <a:schemeClr val="dk1"/>
                          </a:solidFill>
                          <a:effectLst/>
                          <a:latin typeface="+mn-lt"/>
                          <a:ea typeface="+mn-ea"/>
                          <a:cs typeface="+mn-cs"/>
                        </a:rPr>
                        <a:t> &amp; 2002-11 (10 </a:t>
                      </a:r>
                      <a:r>
                        <a:rPr lang="en-US" sz="1800" kern="1200" dirty="0" err="1" smtClean="0">
                          <a:solidFill>
                            <a:schemeClr val="dk1"/>
                          </a:solidFill>
                          <a:effectLst/>
                          <a:latin typeface="+mn-lt"/>
                          <a:ea typeface="+mn-ea"/>
                          <a:cs typeface="+mn-cs"/>
                        </a:rPr>
                        <a:t>Yrs</a:t>
                      </a:r>
                      <a:r>
                        <a:rPr lang="en-US" sz="1800" kern="1200" dirty="0" smtClean="0">
                          <a:solidFill>
                            <a:schemeClr val="dk1"/>
                          </a:solidFill>
                          <a:effectLst/>
                          <a:latin typeface="+mn-lt"/>
                          <a:ea typeface="+mn-ea"/>
                          <a:cs typeface="+mn-cs"/>
                        </a:rPr>
                        <a:t>) total PhDs produced </a:t>
                      </a:r>
                      <a:r>
                        <a:rPr lang="en-US" sz="1800" b="1" kern="1200" dirty="0" smtClean="0">
                          <a:solidFill>
                            <a:schemeClr val="dk1"/>
                          </a:solidFill>
                          <a:effectLst/>
                          <a:latin typeface="+mn-lt"/>
                          <a:ea typeface="+mn-ea"/>
                          <a:cs typeface="+mn-cs"/>
                        </a:rPr>
                        <a:t>4850</a:t>
                      </a:r>
                      <a:r>
                        <a:rPr lang="en-US" sz="1800" kern="1200" dirty="0" smtClean="0">
                          <a:solidFill>
                            <a:schemeClr val="dk1"/>
                          </a:solidFill>
                          <a:effectLst/>
                          <a:latin typeface="+mn-lt"/>
                          <a:ea typeface="+mn-ea"/>
                          <a:cs typeface="+mn-cs"/>
                        </a:rPr>
                        <a:t>.</a:t>
                      </a:r>
                    </a:p>
                  </a:txBody>
                  <a:tcPr marL="68580" marR="68580" marT="0" marB="0"/>
                </a:tc>
              </a:tr>
              <a:tr h="575998">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The Research publ. with ISI impact factors increased from only about </a:t>
                      </a:r>
                      <a:r>
                        <a:rPr lang="en-US" sz="1800" b="1" kern="1200" dirty="0" smtClean="0">
                          <a:solidFill>
                            <a:schemeClr val="dk1"/>
                          </a:solidFill>
                          <a:effectLst/>
                          <a:latin typeface="+mn-lt"/>
                          <a:ea typeface="+mn-ea"/>
                          <a:cs typeface="+mn-cs"/>
                        </a:rPr>
                        <a:t>500</a:t>
                      </a:r>
                      <a:r>
                        <a:rPr lang="en-US" sz="1800" kern="1200" dirty="0" smtClean="0">
                          <a:solidFill>
                            <a:schemeClr val="dk1"/>
                          </a:solidFill>
                          <a:effectLst/>
                          <a:latin typeface="+mn-lt"/>
                          <a:ea typeface="+mn-ea"/>
                          <a:cs typeface="+mn-cs"/>
                        </a:rPr>
                        <a:t> in 2002 to </a:t>
                      </a:r>
                      <a:r>
                        <a:rPr lang="en-US" sz="1800" b="1" kern="1200" dirty="0" smtClean="0">
                          <a:solidFill>
                            <a:schemeClr val="dk1"/>
                          </a:solidFill>
                          <a:effectLst/>
                          <a:latin typeface="+mn-lt"/>
                          <a:ea typeface="+mn-ea"/>
                          <a:cs typeface="+mn-cs"/>
                        </a:rPr>
                        <a:t>6,250</a:t>
                      </a:r>
                      <a:r>
                        <a:rPr lang="en-US" sz="1800" kern="1200" dirty="0" smtClean="0">
                          <a:solidFill>
                            <a:schemeClr val="dk1"/>
                          </a:solidFill>
                          <a:effectLst/>
                          <a:latin typeface="+mn-lt"/>
                          <a:ea typeface="+mn-ea"/>
                          <a:cs typeface="+mn-cs"/>
                        </a:rPr>
                        <a:t> by 2011 and encouraging trend of applied Res.</a:t>
                      </a:r>
                      <a:r>
                        <a:rPr lang="en-US" sz="1800" kern="1200" baseline="0" dirty="0" smtClean="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marL="68580" marR="68580" marT="0" marB="0"/>
                </a:tc>
              </a:tr>
              <a:tr h="575998">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6</a:t>
                      </a:r>
                      <a:r>
                        <a:rPr lang="en-US" sz="1800" kern="1200" dirty="0" smtClean="0">
                          <a:solidFill>
                            <a:schemeClr val="dk1"/>
                          </a:solidFill>
                          <a:effectLst/>
                          <a:latin typeface="+mn-lt"/>
                          <a:ea typeface="+mn-ea"/>
                          <a:cs typeface="+mn-cs"/>
                        </a:rPr>
                        <a:t> Pakistani Universities are ranked globally among the top </a:t>
                      </a:r>
                      <a:r>
                        <a:rPr lang="en-US" sz="1800" b="1" kern="1200" dirty="0" smtClean="0">
                          <a:solidFill>
                            <a:schemeClr val="dk1"/>
                          </a:solidFill>
                          <a:effectLst/>
                          <a:latin typeface="+mn-lt"/>
                          <a:ea typeface="+mn-ea"/>
                          <a:cs typeface="+mn-cs"/>
                        </a:rPr>
                        <a:t>300</a:t>
                      </a:r>
                      <a:r>
                        <a:rPr lang="en-US" sz="1800" kern="1200" dirty="0" smtClean="0">
                          <a:solidFill>
                            <a:schemeClr val="dk1"/>
                          </a:solidFill>
                          <a:effectLst/>
                          <a:latin typeface="+mn-lt"/>
                          <a:ea typeface="+mn-ea"/>
                          <a:cs typeface="+mn-cs"/>
                        </a:rPr>
                        <a:t> universities</a:t>
                      </a:r>
                      <a:r>
                        <a:rPr lang="en-US" sz="1800" kern="1200" baseline="0" dirty="0" smtClean="0">
                          <a:solidFill>
                            <a:schemeClr val="dk1"/>
                          </a:solidFill>
                          <a:effectLst/>
                          <a:latin typeface="+mn-lt"/>
                          <a:ea typeface="+mn-ea"/>
                          <a:cs typeface="+mn-cs"/>
                        </a:rPr>
                        <a:t> of Asia but</a:t>
                      </a:r>
                      <a:r>
                        <a:rPr lang="en-US" sz="1800" b="1" kern="1200" dirty="0" smtClean="0">
                          <a:solidFill>
                            <a:schemeClr val="dk1"/>
                          </a:solidFill>
                          <a:effectLst/>
                          <a:latin typeface="+mn-lt"/>
                          <a:ea typeface="+mn-ea"/>
                          <a:cs typeface="+mn-cs"/>
                        </a:rPr>
                        <a:t> None</a:t>
                      </a:r>
                      <a:r>
                        <a:rPr lang="en-US" sz="1800" kern="1200" dirty="0" smtClean="0">
                          <a:solidFill>
                            <a:schemeClr val="dk1"/>
                          </a:solidFill>
                          <a:effectLst/>
                          <a:latin typeface="+mn-lt"/>
                          <a:ea typeface="+mn-ea"/>
                          <a:cs typeface="+mn-cs"/>
                        </a:rPr>
                        <a:t> was few years ago.</a:t>
                      </a:r>
                    </a:p>
                  </a:txBody>
                  <a:tcPr marL="68580" marR="68580" marT="0" marB="0"/>
                </a:tc>
              </a:tr>
              <a:tr h="1187492">
                <a:tc vMerge="1">
                  <a:txBody>
                    <a:bodyPr/>
                    <a:lstStyle/>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Huge traditional libraries are without students, issuance of books minimized, trend of photo copying books disappearing,</a:t>
                      </a:r>
                      <a:r>
                        <a:rPr lang="en-US" sz="1800" kern="1200" baseline="0" dirty="0" smtClean="0">
                          <a:solidFill>
                            <a:schemeClr val="dk1"/>
                          </a:solidFill>
                          <a:effectLst/>
                          <a:latin typeface="+mn-lt"/>
                          <a:ea typeface="+mn-ea"/>
                          <a:cs typeface="+mn-cs"/>
                        </a:rPr>
                        <a:t>  habit of reading books diminishing from the society.</a:t>
                      </a:r>
                      <a:r>
                        <a:rPr lang="en-US" sz="1800" kern="1200" dirty="0" smtClean="0">
                          <a:solidFill>
                            <a:schemeClr val="dk1"/>
                          </a:solidFill>
                          <a:effectLst/>
                          <a:latin typeface="+mn-lt"/>
                          <a:ea typeface="+mn-ea"/>
                          <a:cs typeface="+mn-cs"/>
                        </a:rPr>
                        <a:t> </a:t>
                      </a:r>
                    </a:p>
                  </a:txBody>
                  <a:tcPr marL="68580" marR="68580" marT="0" marB="0"/>
                </a:tc>
              </a:tr>
            </a:tbl>
          </a:graphicData>
        </a:graphic>
      </p:graphicFrame>
    </p:spTree>
    <p:extLst>
      <p:ext uri="{BB962C8B-B14F-4D97-AF65-F5344CB8AC3E}">
        <p14:creationId xmlns:p14="http://schemas.microsoft.com/office/powerpoint/2010/main" xmlns="" val="2647806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a:t>
            </a:r>
            <a:r>
              <a:rPr lang="en-GB" sz="1800" dirty="0"/>
              <a:t>to </a:t>
            </a:r>
            <a:r>
              <a:rPr lang="en-GB" sz="1800" dirty="0" smtClean="0"/>
              <a:t>Proliferation 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718548083"/>
              </p:ext>
            </p:extLst>
          </p:nvPr>
        </p:nvGraphicFramePr>
        <p:xfrm>
          <a:off x="1122746" y="1585734"/>
          <a:ext cx="9398642" cy="4724186"/>
        </p:xfrm>
        <a:graphic>
          <a:graphicData uri="http://schemas.openxmlformats.org/drawingml/2006/table">
            <a:tbl>
              <a:tblPr firstRow="1" firstCol="1" bandRow="1">
                <a:tableStyleId>{5C22544A-7EE6-4342-B048-85BDC9FD1C3A}</a:tableStyleId>
              </a:tblPr>
              <a:tblGrid>
                <a:gridCol w="1574155"/>
                <a:gridCol w="7824487"/>
              </a:tblGrid>
              <a:tr h="538652">
                <a:tc>
                  <a:txBody>
                    <a:bodyPr/>
                    <a:lstStyle/>
                    <a:p>
                      <a:pPr marL="0" marR="0">
                        <a:lnSpc>
                          <a:spcPct val="115000"/>
                        </a:lnSpc>
                        <a:spcBef>
                          <a:spcPts val="0"/>
                        </a:spcBef>
                        <a:spcAft>
                          <a:spcPts val="0"/>
                        </a:spcAft>
                      </a:pPr>
                      <a:r>
                        <a:rPr lang="en-US" sz="1800" dirty="0" smtClean="0">
                          <a:effectLst/>
                          <a:latin typeface="Calibri"/>
                          <a:ea typeface="Calibri"/>
                          <a:cs typeface="Times New Roman"/>
                        </a:rPr>
                        <a:t>Distance</a:t>
                      </a:r>
                      <a:r>
                        <a:rPr lang="en-US" sz="1800" baseline="0" dirty="0" smtClean="0">
                          <a:effectLst/>
                          <a:latin typeface="Calibri"/>
                          <a:ea typeface="Calibri"/>
                          <a:cs typeface="Times New Roman"/>
                        </a:rPr>
                        <a:t> Learning</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461700">
                <a:tc rowSpan="7">
                  <a:txBody>
                    <a:bodyPr/>
                    <a:lstStyle/>
                    <a:p>
                      <a:pPr marL="0" marR="0">
                        <a:lnSpc>
                          <a:spcPct val="115000"/>
                        </a:lnSpc>
                        <a:spcBef>
                          <a:spcPts val="0"/>
                        </a:spcBef>
                        <a:spcAft>
                          <a:spcPts val="0"/>
                        </a:spcAft>
                      </a:pPr>
                      <a:r>
                        <a:rPr lang="en-US" sz="1800" dirty="0" smtClean="0">
                          <a:solidFill>
                            <a:schemeClr val="tx1"/>
                          </a:solidFill>
                          <a:effectLst/>
                          <a:latin typeface="Calibri"/>
                          <a:ea typeface="Calibri"/>
                          <a:cs typeface="Times New Roman"/>
                        </a:rPr>
                        <a:t>AIOU and VU</a:t>
                      </a:r>
                      <a:endParaRPr lang="en-US" sz="1800" dirty="0">
                        <a:solidFill>
                          <a:schemeClr val="tx1"/>
                        </a:solidFill>
                        <a:effectLst/>
                        <a:latin typeface="Calibri"/>
                        <a:ea typeface="Calibri"/>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1.3</a:t>
                      </a:r>
                      <a:r>
                        <a:rPr lang="en-US" sz="1800" b="1" kern="1200" baseline="0" dirty="0" smtClean="0">
                          <a:solidFill>
                            <a:schemeClr val="dk1"/>
                          </a:solidFill>
                          <a:effectLst/>
                          <a:latin typeface="+mn-lt"/>
                          <a:ea typeface="+mn-ea"/>
                          <a:cs typeface="+mn-cs"/>
                        </a:rPr>
                        <a:t> </a:t>
                      </a:r>
                      <a:r>
                        <a:rPr lang="en-US" sz="1800" kern="1200" baseline="0" dirty="0" smtClean="0">
                          <a:solidFill>
                            <a:schemeClr val="dk1"/>
                          </a:solidFill>
                          <a:effectLst/>
                          <a:latin typeface="+mn-lt"/>
                          <a:ea typeface="+mn-ea"/>
                          <a:cs typeface="+mn-cs"/>
                        </a:rPr>
                        <a:t>Million</a:t>
                      </a:r>
                      <a:r>
                        <a:rPr lang="en-US" sz="1800" kern="1200" dirty="0" smtClean="0">
                          <a:solidFill>
                            <a:schemeClr val="dk1"/>
                          </a:solidFill>
                          <a:effectLst/>
                          <a:latin typeface="+mn-lt"/>
                          <a:ea typeface="+mn-ea"/>
                          <a:cs typeface="+mn-cs"/>
                        </a:rPr>
                        <a:t> students AIOU &amp; around</a:t>
                      </a:r>
                      <a:r>
                        <a:rPr lang="en-US" sz="1800" b="1" kern="1200" baseline="0" dirty="0" smtClean="0">
                          <a:solidFill>
                            <a:schemeClr val="dk1"/>
                          </a:solidFill>
                          <a:effectLst/>
                          <a:latin typeface="+mn-lt"/>
                          <a:ea typeface="+mn-ea"/>
                          <a:cs typeface="+mn-cs"/>
                        </a:rPr>
                        <a:t> 65,000 </a:t>
                      </a:r>
                      <a:r>
                        <a:rPr lang="en-US" sz="1800" kern="1200" baseline="0" dirty="0" smtClean="0">
                          <a:solidFill>
                            <a:schemeClr val="dk1"/>
                          </a:solidFill>
                          <a:effectLst/>
                          <a:latin typeface="+mn-lt"/>
                          <a:ea typeface="+mn-ea"/>
                          <a:cs typeface="+mn-cs"/>
                        </a:rPr>
                        <a:t>students VU</a:t>
                      </a:r>
                      <a:endParaRPr lang="en-US" sz="1800" kern="1200" dirty="0" smtClean="0">
                        <a:solidFill>
                          <a:schemeClr val="dk1"/>
                        </a:solidFill>
                        <a:effectLst/>
                        <a:latin typeface="+mn-lt"/>
                        <a:ea typeface="+mn-ea"/>
                        <a:cs typeface="+mn-cs"/>
                      </a:endParaRPr>
                    </a:p>
                  </a:txBody>
                  <a:tcPr marL="68580" marR="68580" marT="0" marB="0"/>
                </a:tc>
              </a:tr>
              <a:tr h="46170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Deprived female students now get education through distance learning.</a:t>
                      </a:r>
                    </a:p>
                  </a:txBody>
                  <a:tcPr marL="68580" marR="68580" marT="0" marB="0"/>
                </a:tc>
              </a:tr>
              <a:tr h="46170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err="1" smtClean="0">
                          <a:solidFill>
                            <a:schemeClr val="dk1"/>
                          </a:solidFill>
                          <a:effectLst/>
                          <a:latin typeface="+mn-lt"/>
                          <a:ea typeface="+mn-ea"/>
                          <a:cs typeface="+mn-cs"/>
                        </a:rPr>
                        <a:t>MoU</a:t>
                      </a:r>
                      <a:r>
                        <a:rPr lang="en-US" sz="1800" kern="1200" baseline="0" dirty="0" smtClean="0">
                          <a:solidFill>
                            <a:schemeClr val="dk1"/>
                          </a:solidFill>
                          <a:effectLst/>
                          <a:latin typeface="+mn-lt"/>
                          <a:ea typeface="+mn-ea"/>
                          <a:cs typeface="+mn-cs"/>
                        </a:rPr>
                        <a:t> signed for wireless DSL (EVO) with PTCL for 50% discount rates internet, empowerment to socially deprived students especially females.  </a:t>
                      </a:r>
                    </a:p>
                  </a:txBody>
                  <a:tcPr marL="68580" marR="68580" marT="0" marB="0"/>
                </a:tc>
              </a:tr>
              <a:tr h="46170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University provides information to </a:t>
                      </a:r>
                      <a:r>
                        <a:rPr lang="en-US" sz="1800" b="1"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70,000</a:t>
                      </a: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 students use mobile SMS </a:t>
                      </a:r>
                    </a:p>
                  </a:txBody>
                  <a:tcPr marL="68580" marR="68580" marT="0" marB="0"/>
                </a:tc>
              </a:tr>
              <a:tr h="46170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Video Conf. facility at</a:t>
                      </a:r>
                      <a:r>
                        <a:rPr lang="en-US" sz="1800" b="1"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 22 </a:t>
                      </a: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locations and another</a:t>
                      </a:r>
                      <a:r>
                        <a:rPr lang="en-US" sz="1800" b="1"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 22 </a:t>
                      </a: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in process</a:t>
                      </a:r>
                    </a:p>
                  </a:txBody>
                  <a:tcPr marL="68580" marR="68580" marT="0" marB="0"/>
                </a:tc>
              </a:tr>
              <a:tr h="461700">
                <a:tc vMerge="1">
                  <a:txBody>
                    <a:bodyPr/>
                    <a:lstStyle/>
                    <a:p>
                      <a:endParaRPr lang="en-US"/>
                    </a:p>
                  </a:txBody>
                  <a:tcPr/>
                </a:tc>
                <a:tc>
                  <a:txBody>
                    <a:bodyPr/>
                    <a:lstStyle/>
                    <a:p>
                      <a:pPr marL="0" marR="0" algn="l"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Students registers every year around </a:t>
                      </a:r>
                      <a:r>
                        <a:rPr lang="en-US" sz="1800" b="1" kern="1200" baseline="0" dirty="0" smtClean="0">
                          <a:solidFill>
                            <a:schemeClr val="dk1"/>
                          </a:solidFill>
                          <a:effectLst/>
                          <a:latin typeface="+mn-lt"/>
                          <a:ea typeface="+mn-ea"/>
                          <a:cs typeface="+mn-cs"/>
                        </a:rPr>
                        <a:t>6</a:t>
                      </a:r>
                      <a:r>
                        <a:rPr lang="en-US" sz="1800" kern="1200" baseline="0" dirty="0" smtClean="0">
                          <a:solidFill>
                            <a:schemeClr val="dk1"/>
                          </a:solidFill>
                          <a:effectLst/>
                          <a:latin typeface="+mn-lt"/>
                          <a:ea typeface="+mn-ea"/>
                          <a:cs typeface="+mn-cs"/>
                        </a:rPr>
                        <a:t> million online courses, all information is online.</a:t>
                      </a:r>
                      <a:endParaRPr lang="en-US" sz="1800" kern="1200" baseline="0" dirty="0">
                        <a:solidFill>
                          <a:schemeClr val="dk1"/>
                        </a:solidFill>
                        <a:effectLst/>
                        <a:latin typeface="+mn-lt"/>
                        <a:ea typeface="+mn-ea"/>
                        <a:cs typeface="+mn-cs"/>
                      </a:endParaRPr>
                    </a:p>
                  </a:txBody>
                  <a:tcPr marL="68580" marR="68580" marT="0" marB="0"/>
                </a:tc>
              </a:tr>
              <a:tr h="461700">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Increased trust level and eliminated the man hours and financial aspect which was required in manual system. </a:t>
                      </a:r>
                      <a:endParaRPr lang="en-US" sz="1800" kern="1200" baseline="0" dirty="0" smtClean="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xmlns="" val="3715699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to Incorporation 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2705919654"/>
              </p:ext>
            </p:extLst>
          </p:nvPr>
        </p:nvGraphicFramePr>
        <p:xfrm>
          <a:off x="1122746" y="763130"/>
          <a:ext cx="9491239" cy="5639632"/>
        </p:xfrm>
        <a:graphic>
          <a:graphicData uri="http://schemas.openxmlformats.org/drawingml/2006/table">
            <a:tbl>
              <a:tblPr firstRow="1" firstCol="1" bandRow="1">
                <a:tableStyleId>{5C22544A-7EE6-4342-B048-85BDC9FD1C3A}</a:tableStyleId>
              </a:tblPr>
              <a:tblGrid>
                <a:gridCol w="1589664"/>
                <a:gridCol w="7901575"/>
              </a:tblGrid>
              <a:tr h="488874">
                <a:tc>
                  <a:txBody>
                    <a:bodyPr/>
                    <a:lstStyle/>
                    <a:p>
                      <a:pPr marL="0" marR="0">
                        <a:lnSpc>
                          <a:spcPct val="115000"/>
                        </a:lnSpc>
                        <a:spcBef>
                          <a:spcPts val="0"/>
                        </a:spcBef>
                        <a:spcAft>
                          <a:spcPts val="0"/>
                        </a:spcAft>
                      </a:pPr>
                      <a:r>
                        <a:rPr lang="en-US" sz="1800" dirty="0" smtClean="0">
                          <a:effectLst/>
                        </a:rPr>
                        <a:t>Other Sectors</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378755">
                <a:tc rowSpan="9">
                  <a:txBody>
                    <a:bodyPr/>
                    <a:lstStyle/>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Health,</a:t>
                      </a:r>
                    </a:p>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Judiciary</a:t>
                      </a:r>
                    </a:p>
                    <a:p>
                      <a:pPr marL="0" marR="0" algn="just">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kern="1200" baseline="0" dirty="0" smtClean="0">
                          <a:solidFill>
                            <a:schemeClr val="dk1"/>
                          </a:solidFill>
                          <a:effectLst/>
                          <a:latin typeface="+mn-lt"/>
                          <a:ea typeface="+mn-ea"/>
                          <a:cs typeface="+mn-cs"/>
                        </a:rPr>
                        <a:t>03</a:t>
                      </a:r>
                      <a:r>
                        <a:rPr lang="en-US" sz="1800" kern="1200" baseline="0" dirty="0" smtClean="0">
                          <a:solidFill>
                            <a:schemeClr val="dk1"/>
                          </a:solidFill>
                          <a:effectLst/>
                          <a:latin typeface="+mn-lt"/>
                          <a:ea typeface="+mn-ea"/>
                          <a:cs typeface="+mn-cs"/>
                        </a:rPr>
                        <a:t> Telemedicine Centers established by EGD.</a:t>
                      </a:r>
                    </a:p>
                  </a:txBody>
                  <a:tcPr marL="68580" marR="68580" marT="0" marB="0"/>
                </a:tc>
              </a:tr>
              <a:tr h="567159">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Pakistan-US collaboration,</a:t>
                      </a:r>
                      <a:r>
                        <a:rPr lang="en-US" sz="1800" kern="1200" baseline="0" dirty="0" smtClean="0">
                          <a:solidFill>
                            <a:schemeClr val="dk1"/>
                          </a:solidFill>
                          <a:effectLst/>
                          <a:latin typeface="+mn-lt"/>
                          <a:ea typeface="+mn-ea"/>
                          <a:cs typeface="+mn-cs"/>
                        </a:rPr>
                        <a:t> telemedicine training center established and </a:t>
                      </a:r>
                      <a:r>
                        <a:rPr lang="en-US" sz="1800" kern="1200" dirty="0" smtClean="0">
                          <a:solidFill>
                            <a:schemeClr val="dk1"/>
                          </a:solidFill>
                          <a:effectLst/>
                          <a:latin typeface="+mn-lt"/>
                          <a:ea typeface="+mn-ea"/>
                          <a:cs typeface="+mn-cs"/>
                        </a:rPr>
                        <a:t> trained</a:t>
                      </a:r>
                      <a:r>
                        <a:rPr lang="en-US" sz="180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45</a:t>
                      </a:r>
                      <a:r>
                        <a:rPr lang="en-US" sz="1800" kern="1200" dirty="0" smtClean="0">
                          <a:solidFill>
                            <a:schemeClr val="dk1"/>
                          </a:solidFill>
                          <a:effectLst/>
                          <a:latin typeface="+mn-lt"/>
                          <a:ea typeface="+mn-ea"/>
                          <a:cs typeface="+mn-cs"/>
                        </a:rPr>
                        <a:t> doctors and nurses. </a:t>
                      </a:r>
                    </a:p>
                  </a:txBody>
                  <a:tcPr marL="68580" marR="68580" marT="0" marB="0"/>
                </a:tc>
              </a:tr>
              <a:tr h="300941">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Pakistan Atomic Energy Commission</a:t>
                      </a:r>
                      <a:r>
                        <a:rPr lang="en-US" sz="1800" kern="1200" baseline="0" dirty="0" smtClean="0">
                          <a:solidFill>
                            <a:schemeClr val="dk1"/>
                          </a:solidFill>
                          <a:effectLst/>
                          <a:latin typeface="+mn-lt"/>
                          <a:ea typeface="+mn-ea"/>
                          <a:cs typeface="+mn-cs"/>
                        </a:rPr>
                        <a:t> established telemedicine center.</a:t>
                      </a:r>
                    </a:p>
                  </a:txBody>
                  <a:tcPr marL="68580" marR="68580" marT="0" marB="0"/>
                </a:tc>
              </a:tr>
              <a:tr h="28632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Some agencies established telemedicine</a:t>
                      </a:r>
                      <a:r>
                        <a:rPr lang="en-US" sz="1800" kern="1200" baseline="0" dirty="0" smtClean="0">
                          <a:solidFill>
                            <a:schemeClr val="dk1"/>
                          </a:solidFill>
                          <a:effectLst/>
                          <a:latin typeface="+mn-lt"/>
                          <a:ea typeface="+mn-ea"/>
                          <a:cs typeface="+mn-cs"/>
                        </a:rPr>
                        <a:t> centers </a:t>
                      </a:r>
                      <a:r>
                        <a:rPr lang="en-US" sz="1800" kern="1200" dirty="0" smtClean="0">
                          <a:solidFill>
                            <a:schemeClr val="dk1"/>
                          </a:solidFill>
                          <a:effectLst/>
                          <a:latin typeface="+mn-lt"/>
                          <a:ea typeface="+mn-ea"/>
                          <a:cs typeface="+mn-cs"/>
                        </a:rPr>
                        <a:t>to provide treatment and advice</a:t>
                      </a:r>
                      <a:r>
                        <a:rPr lang="en-US" sz="1800" kern="1200" baseline="0" dirty="0" smtClean="0">
                          <a:solidFill>
                            <a:schemeClr val="dk1"/>
                          </a:solidFill>
                          <a:effectLst/>
                          <a:latin typeface="+mn-lt"/>
                          <a:ea typeface="+mn-ea"/>
                          <a:cs typeface="+mn-cs"/>
                        </a:rPr>
                        <a:t> to the </a:t>
                      </a:r>
                      <a:r>
                        <a:rPr lang="en-US" sz="1800" kern="1200" dirty="0" smtClean="0">
                          <a:solidFill>
                            <a:schemeClr val="dk1"/>
                          </a:solidFill>
                          <a:effectLst/>
                          <a:latin typeface="+mn-lt"/>
                          <a:ea typeface="+mn-ea"/>
                          <a:cs typeface="+mn-cs"/>
                        </a:rPr>
                        <a:t> injured of the earth quack 2005.</a:t>
                      </a:r>
                    </a:p>
                  </a:txBody>
                  <a:tcPr marL="68580" marR="68580" marT="0" marB="0"/>
                </a:tc>
              </a:tr>
              <a:tr h="28632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rPr>
                        <a:t>There is great need of telemedicine centers in the country.</a:t>
                      </a:r>
                    </a:p>
                  </a:txBody>
                  <a:tcPr marL="68580" marR="68580" marT="0" marB="0"/>
                </a:tc>
              </a:tr>
              <a:tr h="488874">
                <a:tc vMerge="1">
                  <a:txBody>
                    <a:bodyPr/>
                    <a:lstStyle/>
                    <a:p>
                      <a:endParaRPr lang="en-US"/>
                    </a:p>
                  </a:txBody>
                  <a:tcPr/>
                </a:tc>
                <a:tc>
                  <a:txBody>
                    <a:bodyPr/>
                    <a:lstStyle/>
                    <a:p>
                      <a:pPr marL="0" marR="0" algn="just"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Some of the important website that people visit for telemedicine and e-health information are </a:t>
                      </a:r>
                      <a:r>
                        <a:rPr lang="en-US" sz="1800" b="1" kern="1200" dirty="0" err="1" smtClean="0">
                          <a:solidFill>
                            <a:schemeClr val="dk1"/>
                          </a:solidFill>
                          <a:effectLst/>
                          <a:latin typeface="+mn-lt"/>
                          <a:ea typeface="+mn-ea"/>
                          <a:cs typeface="+mn-cs"/>
                        </a:rPr>
                        <a:t>TelMedPak</a:t>
                      </a:r>
                      <a:r>
                        <a:rPr lang="en-US" sz="1800" b="1" kern="1200" dirty="0" smtClean="0">
                          <a:solidFill>
                            <a:schemeClr val="dk1"/>
                          </a:solidFill>
                          <a:effectLst/>
                          <a:latin typeface="+mn-lt"/>
                          <a:ea typeface="+mn-ea"/>
                          <a:cs typeface="+mn-cs"/>
                        </a:rPr>
                        <a:t>  www. Telmedpak.com, </a:t>
                      </a:r>
                    </a:p>
                    <a:p>
                      <a:pPr marL="0" marR="0" algn="just" defTabSz="457200" rtl="0" eaLnBrk="1" latinLnBrk="0" hangingPunct="1">
                        <a:lnSpc>
                          <a:spcPct val="115000"/>
                        </a:lnSpc>
                        <a:spcBef>
                          <a:spcPts val="0"/>
                        </a:spcBef>
                        <a:spcAft>
                          <a:spcPts val="0"/>
                        </a:spcAft>
                      </a:pPr>
                      <a:r>
                        <a:rPr lang="en-US" sz="1800" b="1" kern="1200" dirty="0" err="1" smtClean="0">
                          <a:solidFill>
                            <a:schemeClr val="dk1"/>
                          </a:solidFill>
                          <a:effectLst/>
                          <a:latin typeface="+mn-lt"/>
                          <a:ea typeface="+mn-ea"/>
                          <a:cs typeface="+mn-cs"/>
                        </a:rPr>
                        <a:t>Pakmedinet</a:t>
                      </a:r>
                      <a:r>
                        <a:rPr lang="en-US" sz="1800" b="1"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(www.pakmedinet).</a:t>
                      </a:r>
                      <a:endParaRPr lang="en-US" sz="1800" kern="1200" baseline="0" dirty="0">
                        <a:solidFill>
                          <a:schemeClr val="dk1"/>
                        </a:solidFill>
                        <a:effectLst/>
                        <a:latin typeface="+mn-lt"/>
                        <a:ea typeface="+mn-ea"/>
                        <a:cs typeface="+mn-cs"/>
                      </a:endParaRPr>
                    </a:p>
                  </a:txBody>
                  <a:tcPr marL="68580" marR="68580" marT="0" marB="0"/>
                </a:tc>
              </a:tr>
              <a:tr h="286320">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Public gets their litigation cases information  online (web, email, SMS or </a:t>
                      </a:r>
                      <a:r>
                        <a:rPr lang="en-US" sz="1800" kern="1200" baseline="0" dirty="0" err="1" smtClean="0">
                          <a:solidFill>
                            <a:schemeClr val="dk1"/>
                          </a:solidFill>
                          <a:effectLst/>
                          <a:latin typeface="+mn-lt"/>
                          <a:ea typeface="+mn-ea"/>
                          <a:cs typeface="+mn-cs"/>
                        </a:rPr>
                        <a:t>eKIOSK</a:t>
                      </a:r>
                      <a:r>
                        <a:rPr lang="en-US" sz="1800" kern="1200" baseline="0" dirty="0" smtClean="0">
                          <a:solidFill>
                            <a:schemeClr val="dk1"/>
                          </a:solidFill>
                          <a:effectLst/>
                          <a:latin typeface="+mn-lt"/>
                          <a:ea typeface="+mn-ea"/>
                          <a:cs typeface="+mn-cs"/>
                        </a:rPr>
                        <a:t> machines).</a:t>
                      </a:r>
                    </a:p>
                  </a:txBody>
                  <a:tcPr marL="68580" marR="68580" marT="0" marB="0"/>
                </a:tc>
              </a:tr>
              <a:tr h="488874">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The communication gap between the litigant public and Advocates are minimized</a:t>
                      </a:r>
                      <a:r>
                        <a:rPr lang="en-US" sz="1800" kern="1200" baseline="0" dirty="0" smtClean="0">
                          <a:solidFill>
                            <a:schemeClr val="dk1"/>
                          </a:solidFill>
                          <a:effectLst/>
                          <a:latin typeface="+mn-lt"/>
                          <a:ea typeface="+mn-ea"/>
                          <a:cs typeface="+mn-cs"/>
                        </a:rPr>
                        <a:t> and trust level has increased.</a:t>
                      </a:r>
                    </a:p>
                  </a:txBody>
                  <a:tcPr marL="68580" marR="68580" marT="0" marB="0"/>
                </a:tc>
              </a:tr>
              <a:tr h="733310">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The System is currently installed in one province and will be replicated in other provinces.</a:t>
                      </a:r>
                    </a:p>
                  </a:txBody>
                  <a:tcPr marL="68580" marR="68580" marT="0" marB="0"/>
                </a:tc>
              </a:tr>
            </a:tbl>
          </a:graphicData>
        </a:graphic>
      </p:graphicFrame>
    </p:spTree>
    <p:extLst>
      <p:ext uri="{BB962C8B-B14F-4D97-AF65-F5344CB8AC3E}">
        <p14:creationId xmlns:p14="http://schemas.microsoft.com/office/powerpoint/2010/main" xmlns="" val="3791366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a:t>
            </a:r>
            <a:r>
              <a:rPr lang="en-GB" sz="1800" dirty="0"/>
              <a:t>to Proliferation </a:t>
            </a:r>
            <a:r>
              <a:rPr lang="en-GB" sz="1800" dirty="0" smtClean="0"/>
              <a:t>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442729771"/>
              </p:ext>
            </p:extLst>
          </p:nvPr>
        </p:nvGraphicFramePr>
        <p:xfrm>
          <a:off x="1122746" y="1145893"/>
          <a:ext cx="9491239" cy="5567422"/>
        </p:xfrm>
        <a:graphic>
          <a:graphicData uri="http://schemas.openxmlformats.org/drawingml/2006/table">
            <a:tbl>
              <a:tblPr firstRow="1" firstCol="1" bandRow="1">
                <a:tableStyleId>{5C22544A-7EE6-4342-B048-85BDC9FD1C3A}</a:tableStyleId>
              </a:tblPr>
              <a:tblGrid>
                <a:gridCol w="1589664"/>
                <a:gridCol w="7901575"/>
              </a:tblGrid>
              <a:tr h="634336">
                <a:tc>
                  <a:txBody>
                    <a:bodyPr/>
                    <a:lstStyle/>
                    <a:p>
                      <a:pPr marL="0" marR="0">
                        <a:lnSpc>
                          <a:spcPct val="115000"/>
                        </a:lnSpc>
                        <a:spcBef>
                          <a:spcPts val="0"/>
                        </a:spcBef>
                        <a:spcAft>
                          <a:spcPts val="0"/>
                        </a:spcAft>
                      </a:pPr>
                      <a:r>
                        <a:rPr lang="en-US" sz="1800" dirty="0" smtClean="0">
                          <a:effectLst/>
                        </a:rPr>
                        <a:t>Other Sectors</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634336">
                <a:tc rowSpan="6">
                  <a:txBody>
                    <a:bodyPr/>
                    <a:lstStyle/>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Mobile-Banking,   </a:t>
                      </a:r>
                    </a:p>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E-Commerce, ATM</a:t>
                      </a:r>
                    </a:p>
                    <a:p>
                      <a:pPr marL="0" marR="0" algn="just">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kern="1200" dirty="0" smtClean="0">
                          <a:solidFill>
                            <a:schemeClr val="dk1"/>
                          </a:solidFill>
                          <a:effectLst/>
                          <a:latin typeface="+mn-lt"/>
                          <a:ea typeface="+mn-ea"/>
                          <a:cs typeface="+mn-cs"/>
                        </a:rPr>
                        <a:t>A few banks offered mobile-phone banking,</a:t>
                      </a:r>
                      <a:r>
                        <a:rPr lang="en-US" sz="1800" kern="1200" baseline="0" dirty="0" smtClean="0">
                          <a:solidFill>
                            <a:schemeClr val="dk1"/>
                          </a:solidFill>
                          <a:effectLst/>
                          <a:latin typeface="+mn-lt"/>
                          <a:ea typeface="+mn-ea"/>
                          <a:cs typeface="+mn-cs"/>
                        </a:rPr>
                        <a:t> used by the customers mostly for </a:t>
                      </a:r>
                      <a:r>
                        <a:rPr lang="en-US" sz="1800" kern="1200" dirty="0" smtClean="0">
                          <a:solidFill>
                            <a:schemeClr val="dk1"/>
                          </a:solidFill>
                          <a:effectLst/>
                          <a:latin typeface="+mn-lt"/>
                          <a:ea typeface="+mn-ea"/>
                          <a:cs typeface="+mn-cs"/>
                        </a:rPr>
                        <a:t>pay utility bills and transfer</a:t>
                      </a:r>
                      <a:r>
                        <a:rPr lang="en-US" sz="1800" kern="1200" baseline="0" dirty="0" smtClean="0">
                          <a:solidFill>
                            <a:schemeClr val="dk1"/>
                          </a:solidFill>
                          <a:effectLst/>
                          <a:latin typeface="+mn-lt"/>
                          <a:ea typeface="+mn-ea"/>
                          <a:cs typeface="+mn-cs"/>
                        </a:rPr>
                        <a:t> amounts.</a:t>
                      </a:r>
                    </a:p>
                  </a:txBody>
                  <a:tcPr marL="68580" marR="68580" marT="0" marB="0"/>
                </a:tc>
              </a:tr>
              <a:tr h="606054">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Most of the mobile money transactions in Pakistan through counter, middle man like a Western Union wire transfer.</a:t>
                      </a:r>
                    </a:p>
                  </a:txBody>
                  <a:tcPr marL="68580" marR="68580" marT="0" marB="0"/>
                </a:tc>
              </a:tr>
              <a:tr h="606054">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People can pay their bills at any time to Bank franchise located in their locality. Major portion of bills is now paid through Mobile-banking  </a:t>
                      </a:r>
                    </a:p>
                  </a:txBody>
                  <a:tcPr marL="68580" marR="68580" marT="0" marB="0"/>
                </a:tc>
              </a:tr>
              <a:tr h="1557558">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As per</a:t>
                      </a:r>
                      <a:r>
                        <a:rPr lang="en-US" sz="1800" kern="1200" baseline="0" dirty="0" smtClean="0">
                          <a:solidFill>
                            <a:schemeClr val="dk1"/>
                          </a:solidFill>
                          <a:effectLst/>
                          <a:latin typeface="+mn-lt"/>
                          <a:ea typeface="+mn-ea"/>
                          <a:cs typeface="+mn-cs"/>
                        </a:rPr>
                        <a:t> statistics of state bank of Pakistan during the last quarter of 2010, the number of financial transaction made through ATM (</a:t>
                      </a:r>
                      <a:r>
                        <a:rPr lang="en-US" sz="1800" b="1" kern="1200" baseline="0" dirty="0" smtClean="0">
                          <a:solidFill>
                            <a:schemeClr val="dk1"/>
                          </a:solidFill>
                          <a:effectLst/>
                          <a:latin typeface="+mn-lt"/>
                          <a:ea typeface="+mn-ea"/>
                          <a:cs typeface="+mn-cs"/>
                        </a:rPr>
                        <a:t>32.6m</a:t>
                      </a:r>
                      <a:r>
                        <a:rPr lang="en-US" sz="1800" kern="1200" baseline="0" dirty="0" smtClean="0">
                          <a:solidFill>
                            <a:schemeClr val="dk1"/>
                          </a:solidFill>
                          <a:effectLst/>
                          <a:latin typeface="+mn-lt"/>
                          <a:ea typeface="+mn-ea"/>
                          <a:cs typeface="+mn-cs"/>
                        </a:rPr>
                        <a:t>), </a:t>
                      </a:r>
                      <a:r>
                        <a:rPr lang="en-US" sz="1800" b="0" i="0" u="none" strike="noStrike" kern="1200" baseline="0" dirty="0" smtClean="0">
                          <a:solidFill>
                            <a:schemeClr val="dk1"/>
                          </a:solidFill>
                          <a:latin typeface="+mn-lt"/>
                          <a:ea typeface="+mn-ea"/>
                          <a:cs typeface="+mn-cs"/>
                        </a:rPr>
                        <a:t>POS (</a:t>
                      </a:r>
                      <a:r>
                        <a:rPr lang="en-US" sz="1800" b="1" i="0" u="none" strike="noStrike" kern="1200" baseline="0" dirty="0" smtClean="0">
                          <a:solidFill>
                            <a:schemeClr val="dk1"/>
                          </a:solidFill>
                          <a:latin typeface="+mn-lt"/>
                          <a:ea typeface="+mn-ea"/>
                          <a:cs typeface="+mn-cs"/>
                        </a:rPr>
                        <a:t>3.6m</a:t>
                      </a:r>
                      <a:r>
                        <a:rPr lang="en-US" sz="1800" b="0" i="0" u="none" strike="noStrike" kern="1200" baseline="0" dirty="0" smtClean="0">
                          <a:solidFill>
                            <a:schemeClr val="dk1"/>
                          </a:solidFill>
                          <a:latin typeface="+mn-lt"/>
                          <a:ea typeface="+mn-ea"/>
                          <a:cs typeface="+mn-cs"/>
                        </a:rPr>
                        <a:t>), Real Time online Branches (RTOB) (</a:t>
                      </a:r>
                      <a:r>
                        <a:rPr lang="en-US" sz="1800" b="1" i="0" u="none" strike="noStrike" kern="1200" baseline="0" dirty="0" smtClean="0">
                          <a:solidFill>
                            <a:schemeClr val="dk1"/>
                          </a:solidFill>
                          <a:latin typeface="+mn-lt"/>
                          <a:ea typeface="+mn-ea"/>
                          <a:cs typeface="+mn-cs"/>
                        </a:rPr>
                        <a:t>18.2m</a:t>
                      </a:r>
                      <a:r>
                        <a:rPr lang="en-US" sz="1800" b="0" i="0" u="none" strike="noStrike" kern="1200" baseline="0" dirty="0" smtClean="0">
                          <a:solidFill>
                            <a:schemeClr val="dk1"/>
                          </a:solidFill>
                          <a:latin typeface="+mn-lt"/>
                          <a:ea typeface="+mn-ea"/>
                          <a:cs typeface="+mn-cs"/>
                        </a:rPr>
                        <a:t>), Mobile Banking (</a:t>
                      </a:r>
                      <a:r>
                        <a:rPr lang="en-US" sz="1800" b="1" i="0" u="none" strike="noStrike" kern="1200" baseline="0" dirty="0" smtClean="0">
                          <a:solidFill>
                            <a:schemeClr val="dk1"/>
                          </a:solidFill>
                          <a:latin typeface="+mn-lt"/>
                          <a:ea typeface="+mn-ea"/>
                          <a:cs typeface="+mn-cs"/>
                        </a:rPr>
                        <a:t>0.767m</a:t>
                      </a:r>
                      <a:r>
                        <a:rPr lang="en-US" sz="1800" b="0" i="0" u="none" strike="noStrike" kern="1200" baseline="0" dirty="0" smtClean="0">
                          <a:solidFill>
                            <a:schemeClr val="dk1"/>
                          </a:solidFill>
                          <a:latin typeface="+mn-lt"/>
                          <a:ea typeface="+mn-ea"/>
                          <a:cs typeface="+mn-cs"/>
                        </a:rPr>
                        <a:t>), Call Center (IVR) (</a:t>
                      </a:r>
                      <a:r>
                        <a:rPr lang="en-US" sz="1800" b="1" i="0" u="none" strike="noStrike" kern="1200" baseline="0" dirty="0" smtClean="0">
                          <a:solidFill>
                            <a:schemeClr val="dk1"/>
                          </a:solidFill>
                          <a:latin typeface="+mn-lt"/>
                          <a:ea typeface="+mn-ea"/>
                          <a:cs typeface="+mn-cs"/>
                        </a:rPr>
                        <a:t>1.99m</a:t>
                      </a:r>
                      <a:r>
                        <a:rPr lang="en-US" sz="1800" b="0" i="0" u="none" strike="noStrike" kern="1200" baseline="0" dirty="0" smtClean="0">
                          <a:solidFill>
                            <a:schemeClr val="dk1"/>
                          </a:solidFill>
                          <a:latin typeface="+mn-lt"/>
                          <a:ea typeface="+mn-ea"/>
                          <a:cs typeface="+mn-cs"/>
                        </a:rPr>
                        <a:t>) and Internet transaction (</a:t>
                      </a:r>
                      <a:r>
                        <a:rPr lang="en-US" sz="1800" b="1" i="0" u="none" strike="noStrike" kern="1200" baseline="0" dirty="0" smtClean="0">
                          <a:solidFill>
                            <a:schemeClr val="dk1"/>
                          </a:solidFill>
                          <a:latin typeface="+mn-lt"/>
                          <a:ea typeface="+mn-ea"/>
                          <a:cs typeface="+mn-cs"/>
                        </a:rPr>
                        <a:t>0.979m</a:t>
                      </a:r>
                      <a:r>
                        <a:rPr lang="en-US" sz="1800" b="0" i="0" u="none" strike="noStrike" kern="1200" baseline="0" dirty="0" smtClean="0">
                          <a:solidFill>
                            <a:schemeClr val="dk1"/>
                          </a:solidFill>
                          <a:latin typeface="+mn-lt"/>
                          <a:ea typeface="+mn-ea"/>
                          <a:cs typeface="+mn-cs"/>
                        </a:rPr>
                        <a:t>). </a:t>
                      </a:r>
                    </a:p>
                    <a:p>
                      <a:pPr marL="0" marR="0" indent="0" algn="l" defTabSz="457200" rtl="0" eaLnBrk="1" fontAlgn="auto" latinLnBrk="0" hangingPunct="1">
                        <a:lnSpc>
                          <a:spcPct val="115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marL="68580" marR="68580" marT="0" marB="0"/>
                </a:tc>
              </a:tr>
              <a:tr h="605862">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Due</a:t>
                      </a:r>
                      <a:r>
                        <a:rPr lang="en-US" sz="1800" kern="1200" baseline="0" dirty="0" smtClean="0">
                          <a:solidFill>
                            <a:schemeClr val="dk1"/>
                          </a:solidFill>
                          <a:effectLst/>
                          <a:latin typeface="+mn-lt"/>
                          <a:ea typeface="+mn-ea"/>
                          <a:cs typeface="+mn-cs"/>
                        </a:rPr>
                        <a:t> to infrastructure and some </a:t>
                      </a:r>
                      <a:r>
                        <a:rPr lang="en-US" sz="1800" kern="1200" dirty="0" smtClean="0">
                          <a:solidFill>
                            <a:schemeClr val="dk1"/>
                          </a:solidFill>
                          <a:effectLst/>
                          <a:latin typeface="+mn-lt"/>
                          <a:ea typeface="+mn-ea"/>
                          <a:cs typeface="+mn-cs"/>
                        </a:rPr>
                        <a:t>security concerns the initiative</a:t>
                      </a:r>
                      <a:r>
                        <a:rPr lang="en-US" sz="1800" kern="1200" baseline="0" dirty="0" smtClean="0">
                          <a:solidFill>
                            <a:schemeClr val="dk1"/>
                          </a:solidFill>
                          <a:effectLst/>
                          <a:latin typeface="+mn-lt"/>
                          <a:ea typeface="+mn-ea"/>
                          <a:cs typeface="+mn-cs"/>
                        </a:rPr>
                        <a:t> started late in </a:t>
                      </a:r>
                      <a:r>
                        <a:rPr lang="en-US" sz="1800" b="1" kern="1200" baseline="0" dirty="0" smtClean="0">
                          <a:solidFill>
                            <a:schemeClr val="dk1"/>
                          </a:solidFill>
                          <a:effectLst/>
                          <a:latin typeface="+mn-lt"/>
                          <a:ea typeface="+mn-ea"/>
                          <a:cs typeface="+mn-cs"/>
                        </a:rPr>
                        <a:t>2006</a:t>
                      </a:r>
                      <a:r>
                        <a:rPr lang="en-US" sz="1800" kern="1200" baseline="0" dirty="0" smtClean="0">
                          <a:solidFill>
                            <a:schemeClr val="dk1"/>
                          </a:solidFill>
                          <a:effectLst/>
                          <a:latin typeface="+mn-lt"/>
                          <a:ea typeface="+mn-ea"/>
                          <a:cs typeface="+mn-cs"/>
                        </a:rPr>
                        <a:t>, only </a:t>
                      </a:r>
                      <a:r>
                        <a:rPr lang="en-US" sz="1800" b="1" kern="1200" baseline="0" dirty="0" smtClean="0">
                          <a:solidFill>
                            <a:schemeClr val="dk1"/>
                          </a:solidFill>
                          <a:effectLst/>
                          <a:latin typeface="+mn-lt"/>
                          <a:ea typeface="+mn-ea"/>
                          <a:cs typeface="+mn-cs"/>
                        </a:rPr>
                        <a:t>1-2</a:t>
                      </a:r>
                      <a:r>
                        <a:rPr lang="en-US" sz="1800" kern="1200" baseline="0" dirty="0" smtClean="0">
                          <a:solidFill>
                            <a:schemeClr val="dk1"/>
                          </a:solidFill>
                          <a:effectLst/>
                          <a:latin typeface="+mn-lt"/>
                          <a:ea typeface="+mn-ea"/>
                          <a:cs typeface="+mn-cs"/>
                        </a:rPr>
                        <a:t> banks provide accounts.</a:t>
                      </a:r>
                      <a:endParaRPr lang="en-US" sz="1800" kern="1200" dirty="0" smtClean="0">
                        <a:solidFill>
                          <a:schemeClr val="dk1"/>
                        </a:solidFill>
                        <a:effectLst/>
                        <a:latin typeface="+mn-lt"/>
                        <a:ea typeface="+mn-ea"/>
                        <a:cs typeface="+mn-cs"/>
                      </a:endParaRPr>
                    </a:p>
                  </a:txBody>
                  <a:tcPr marL="68580" marR="68580" marT="0" marB="0"/>
                </a:tc>
              </a:tr>
              <a:tr h="923222">
                <a:tc vMerge="1">
                  <a:txBody>
                    <a:bodyPr/>
                    <a:lstStyle/>
                    <a:p>
                      <a:pPr marL="0" marR="0">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airlines, Internet service providers,</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mobile phone companies, and merchants</a:t>
                      </a:r>
                      <a:r>
                        <a:rPr lang="en-US" sz="1800" b="1" kern="1200" baseline="0" dirty="0" smtClean="0">
                          <a:solidFill>
                            <a:schemeClr val="dk1"/>
                          </a:solidFill>
                          <a:effectLst/>
                          <a:latin typeface="+mn-lt"/>
                          <a:ea typeface="+mn-ea"/>
                          <a:cs typeface="+mn-cs"/>
                        </a:rPr>
                        <a:t> use accounts.</a:t>
                      </a:r>
                      <a:r>
                        <a:rPr lang="en-US" sz="1800" kern="1200" baseline="0" dirty="0" smtClean="0">
                          <a:solidFill>
                            <a:schemeClr val="dk1"/>
                          </a:solidFill>
                          <a:effectLst/>
                          <a:latin typeface="+mn-lt"/>
                          <a:ea typeface="+mn-ea"/>
                          <a:cs typeface="+mn-cs"/>
                        </a:rPr>
                        <a:t>  The people prefer to use online payments option while reserving airline tickets to save time and extra money.</a:t>
                      </a:r>
                    </a:p>
                  </a:txBody>
                  <a:tcPr marL="68580" marR="68580" marT="0" marB="0"/>
                </a:tc>
              </a:tr>
            </a:tbl>
          </a:graphicData>
        </a:graphic>
      </p:graphicFrame>
    </p:spTree>
    <p:extLst>
      <p:ext uri="{BB962C8B-B14F-4D97-AF65-F5344CB8AC3E}">
        <p14:creationId xmlns:p14="http://schemas.microsoft.com/office/powerpoint/2010/main" xmlns="" val="3186062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to Incorporation 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202167501"/>
              </p:ext>
            </p:extLst>
          </p:nvPr>
        </p:nvGraphicFramePr>
        <p:xfrm>
          <a:off x="1122746" y="173620"/>
          <a:ext cx="9491239" cy="6644447"/>
        </p:xfrm>
        <a:graphic>
          <a:graphicData uri="http://schemas.openxmlformats.org/drawingml/2006/table">
            <a:tbl>
              <a:tblPr firstRow="1" firstCol="1" bandRow="1">
                <a:tableStyleId>{5C22544A-7EE6-4342-B048-85BDC9FD1C3A}</a:tableStyleId>
              </a:tblPr>
              <a:tblGrid>
                <a:gridCol w="1589664"/>
                <a:gridCol w="7901575"/>
              </a:tblGrid>
              <a:tr h="528570">
                <a:tc>
                  <a:txBody>
                    <a:bodyPr/>
                    <a:lstStyle/>
                    <a:p>
                      <a:pPr marL="0" marR="0">
                        <a:lnSpc>
                          <a:spcPct val="115000"/>
                        </a:lnSpc>
                        <a:spcBef>
                          <a:spcPts val="0"/>
                        </a:spcBef>
                        <a:spcAft>
                          <a:spcPts val="0"/>
                        </a:spcAft>
                      </a:pPr>
                      <a:r>
                        <a:rPr lang="en-US" sz="1800" dirty="0" smtClean="0">
                          <a:effectLst/>
                        </a:rPr>
                        <a:t>Other Sectors</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2544716">
                <a:tc rowSpan="6">
                  <a:txBody>
                    <a:bodyPr/>
                    <a:lstStyle/>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Social</a:t>
                      </a:r>
                      <a:r>
                        <a:rPr lang="en-US" sz="1800" baseline="0" dirty="0" smtClean="0">
                          <a:solidFill>
                            <a:schemeClr val="tx1"/>
                          </a:solidFill>
                          <a:effectLst/>
                          <a:latin typeface="Calibri"/>
                          <a:ea typeface="Calibri"/>
                          <a:cs typeface="Times New Roman"/>
                        </a:rPr>
                        <a:t> Media</a:t>
                      </a:r>
                      <a:endParaRPr lang="en-US" sz="1800" dirty="0">
                        <a:solidFill>
                          <a:schemeClr val="tx1"/>
                        </a:solidFill>
                        <a:effectLst/>
                        <a:latin typeface="Calibri"/>
                        <a:ea typeface="Calibri"/>
                        <a:cs typeface="Times New Roman"/>
                      </a:endParaRPr>
                    </a:p>
                  </a:txBody>
                  <a:tcPr marL="68580" marR="68580" marT="0" marB="0"/>
                </a:tc>
                <a:tc>
                  <a:txBody>
                    <a:bodyPr/>
                    <a:lstStyle/>
                    <a:p>
                      <a:r>
                        <a:rPr lang="en-US" sz="1800" b="1" kern="1200" baseline="0" dirty="0" smtClean="0">
                          <a:solidFill>
                            <a:schemeClr val="dk1"/>
                          </a:solidFill>
                          <a:effectLst/>
                          <a:latin typeface="+mn-lt"/>
                          <a:ea typeface="+mn-ea"/>
                          <a:cs typeface="+mn-cs"/>
                        </a:rPr>
                        <a:t>5 Million </a:t>
                      </a:r>
                      <a:r>
                        <a:rPr lang="en-US" sz="1800" kern="1200" baseline="0" dirty="0" smtClean="0">
                          <a:solidFill>
                            <a:schemeClr val="dk1"/>
                          </a:solidFill>
                          <a:effectLst/>
                          <a:latin typeface="+mn-lt"/>
                          <a:ea typeface="+mn-ea"/>
                          <a:cs typeface="+mn-cs"/>
                        </a:rPr>
                        <a:t>Ad Marketing on Social Media from Pakistan </a:t>
                      </a:r>
                    </a:p>
                    <a:p>
                      <a:r>
                        <a:rPr lang="en-US" sz="1800" b="1" kern="1200" baseline="0" dirty="0" smtClean="0">
                          <a:solidFill>
                            <a:schemeClr val="dk1"/>
                          </a:solidFill>
                          <a:effectLst/>
                          <a:latin typeface="+mn-lt"/>
                          <a:ea typeface="+mn-ea"/>
                          <a:cs typeface="+mn-cs"/>
                        </a:rPr>
                        <a:t>30-33% </a:t>
                      </a:r>
                      <a:r>
                        <a:rPr lang="en-US" sz="1800" kern="1200" baseline="0" dirty="0" smtClean="0">
                          <a:solidFill>
                            <a:schemeClr val="dk1"/>
                          </a:solidFill>
                          <a:effectLst/>
                          <a:latin typeface="+mn-lt"/>
                          <a:ea typeface="+mn-ea"/>
                          <a:cs typeface="+mn-cs"/>
                        </a:rPr>
                        <a:t>users access Facebook via their smartphone </a:t>
                      </a:r>
                    </a:p>
                    <a:p>
                      <a:r>
                        <a:rPr lang="en-US" sz="1800" b="1" kern="1200" baseline="0" dirty="0" smtClean="0">
                          <a:solidFill>
                            <a:schemeClr val="dk1"/>
                          </a:solidFill>
                          <a:effectLst/>
                          <a:latin typeface="+mn-lt"/>
                          <a:ea typeface="+mn-ea"/>
                          <a:cs typeface="+mn-cs"/>
                        </a:rPr>
                        <a:t>30%</a:t>
                      </a:r>
                      <a:r>
                        <a:rPr lang="en-US" sz="1800" kern="1200" baseline="0" dirty="0" smtClean="0">
                          <a:solidFill>
                            <a:schemeClr val="dk1"/>
                          </a:solidFill>
                          <a:effectLst/>
                          <a:latin typeface="+mn-lt"/>
                          <a:ea typeface="+mn-ea"/>
                          <a:cs typeface="+mn-cs"/>
                        </a:rPr>
                        <a:t> of online population use Facebook</a:t>
                      </a:r>
                    </a:p>
                    <a:p>
                      <a:r>
                        <a:rPr lang="en-US" sz="1800" kern="1200" baseline="0" dirty="0" smtClean="0">
                          <a:solidFill>
                            <a:schemeClr val="dk1"/>
                          </a:solidFill>
                          <a:effectLst/>
                          <a:latin typeface="+mn-lt"/>
                          <a:ea typeface="+mn-ea"/>
                          <a:cs typeface="+mn-cs"/>
                        </a:rPr>
                        <a:t>Split between male and female is </a:t>
                      </a:r>
                      <a:r>
                        <a:rPr lang="en-US" sz="1800" b="1" kern="1200" baseline="0" dirty="0" smtClean="0">
                          <a:solidFill>
                            <a:schemeClr val="dk1"/>
                          </a:solidFill>
                          <a:effectLst/>
                          <a:latin typeface="+mn-lt"/>
                          <a:ea typeface="+mn-ea"/>
                          <a:cs typeface="+mn-cs"/>
                        </a:rPr>
                        <a:t>70-30</a:t>
                      </a:r>
                      <a:r>
                        <a:rPr lang="en-US" sz="1800" kern="1200" baseline="0" dirty="0" smtClean="0">
                          <a:solidFill>
                            <a:schemeClr val="dk1"/>
                          </a:solidFill>
                          <a:effectLst/>
                          <a:latin typeface="+mn-lt"/>
                          <a:ea typeface="+mn-ea"/>
                          <a:cs typeface="+mn-cs"/>
                        </a:rPr>
                        <a:t> </a:t>
                      </a:r>
                    </a:p>
                    <a:p>
                      <a:r>
                        <a:rPr lang="en-US" sz="1800" b="1" kern="1200" baseline="0" dirty="0" smtClean="0">
                          <a:solidFill>
                            <a:schemeClr val="dk1"/>
                          </a:solidFill>
                          <a:effectLst/>
                          <a:latin typeface="+mn-lt"/>
                          <a:ea typeface="+mn-ea"/>
                          <a:cs typeface="+mn-cs"/>
                        </a:rPr>
                        <a:t>2/3</a:t>
                      </a:r>
                      <a:r>
                        <a:rPr lang="en-US" sz="1800" kern="1200" baseline="0" dirty="0" smtClean="0">
                          <a:solidFill>
                            <a:schemeClr val="dk1"/>
                          </a:solidFill>
                          <a:effectLst/>
                          <a:latin typeface="+mn-lt"/>
                          <a:ea typeface="+mn-ea"/>
                          <a:cs typeface="+mn-cs"/>
                        </a:rPr>
                        <a:t> Facebook users are below the age of </a:t>
                      </a:r>
                      <a:r>
                        <a:rPr lang="en-US" sz="1800" b="1" kern="1200" baseline="0" dirty="0" smtClean="0">
                          <a:solidFill>
                            <a:schemeClr val="dk1"/>
                          </a:solidFill>
                          <a:effectLst/>
                          <a:latin typeface="+mn-lt"/>
                          <a:ea typeface="+mn-ea"/>
                          <a:cs typeface="+mn-cs"/>
                        </a:rPr>
                        <a:t>25</a:t>
                      </a:r>
                      <a:r>
                        <a:rPr lang="en-US" sz="1800" kern="1200" baseline="0" dirty="0" smtClean="0">
                          <a:solidFill>
                            <a:schemeClr val="dk1"/>
                          </a:solidFill>
                          <a:effectLst/>
                          <a:latin typeface="+mn-lt"/>
                          <a:ea typeface="+mn-ea"/>
                          <a:cs typeface="+mn-cs"/>
                        </a:rPr>
                        <a:t> years</a:t>
                      </a:r>
                    </a:p>
                    <a:p>
                      <a:r>
                        <a:rPr lang="en-US" sz="1800" kern="1200" baseline="0" dirty="0" smtClean="0">
                          <a:solidFill>
                            <a:schemeClr val="dk1"/>
                          </a:solidFill>
                          <a:effectLst/>
                          <a:latin typeface="+mn-lt"/>
                          <a:ea typeface="+mn-ea"/>
                          <a:cs typeface="+mn-cs"/>
                        </a:rPr>
                        <a:t>More than half of them come from the countries’ richest 10% of the households </a:t>
                      </a:r>
                    </a:p>
                    <a:p>
                      <a:r>
                        <a:rPr lang="en-US" sz="1800" kern="1200" baseline="0" dirty="0" smtClean="0">
                          <a:solidFill>
                            <a:schemeClr val="dk1"/>
                          </a:solidFill>
                          <a:effectLst/>
                          <a:latin typeface="+mn-lt"/>
                          <a:ea typeface="+mn-ea"/>
                          <a:cs typeface="+mn-cs"/>
                        </a:rPr>
                        <a:t>Facebook around</a:t>
                      </a:r>
                      <a:r>
                        <a:rPr lang="en-US" sz="1800" b="1" kern="1200" baseline="0" dirty="0" smtClean="0">
                          <a:solidFill>
                            <a:schemeClr val="dk1"/>
                          </a:solidFill>
                          <a:effectLst/>
                          <a:latin typeface="+mn-lt"/>
                          <a:ea typeface="+mn-ea"/>
                          <a:cs typeface="+mn-cs"/>
                        </a:rPr>
                        <a:t> 9 </a:t>
                      </a:r>
                      <a:r>
                        <a:rPr lang="en-US" sz="1800" kern="1200" baseline="0" dirty="0" smtClean="0">
                          <a:solidFill>
                            <a:schemeClr val="dk1"/>
                          </a:solidFill>
                          <a:effectLst/>
                          <a:latin typeface="+mn-lt"/>
                          <a:ea typeface="+mn-ea"/>
                          <a:cs typeface="+mn-cs"/>
                        </a:rPr>
                        <a:t>Million, Twitter</a:t>
                      </a:r>
                      <a:r>
                        <a:rPr lang="en-US" sz="1800" b="1" kern="1200" baseline="0" dirty="0" smtClean="0">
                          <a:solidFill>
                            <a:schemeClr val="dk1"/>
                          </a:solidFill>
                          <a:effectLst/>
                          <a:latin typeface="+mn-lt"/>
                          <a:ea typeface="+mn-ea"/>
                          <a:cs typeface="+mn-cs"/>
                        </a:rPr>
                        <a:t> 2 </a:t>
                      </a:r>
                      <a:r>
                        <a:rPr lang="en-US" sz="1800" kern="1200" baseline="0" dirty="0" smtClean="0">
                          <a:solidFill>
                            <a:schemeClr val="dk1"/>
                          </a:solidFill>
                          <a:effectLst/>
                          <a:latin typeface="+mn-lt"/>
                          <a:ea typeface="+mn-ea"/>
                          <a:cs typeface="+mn-cs"/>
                        </a:rPr>
                        <a:t>Million, LinkedIn   </a:t>
                      </a:r>
                      <a:r>
                        <a:rPr lang="en-US" sz="1800" b="1" kern="1200" baseline="0" dirty="0" smtClean="0">
                          <a:solidFill>
                            <a:schemeClr val="dk1"/>
                          </a:solidFill>
                          <a:effectLst/>
                          <a:latin typeface="+mn-lt"/>
                          <a:ea typeface="+mn-ea"/>
                          <a:cs typeface="+mn-cs"/>
                        </a:rPr>
                        <a:t>1.2</a:t>
                      </a:r>
                      <a:r>
                        <a:rPr lang="en-US" sz="1800" kern="1200" baseline="0" dirty="0" smtClean="0">
                          <a:solidFill>
                            <a:schemeClr val="dk1"/>
                          </a:solidFill>
                          <a:effectLst/>
                          <a:latin typeface="+mn-lt"/>
                          <a:ea typeface="+mn-ea"/>
                          <a:cs typeface="+mn-cs"/>
                        </a:rPr>
                        <a:t> Million, Arrow  </a:t>
                      </a:r>
                      <a:r>
                        <a:rPr lang="en-US" sz="1800" b="1" kern="1200" baseline="0" dirty="0" smtClean="0">
                          <a:solidFill>
                            <a:schemeClr val="dk1"/>
                          </a:solidFill>
                          <a:effectLst/>
                          <a:latin typeface="+mn-lt"/>
                          <a:ea typeface="+mn-ea"/>
                          <a:cs typeface="+mn-cs"/>
                        </a:rPr>
                        <a:t>1.4</a:t>
                      </a:r>
                      <a:r>
                        <a:rPr lang="en-US" sz="1800" kern="1200" baseline="0" dirty="0" smtClean="0">
                          <a:solidFill>
                            <a:schemeClr val="dk1"/>
                          </a:solidFill>
                          <a:effectLst/>
                          <a:latin typeface="+mn-lt"/>
                          <a:ea typeface="+mn-ea"/>
                          <a:cs typeface="+mn-cs"/>
                        </a:rPr>
                        <a:t> Million</a:t>
                      </a:r>
                    </a:p>
                  </a:txBody>
                  <a:tcPr marL="68580" marR="68580" marT="0" marB="0"/>
                </a:tc>
              </a:tr>
              <a:tr h="650316">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The youth of the country supporters</a:t>
                      </a:r>
                      <a:r>
                        <a:rPr lang="en-US" sz="1800" kern="1200" baseline="0" dirty="0" smtClean="0">
                          <a:solidFill>
                            <a:schemeClr val="dk1"/>
                          </a:solidFill>
                          <a:effectLst/>
                          <a:latin typeface="+mn-lt"/>
                          <a:ea typeface="+mn-ea"/>
                          <a:cs typeface="+mn-cs"/>
                        </a:rPr>
                        <a:t> of Mr. Imran Khan politician ex-captain of Pakistan Cricket ran the election campaign on Facebook.</a:t>
                      </a:r>
                      <a:endParaRPr lang="en-US" sz="1800" kern="1200" dirty="0" smtClean="0">
                        <a:solidFill>
                          <a:schemeClr val="dk1"/>
                        </a:solidFill>
                        <a:effectLst/>
                        <a:latin typeface="+mn-lt"/>
                        <a:ea typeface="+mn-ea"/>
                        <a:cs typeface="+mn-cs"/>
                      </a:endParaRPr>
                    </a:p>
                  </a:txBody>
                  <a:tcPr marL="68580" marR="68580" marT="0" marB="0"/>
                </a:tc>
              </a:tr>
              <a:tr h="94648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dirty="0" smtClean="0"/>
                        <a:t>OLX Pakistan, the buying and selling portal, continued its growth and it has crossed the </a:t>
                      </a:r>
                      <a:r>
                        <a:rPr lang="en-US" b="1" dirty="0" smtClean="0"/>
                        <a:t>1.92</a:t>
                      </a:r>
                      <a:r>
                        <a:rPr lang="en-US" dirty="0" smtClean="0"/>
                        <a:t> million fans mark in Pakistan out of total 2 million </a:t>
                      </a:r>
                      <a:endParaRPr lang="en-US" sz="1800" kern="1200" baseline="0" dirty="0" smtClean="0">
                        <a:solidFill>
                          <a:schemeClr val="dk1"/>
                        </a:solidFill>
                        <a:effectLst/>
                        <a:latin typeface="+mn-lt"/>
                        <a:ea typeface="+mn-ea"/>
                        <a:cs typeface="+mn-cs"/>
                      </a:endParaRPr>
                    </a:p>
                  </a:txBody>
                  <a:tcPr marL="68580" marR="68580" marT="0" marB="0"/>
                </a:tc>
              </a:tr>
              <a:tr h="621125">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b="1" dirty="0" smtClean="0"/>
                        <a:t>Intel</a:t>
                      </a:r>
                      <a:r>
                        <a:rPr lang="en-US" dirty="0" smtClean="0"/>
                        <a:t> is the </a:t>
                      </a:r>
                      <a:r>
                        <a:rPr lang="en-US" b="1" dirty="0" smtClean="0"/>
                        <a:t>2</a:t>
                      </a:r>
                      <a:r>
                        <a:rPr lang="en-US" b="1" baseline="30000" dirty="0" smtClean="0"/>
                        <a:t>nd</a:t>
                      </a:r>
                      <a:r>
                        <a:rPr lang="en-US" baseline="0" dirty="0" smtClean="0"/>
                        <a:t> </a:t>
                      </a:r>
                      <a:r>
                        <a:rPr lang="en-US" dirty="0" smtClean="0"/>
                        <a:t> most liked brand on Facebook in Pakistan with a total </a:t>
                      </a:r>
                      <a:r>
                        <a:rPr lang="en-US" b="1" dirty="0" smtClean="0"/>
                        <a:t>1.4</a:t>
                      </a:r>
                      <a:r>
                        <a:rPr lang="en-US" dirty="0" smtClean="0"/>
                        <a:t> million local fans</a:t>
                      </a:r>
                    </a:p>
                  </a:txBody>
                  <a:tcPr marL="68580" marR="68580" marT="0" marB="0"/>
                </a:tc>
              </a:tr>
              <a:tr h="650316">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b="1" dirty="0" smtClean="0"/>
                        <a:t>Nokia Pakistan </a:t>
                      </a:r>
                      <a:r>
                        <a:rPr lang="en-US" dirty="0" smtClean="0"/>
                        <a:t>is the third popular Facebook page with total </a:t>
                      </a:r>
                      <a:r>
                        <a:rPr lang="en-US" b="1" dirty="0" smtClean="0"/>
                        <a:t>1.39 </a:t>
                      </a:r>
                      <a:r>
                        <a:rPr lang="en-US" dirty="0" smtClean="0"/>
                        <a:t>million local fans;</a:t>
                      </a:r>
                      <a:endParaRPr lang="en-US" sz="1800" kern="1200" baseline="0" dirty="0" smtClean="0">
                        <a:solidFill>
                          <a:schemeClr val="dk1"/>
                        </a:solidFill>
                        <a:effectLst>
                          <a:outerShdw blurRad="50800" dist="50800" dir="5400000" algn="ctr" rotWithShape="0">
                            <a:schemeClr val="accent6">
                              <a:lumMod val="20000"/>
                              <a:lumOff val="80000"/>
                            </a:schemeClr>
                          </a:outerShdw>
                        </a:effectLst>
                        <a:latin typeface="+mn-lt"/>
                        <a:ea typeface="+mn-ea"/>
                        <a:cs typeface="+mn-cs"/>
                      </a:endParaRPr>
                    </a:p>
                  </a:txBody>
                  <a:tcPr marL="68580" marR="68580" marT="0" marB="0"/>
                </a:tc>
              </a:tr>
              <a:tr h="621322">
                <a:tc vMerge="1">
                  <a:txBody>
                    <a:bodyPr/>
                    <a:lstStyle/>
                    <a:p>
                      <a:endParaRPr lang="en-US"/>
                    </a:p>
                  </a:txBody>
                  <a:tcPr/>
                </a:tc>
                <a:tc>
                  <a:txBody>
                    <a:bodyPr/>
                    <a:lstStyle/>
                    <a:p>
                      <a:pPr marL="0" marR="0" algn="just" defTabSz="457200" rtl="0" eaLnBrk="1" latinLnBrk="0" hangingPunct="1">
                        <a:lnSpc>
                          <a:spcPct val="115000"/>
                        </a:lnSpc>
                        <a:spcBef>
                          <a:spcPts val="0"/>
                        </a:spcBef>
                        <a:spcAft>
                          <a:spcPts val="0"/>
                        </a:spcAft>
                      </a:pPr>
                      <a:r>
                        <a:rPr lang="en-US" b="1" dirty="0" err="1" smtClean="0"/>
                        <a:t>Ufone</a:t>
                      </a:r>
                      <a:r>
                        <a:rPr lang="en-US" dirty="0" smtClean="0"/>
                        <a:t> is the </a:t>
                      </a:r>
                      <a:r>
                        <a:rPr lang="en-US" b="1" dirty="0" smtClean="0"/>
                        <a:t>4</a:t>
                      </a:r>
                      <a:r>
                        <a:rPr lang="en-US" b="1" baseline="30000" dirty="0" smtClean="0"/>
                        <a:t>th</a:t>
                      </a:r>
                      <a:r>
                        <a:rPr lang="en-US" dirty="0" smtClean="0"/>
                        <a:t>  popular Facebook page in the country with 1.3 million fan base.</a:t>
                      </a:r>
                      <a:endParaRPr lang="en-US" sz="1800" kern="1200" baseline="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xmlns="" val="2115874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to Incorporation 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591091588"/>
              </p:ext>
            </p:extLst>
          </p:nvPr>
        </p:nvGraphicFramePr>
        <p:xfrm>
          <a:off x="1122746" y="1076445"/>
          <a:ext cx="9421791" cy="5526457"/>
        </p:xfrm>
        <a:graphic>
          <a:graphicData uri="http://schemas.openxmlformats.org/drawingml/2006/table">
            <a:tbl>
              <a:tblPr firstRow="1" firstCol="1" bandRow="1">
                <a:tableStyleId>{5C22544A-7EE6-4342-B048-85BDC9FD1C3A}</a:tableStyleId>
              </a:tblPr>
              <a:tblGrid>
                <a:gridCol w="1578032"/>
                <a:gridCol w="7843759"/>
              </a:tblGrid>
              <a:tr h="626116">
                <a:tc>
                  <a:txBody>
                    <a:bodyPr/>
                    <a:lstStyle/>
                    <a:p>
                      <a:pPr marL="0" marR="0">
                        <a:lnSpc>
                          <a:spcPct val="115000"/>
                        </a:lnSpc>
                        <a:spcBef>
                          <a:spcPts val="0"/>
                        </a:spcBef>
                        <a:spcAft>
                          <a:spcPts val="0"/>
                        </a:spcAft>
                      </a:pPr>
                      <a:r>
                        <a:rPr lang="en-US" sz="1800" dirty="0" smtClean="0">
                          <a:effectLst/>
                        </a:rPr>
                        <a:t>Other Sectors</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325022">
                <a:tc rowSpan="4">
                  <a:txBody>
                    <a:bodyPr/>
                    <a:lstStyle/>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Other</a:t>
                      </a:r>
                      <a:r>
                        <a:rPr lang="en-US" sz="1800" baseline="0" dirty="0" smtClean="0">
                          <a:solidFill>
                            <a:schemeClr val="tx1"/>
                          </a:solidFill>
                          <a:effectLst/>
                          <a:latin typeface="Calibri"/>
                          <a:ea typeface="Calibri"/>
                          <a:cs typeface="Times New Roman"/>
                        </a:rPr>
                        <a:t> Areas </a:t>
                      </a:r>
                      <a:endParaRPr lang="en-US" sz="1800" dirty="0">
                        <a:solidFill>
                          <a:schemeClr val="tx1"/>
                        </a:solidFill>
                        <a:effectLst/>
                        <a:latin typeface="Calibri"/>
                        <a:ea typeface="Calibri"/>
                        <a:cs typeface="Times New Roman"/>
                      </a:endParaRPr>
                    </a:p>
                  </a:txBody>
                  <a:tcPr marL="68580" marR="68580" marT="0" marB="0"/>
                </a:tc>
                <a:tc>
                  <a:txBody>
                    <a:bodyPr/>
                    <a:lstStyle/>
                    <a:p>
                      <a:r>
                        <a:rPr lang="en-US" sz="1800" b="1" kern="1200" baseline="0" dirty="0" smtClean="0">
                          <a:solidFill>
                            <a:schemeClr val="dk1"/>
                          </a:solidFill>
                          <a:effectLst/>
                          <a:latin typeface="+mn-lt"/>
                          <a:ea typeface="+mn-ea"/>
                          <a:cs typeface="+mn-cs"/>
                        </a:rPr>
                        <a:t>50</a:t>
                      </a:r>
                      <a:r>
                        <a:rPr lang="en-US" sz="1800" kern="1200" baseline="0" dirty="0" smtClean="0">
                          <a:solidFill>
                            <a:schemeClr val="dk1"/>
                          </a:solidFill>
                          <a:effectLst/>
                          <a:latin typeface="+mn-lt"/>
                          <a:ea typeface="+mn-ea"/>
                          <a:cs typeface="+mn-cs"/>
                        </a:rPr>
                        <a:t> Million voters verified their polling station during the election 2013.</a:t>
                      </a:r>
                    </a:p>
                  </a:txBody>
                  <a:tcPr marL="68580" marR="68580" marT="0" marB="0"/>
                </a:tc>
              </a:tr>
              <a:tr h="2614468">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39.5</a:t>
                      </a:r>
                      <a:r>
                        <a:rPr lang="en-US" sz="1800" kern="1200" dirty="0" smtClean="0">
                          <a:solidFill>
                            <a:schemeClr val="dk1"/>
                          </a:solidFill>
                          <a:effectLst/>
                          <a:latin typeface="+mn-lt"/>
                          <a:ea typeface="+mn-ea"/>
                          <a:cs typeface="+mn-cs"/>
                        </a:rPr>
                        <a:t> million male and </a:t>
                      </a:r>
                      <a:r>
                        <a:rPr lang="en-US" sz="1800" b="1" kern="1200" dirty="0" smtClean="0">
                          <a:solidFill>
                            <a:schemeClr val="dk1"/>
                          </a:solidFill>
                          <a:effectLst/>
                          <a:latin typeface="+mn-lt"/>
                          <a:ea typeface="+mn-ea"/>
                          <a:cs typeface="+mn-cs"/>
                        </a:rPr>
                        <a:t>12.3</a:t>
                      </a:r>
                      <a:r>
                        <a:rPr lang="en-US" sz="1800" kern="1200" dirty="0" smtClean="0">
                          <a:solidFill>
                            <a:schemeClr val="dk1"/>
                          </a:solidFill>
                          <a:effectLst/>
                          <a:latin typeface="+mn-lt"/>
                          <a:ea typeface="+mn-ea"/>
                          <a:cs typeface="+mn-cs"/>
                        </a:rPr>
                        <a:t> million female voters .   </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29.2</a:t>
                      </a:r>
                      <a:r>
                        <a:rPr lang="en-US" sz="1800" kern="1200" dirty="0" smtClean="0">
                          <a:solidFill>
                            <a:schemeClr val="dk1"/>
                          </a:solidFill>
                          <a:effectLst/>
                          <a:latin typeface="+mn-lt"/>
                          <a:ea typeface="+mn-ea"/>
                          <a:cs typeface="+mn-cs"/>
                        </a:rPr>
                        <a:t> million voters between the ages of 18 and 35-years, </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Over </a:t>
                      </a:r>
                      <a:r>
                        <a:rPr lang="en-US" sz="1800" b="1" kern="1200" dirty="0" smtClean="0">
                          <a:solidFill>
                            <a:schemeClr val="dk1"/>
                          </a:solidFill>
                          <a:effectLst/>
                          <a:latin typeface="+mn-lt"/>
                          <a:ea typeface="+mn-ea"/>
                          <a:cs typeface="+mn-cs"/>
                        </a:rPr>
                        <a:t>10.4</a:t>
                      </a:r>
                      <a:r>
                        <a:rPr lang="en-US" sz="1800" kern="1200" dirty="0" smtClean="0">
                          <a:solidFill>
                            <a:schemeClr val="dk1"/>
                          </a:solidFill>
                          <a:effectLst/>
                          <a:latin typeface="+mn-lt"/>
                          <a:ea typeface="+mn-ea"/>
                          <a:cs typeface="+mn-cs"/>
                        </a:rPr>
                        <a:t> million people belonged to the 36 to 46-year</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age,</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6.7</a:t>
                      </a:r>
                      <a:r>
                        <a:rPr lang="en-US" sz="1800" kern="1200" dirty="0" smtClean="0">
                          <a:solidFill>
                            <a:schemeClr val="dk1"/>
                          </a:solidFill>
                          <a:effectLst/>
                          <a:latin typeface="+mn-lt"/>
                          <a:ea typeface="+mn-ea"/>
                          <a:cs typeface="+mn-cs"/>
                        </a:rPr>
                        <a:t> million from 46 to 56-years</a:t>
                      </a:r>
                      <a:r>
                        <a:rPr lang="en-US" sz="1800" kern="1200" baseline="0" dirty="0" smtClean="0">
                          <a:solidFill>
                            <a:schemeClr val="dk1"/>
                          </a:solidFill>
                          <a:effectLst/>
                          <a:latin typeface="+mn-lt"/>
                          <a:ea typeface="+mn-ea"/>
                          <a:cs typeface="+mn-cs"/>
                        </a:rPr>
                        <a:t> age</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4</a:t>
                      </a:r>
                      <a:r>
                        <a:rPr lang="en-US" sz="1800" kern="1200" dirty="0" smtClean="0">
                          <a:solidFill>
                            <a:schemeClr val="dk1"/>
                          </a:solidFill>
                          <a:effectLst/>
                          <a:latin typeface="+mn-lt"/>
                          <a:ea typeface="+mn-ea"/>
                          <a:cs typeface="+mn-cs"/>
                        </a:rPr>
                        <a:t> million voters from the 56 to 66 age </a:t>
                      </a:r>
                    </a:p>
                    <a:p>
                      <a:pPr marL="0" marR="0" indent="0" algn="l" defTabSz="457200" rtl="0" eaLnBrk="1" fontAlgn="auto" latinLnBrk="0" hangingPunct="1">
                        <a:lnSpc>
                          <a:spcPct val="115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1.5</a:t>
                      </a:r>
                      <a:r>
                        <a:rPr lang="en-US" sz="1800" kern="1200" dirty="0" smtClean="0">
                          <a:solidFill>
                            <a:schemeClr val="dk1"/>
                          </a:solidFill>
                          <a:effectLst/>
                          <a:latin typeface="+mn-lt"/>
                          <a:ea typeface="+mn-ea"/>
                          <a:cs typeface="+mn-cs"/>
                        </a:rPr>
                        <a:t> million from the age of 66 and above.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Around </a:t>
                      </a:r>
                      <a:r>
                        <a:rPr lang="en-US" sz="1800" b="1" kern="1200" dirty="0" smtClean="0">
                          <a:solidFill>
                            <a:schemeClr val="dk1"/>
                          </a:solidFill>
                          <a:effectLst/>
                          <a:latin typeface="+mn-lt"/>
                          <a:ea typeface="+mn-ea"/>
                          <a:cs typeface="+mn-cs"/>
                        </a:rPr>
                        <a:t>28.8</a:t>
                      </a:r>
                      <a:r>
                        <a:rPr lang="en-US" sz="1800" kern="1200" dirty="0" smtClean="0">
                          <a:solidFill>
                            <a:schemeClr val="dk1"/>
                          </a:solidFill>
                          <a:effectLst/>
                          <a:latin typeface="+mn-lt"/>
                          <a:ea typeface="+mn-ea"/>
                          <a:cs typeface="+mn-cs"/>
                        </a:rPr>
                        <a:t> million voters from urban areas and </a:t>
                      </a:r>
                      <a:r>
                        <a:rPr lang="en-US" sz="1800" b="1" kern="1200" dirty="0" smtClean="0">
                          <a:solidFill>
                            <a:schemeClr val="dk1"/>
                          </a:solidFill>
                          <a:effectLst/>
                          <a:latin typeface="+mn-lt"/>
                          <a:ea typeface="+mn-ea"/>
                          <a:cs typeface="+mn-cs"/>
                        </a:rPr>
                        <a:t>23 </a:t>
                      </a:r>
                      <a:r>
                        <a:rPr lang="en-US" sz="1800" kern="1200" dirty="0" smtClean="0">
                          <a:solidFill>
                            <a:schemeClr val="dk1"/>
                          </a:solidFill>
                          <a:effectLst/>
                          <a:latin typeface="+mn-lt"/>
                          <a:ea typeface="+mn-ea"/>
                          <a:cs typeface="+mn-cs"/>
                        </a:rPr>
                        <a:t>million voters from rural areas.</a:t>
                      </a:r>
                    </a:p>
                  </a:txBody>
                  <a:tcPr marL="68580" marR="68580" marT="0" marB="0"/>
                </a:tc>
              </a:tr>
              <a:tr h="1307234">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National Income Support Program will disburses around USD </a:t>
                      </a:r>
                      <a:r>
                        <a:rPr lang="en-US" sz="1800" b="1" kern="1200" baseline="0" dirty="0" smtClean="0">
                          <a:solidFill>
                            <a:schemeClr val="dk1"/>
                          </a:solidFill>
                          <a:effectLst/>
                          <a:latin typeface="+mn-lt"/>
                          <a:ea typeface="+mn-ea"/>
                          <a:cs typeface="+mn-cs"/>
                        </a:rPr>
                        <a:t>700 Million </a:t>
                      </a:r>
                      <a:r>
                        <a:rPr lang="en-US" sz="1800" kern="1200" baseline="0" dirty="0" smtClean="0">
                          <a:solidFill>
                            <a:schemeClr val="dk1"/>
                          </a:solidFill>
                          <a:effectLst/>
                          <a:latin typeface="+mn-lt"/>
                          <a:ea typeface="+mn-ea"/>
                          <a:cs typeface="+mn-cs"/>
                        </a:rPr>
                        <a:t>2012-13, to the needy people who are below the poverty line, disbursement is made through ATM card and SMS message. People feels empowered when really receive the message.  </a:t>
                      </a:r>
                    </a:p>
                  </a:txBody>
                  <a:tcPr marL="68580" marR="68580" marT="0" marB="0"/>
                </a:tc>
              </a:tr>
              <a:tr h="653617">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kern="1200" baseline="0" dirty="0" smtClean="0">
                          <a:solidFill>
                            <a:schemeClr val="dk1"/>
                          </a:solidFill>
                          <a:effectLst/>
                          <a:latin typeface="+mn-lt"/>
                          <a:ea typeface="+mn-ea"/>
                          <a:cs typeface="+mn-cs"/>
                        </a:rPr>
                        <a:t>Participation of deprived society members especially females is ensured by the ICT.</a:t>
                      </a:r>
                      <a:endParaRPr lang="en-US" sz="1800" kern="1200" dirty="0" smtClean="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xmlns="" val="2928612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1759352"/>
            <a:ext cx="8825658" cy="4363656"/>
          </a:xfrm>
        </p:spPr>
        <p:txBody>
          <a:bodyPr>
            <a:normAutofit/>
          </a:bodyPr>
          <a:lstStyle/>
          <a:p>
            <a:pPr algn="just"/>
            <a:r>
              <a:rPr lang="en-US" sz="7200" b="1" dirty="0" smtClean="0"/>
              <a:t> </a:t>
            </a:r>
          </a:p>
          <a:p>
            <a:pPr lvl="0"/>
            <a:endParaRPr lang="en-US" sz="1700" dirty="0"/>
          </a:p>
          <a:p>
            <a:endParaRPr lang="en-US" sz="1800" dirty="0" smtClean="0"/>
          </a:p>
          <a:p>
            <a:endParaRPr lang="en-US" sz="1800" dirty="0" smtClean="0"/>
          </a:p>
          <a:p>
            <a:endParaRPr lang="en-US" sz="1800" dirty="0"/>
          </a:p>
          <a:p>
            <a:pPr marL="285750" indent="-285750">
              <a:buFont typeface="Wingdings" pitchFamily="2" charset="2"/>
              <a:buChar char="v"/>
            </a:pPr>
            <a:endParaRPr lang="en-US" sz="1800" dirty="0"/>
          </a:p>
          <a:p>
            <a:r>
              <a:rPr lang="en-US" sz="1800" dirty="0" smtClean="0"/>
              <a:t>  </a:t>
            </a:r>
          </a:p>
          <a:p>
            <a:endParaRPr lang="en-US" sz="1800" dirty="0"/>
          </a:p>
        </p:txBody>
      </p:sp>
      <p:pic>
        <p:nvPicPr>
          <p:cNvPr id="4101" name="Picture 5" descr="D:\HEC\RCKLHR\Personal\Russia Visit\Socio-Cultural-Stuff\Pakistan-ICT\Pak-official\election-commission-turn-ov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384175"/>
            <a:ext cx="11430000" cy="608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7640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445" y="452718"/>
            <a:ext cx="9177681" cy="565854"/>
          </a:xfrm>
        </p:spPr>
        <p:txBody>
          <a:bodyPr/>
          <a:lstStyle/>
          <a:p>
            <a:r>
              <a:rPr lang="en-GB" sz="1800" dirty="0" smtClean="0"/>
              <a:t>Socio-Cultural Changes due </a:t>
            </a:r>
            <a:r>
              <a:rPr lang="en-GB" sz="1800" dirty="0"/>
              <a:t>to Proliferation </a:t>
            </a:r>
            <a:r>
              <a:rPr lang="en-GB" sz="1800" dirty="0" smtClean="0"/>
              <a:t>of Internet &amp; other ICTs HE Sector</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xmlns="" val="3356815437"/>
              </p:ext>
            </p:extLst>
          </p:nvPr>
        </p:nvGraphicFramePr>
        <p:xfrm>
          <a:off x="1122746" y="960698"/>
          <a:ext cx="9491239" cy="5029566"/>
        </p:xfrm>
        <a:graphic>
          <a:graphicData uri="http://schemas.openxmlformats.org/drawingml/2006/table">
            <a:tbl>
              <a:tblPr firstRow="1" firstCol="1" bandRow="1">
                <a:tableStyleId>{5C22544A-7EE6-4342-B048-85BDC9FD1C3A}</a:tableStyleId>
              </a:tblPr>
              <a:tblGrid>
                <a:gridCol w="1589664"/>
                <a:gridCol w="7901575"/>
              </a:tblGrid>
              <a:tr h="433367">
                <a:tc>
                  <a:txBody>
                    <a:bodyPr/>
                    <a:lstStyle/>
                    <a:p>
                      <a:pPr marL="0" marR="0">
                        <a:lnSpc>
                          <a:spcPct val="115000"/>
                        </a:lnSpc>
                        <a:spcBef>
                          <a:spcPts val="0"/>
                        </a:spcBef>
                        <a:spcAft>
                          <a:spcPts val="0"/>
                        </a:spcAft>
                      </a:pPr>
                      <a:r>
                        <a:rPr lang="en-US" sz="1800" dirty="0" smtClean="0">
                          <a:effectLst/>
                        </a:rPr>
                        <a:t>Other Sectors</a:t>
                      </a:r>
                      <a:endParaRPr lang="en-US" sz="1800" dirty="0">
                        <a:effectLst/>
                        <a:latin typeface="Calibri"/>
                        <a:ea typeface="Calibri"/>
                        <a:cs typeface="Times New Roman"/>
                      </a:endParaRPr>
                    </a:p>
                  </a:txBody>
                  <a:tcPr marL="68580" marR="68580" marT="0" marB="0"/>
                </a:tc>
                <a:tc>
                  <a:txBody>
                    <a:bodyPr/>
                    <a:lstStyle/>
                    <a:p>
                      <a:pPr marL="0" marR="0" algn="l" defTabSz="457200" rtl="0" eaLnBrk="1" latinLnBrk="0" hangingPunct="1">
                        <a:lnSpc>
                          <a:spcPct val="115000"/>
                        </a:lnSpc>
                        <a:spcBef>
                          <a:spcPts val="0"/>
                        </a:spcBef>
                        <a:spcAft>
                          <a:spcPts val="0"/>
                        </a:spcAft>
                      </a:pPr>
                      <a:r>
                        <a:rPr lang="en-US" sz="1800" b="1" kern="1200" dirty="0" smtClean="0">
                          <a:solidFill>
                            <a:schemeClr val="lt1"/>
                          </a:solidFill>
                          <a:effectLst/>
                          <a:latin typeface="+mn-lt"/>
                          <a:ea typeface="+mn-ea"/>
                          <a:cs typeface="+mn-cs"/>
                        </a:rPr>
                        <a:t>Socio-Cultural Impact</a:t>
                      </a:r>
                      <a:endParaRPr lang="en-US" sz="1800" b="1" kern="1200" dirty="0">
                        <a:solidFill>
                          <a:schemeClr val="lt1"/>
                        </a:solidFill>
                        <a:effectLst/>
                        <a:latin typeface="+mn-lt"/>
                        <a:ea typeface="+mn-ea"/>
                        <a:cs typeface="+mn-cs"/>
                      </a:endParaRPr>
                    </a:p>
                  </a:txBody>
                  <a:tcPr marL="68580" marR="68580" marT="0" marB="0"/>
                </a:tc>
              </a:tr>
              <a:tr h="378755">
                <a:tc rowSpan="9">
                  <a:txBody>
                    <a:bodyPr/>
                    <a:lstStyle/>
                    <a:p>
                      <a:pPr marL="0" marR="0" algn="just">
                        <a:lnSpc>
                          <a:spcPct val="115000"/>
                        </a:lnSpc>
                        <a:spcBef>
                          <a:spcPts val="0"/>
                        </a:spcBef>
                        <a:spcAft>
                          <a:spcPts val="0"/>
                        </a:spcAft>
                      </a:pPr>
                      <a:r>
                        <a:rPr lang="en-US" sz="1800" dirty="0" smtClean="0">
                          <a:solidFill>
                            <a:schemeClr val="tx1"/>
                          </a:solidFill>
                          <a:effectLst/>
                          <a:latin typeface="Calibri"/>
                          <a:ea typeface="Calibri"/>
                          <a:cs typeface="Times New Roman"/>
                        </a:rPr>
                        <a:t>Other</a:t>
                      </a:r>
                      <a:r>
                        <a:rPr lang="en-US" sz="1800" baseline="0" dirty="0" smtClean="0">
                          <a:solidFill>
                            <a:schemeClr val="tx1"/>
                          </a:solidFill>
                          <a:effectLst/>
                          <a:latin typeface="Calibri"/>
                          <a:ea typeface="Calibri"/>
                          <a:cs typeface="Times New Roman"/>
                        </a:rPr>
                        <a:t> Areas </a:t>
                      </a:r>
                      <a:endParaRPr lang="en-US" sz="1800" dirty="0">
                        <a:solidFill>
                          <a:schemeClr val="tx1"/>
                        </a:solidFill>
                        <a:effectLst/>
                        <a:latin typeface="Calibri"/>
                        <a:ea typeface="Calibri"/>
                        <a:cs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baseline="0" dirty="0" smtClean="0">
                          <a:solidFill>
                            <a:schemeClr val="dk1"/>
                          </a:solidFill>
                          <a:effectLst/>
                          <a:latin typeface="+mn-lt"/>
                          <a:ea typeface="+mn-ea"/>
                          <a:cs typeface="+mn-cs"/>
                        </a:rPr>
                        <a:t>Local Language Scripting threat  </a:t>
                      </a:r>
                    </a:p>
                  </a:txBody>
                  <a:tcPr marL="68580" marR="68580" marT="0" marB="0"/>
                </a:tc>
              </a:tr>
              <a:tr h="356122">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kern="1200" baseline="0" dirty="0" smtClean="0">
                          <a:solidFill>
                            <a:schemeClr val="dk1"/>
                          </a:solidFill>
                          <a:effectLst/>
                          <a:latin typeface="+mn-lt"/>
                          <a:ea typeface="+mn-ea"/>
                          <a:cs typeface="+mn-cs"/>
                        </a:rPr>
                        <a:t>Internet has broaden the limits of Family life privacy </a:t>
                      </a:r>
                    </a:p>
                  </a:txBody>
                  <a:tcPr marL="68580" marR="68580" marT="0" marB="0"/>
                </a:tc>
              </a:tr>
              <a:tr h="300941">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kern="1200" baseline="0" dirty="0" smtClean="0">
                          <a:solidFill>
                            <a:schemeClr val="dk1"/>
                          </a:solidFill>
                          <a:effectLst/>
                          <a:latin typeface="+mn-lt"/>
                          <a:ea typeface="+mn-ea"/>
                          <a:cs typeface="+mn-cs"/>
                        </a:rPr>
                        <a:t>The culture of village pubs/sitting area finished</a:t>
                      </a:r>
                    </a:p>
                  </a:txBody>
                  <a:tcPr marL="68580" marR="68580" marT="0" marB="0"/>
                </a:tc>
              </a:tr>
              <a:tr h="335667">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Globalization</a:t>
                      </a:r>
                      <a:r>
                        <a:rPr lang="en-US" sz="1800" b="0" kern="1200" baseline="0" dirty="0" smtClean="0">
                          <a:solidFill>
                            <a:schemeClr val="dk1"/>
                          </a:solidFill>
                          <a:effectLst/>
                          <a:latin typeface="+mn-lt"/>
                          <a:ea typeface="+mn-ea"/>
                          <a:cs typeface="+mn-cs"/>
                        </a:rPr>
                        <a:t> p</a:t>
                      </a:r>
                      <a:r>
                        <a:rPr lang="en-US" sz="1800" b="0" kern="1200" dirty="0" smtClean="0">
                          <a:solidFill>
                            <a:schemeClr val="dk1"/>
                          </a:solidFill>
                          <a:effectLst/>
                          <a:latin typeface="+mn-lt"/>
                          <a:ea typeface="+mn-ea"/>
                          <a:cs typeface="+mn-cs"/>
                        </a:rPr>
                        <a:t>henomenon changing the culture</a:t>
                      </a:r>
                    </a:p>
                  </a:txBody>
                  <a:tcPr marL="68580" marR="68580" marT="0" marB="0"/>
                </a:tc>
              </a:tr>
              <a:tr h="286320">
                <a:tc vMerge="1">
                  <a:txBody>
                    <a:bodyPr/>
                    <a:lstStyle/>
                    <a:p>
                      <a:endParaRPr lang="en-US"/>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Number of bomb explosion in the Pakistan made during last few year where ICT driven.</a:t>
                      </a:r>
                    </a:p>
                  </a:txBody>
                  <a:tcPr marL="68580" marR="68580" marT="0" marB="0"/>
                </a:tc>
              </a:tr>
              <a:tr h="488874">
                <a:tc vMerge="1">
                  <a:txBody>
                    <a:bodyPr/>
                    <a:lstStyle/>
                    <a:p>
                      <a:endParaRPr lang="en-US"/>
                    </a:p>
                  </a:txBody>
                  <a:tcPr/>
                </a:tc>
                <a:tc>
                  <a:txBody>
                    <a:bodyPr/>
                    <a:lstStyle/>
                    <a:p>
                      <a:pPr marL="0" marR="0" algn="just"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Use of Mobile phone networks by the criminals a big threat to the country. </a:t>
                      </a:r>
                      <a:endParaRPr lang="en-US" sz="1800" kern="1200" baseline="0" dirty="0">
                        <a:solidFill>
                          <a:schemeClr val="dk1"/>
                        </a:solidFill>
                        <a:effectLst/>
                        <a:latin typeface="+mn-lt"/>
                        <a:ea typeface="+mn-ea"/>
                        <a:cs typeface="+mn-cs"/>
                      </a:endParaRPr>
                    </a:p>
                  </a:txBody>
                  <a:tcPr marL="68580" marR="68580" marT="0" marB="0"/>
                </a:tc>
              </a:tr>
              <a:tr h="488874">
                <a:tc vMerge="1">
                  <a:txBody>
                    <a:bodyPr/>
                    <a:lstStyle/>
                    <a:p>
                      <a:pPr marL="0" marR="0" algn="just">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algn="just"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Newspapers (Print Media) reading culture is reducing and some extent demising slowly from the society. </a:t>
                      </a:r>
                      <a:endParaRPr lang="en-US" sz="1800" kern="1200" baseline="0" dirty="0">
                        <a:solidFill>
                          <a:schemeClr val="dk1"/>
                        </a:solidFill>
                        <a:effectLst/>
                        <a:latin typeface="+mn-lt"/>
                        <a:ea typeface="+mn-ea"/>
                        <a:cs typeface="+mn-cs"/>
                      </a:endParaRPr>
                    </a:p>
                  </a:txBody>
                  <a:tcPr marL="68580" marR="68580" marT="0" marB="0"/>
                </a:tc>
              </a:tr>
              <a:tr h="488874">
                <a:tc vMerge="1">
                  <a:txBody>
                    <a:bodyPr/>
                    <a:lstStyle/>
                    <a:p>
                      <a:pPr marL="0" marR="0" algn="just">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algn="just"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Wrist watch culture is also diminishing fatly from the society</a:t>
                      </a:r>
                      <a:endParaRPr lang="en-US" sz="1800" kern="1200" baseline="0" dirty="0">
                        <a:solidFill>
                          <a:schemeClr val="dk1"/>
                        </a:solidFill>
                        <a:effectLst/>
                        <a:latin typeface="+mn-lt"/>
                        <a:ea typeface="+mn-ea"/>
                        <a:cs typeface="+mn-cs"/>
                      </a:endParaRPr>
                    </a:p>
                  </a:txBody>
                  <a:tcPr marL="68580" marR="68580" marT="0" marB="0"/>
                </a:tc>
              </a:tr>
              <a:tr h="488874">
                <a:tc vMerge="1">
                  <a:txBody>
                    <a:bodyPr/>
                    <a:lstStyle/>
                    <a:p>
                      <a:pPr marL="0" marR="0" algn="just">
                        <a:lnSpc>
                          <a:spcPct val="115000"/>
                        </a:lnSpc>
                        <a:spcBef>
                          <a:spcPts val="0"/>
                        </a:spcBef>
                        <a:spcAft>
                          <a:spcPts val="0"/>
                        </a:spcAft>
                      </a:pPr>
                      <a:endParaRPr lang="en-US" sz="1800" dirty="0">
                        <a:solidFill>
                          <a:schemeClr val="tx1"/>
                        </a:solidFill>
                        <a:effectLst/>
                        <a:latin typeface="Calibri"/>
                        <a:ea typeface="Calibri"/>
                        <a:cs typeface="Times New Roman"/>
                      </a:endParaRPr>
                    </a:p>
                  </a:txBody>
                  <a:tcPr marL="68580" marR="68580" marT="0" marB="0"/>
                </a:tc>
                <a:tc>
                  <a:txBody>
                    <a:bodyPr/>
                    <a:lstStyle/>
                    <a:p>
                      <a:pPr marL="0" marR="0" algn="just" defTabSz="457200" rtl="0" eaLnBrk="1" latinLnBrk="0" hangingPunct="1">
                        <a:lnSpc>
                          <a:spcPct val="115000"/>
                        </a:lnSpc>
                        <a:spcBef>
                          <a:spcPts val="0"/>
                        </a:spcBef>
                        <a:spcAft>
                          <a:spcPts val="0"/>
                        </a:spcAft>
                      </a:pPr>
                      <a:r>
                        <a:rPr lang="en-US" sz="1800" kern="1200" baseline="0" dirty="0" smtClean="0">
                          <a:solidFill>
                            <a:schemeClr val="dk1"/>
                          </a:solidFill>
                          <a:effectLst/>
                          <a:latin typeface="+mn-lt"/>
                          <a:ea typeface="+mn-ea"/>
                          <a:cs typeface="+mn-cs"/>
                        </a:rPr>
                        <a:t>Clock timer culture is also diminishing from the society, people use mobile phone alarm.</a:t>
                      </a:r>
                      <a:endParaRPr lang="en-US" sz="1800" kern="1200" baseline="0" dirty="0">
                        <a:solidFill>
                          <a:schemeClr val="dk1"/>
                        </a:solidFill>
                        <a:effectLst/>
                        <a:latin typeface="+mn-lt"/>
                        <a:ea typeface="+mn-ea"/>
                        <a:cs typeface="+mn-cs"/>
                      </a:endParaRPr>
                    </a:p>
                  </a:txBody>
                  <a:tcPr marL="68580" marR="68580" marT="0" marB="0"/>
                </a:tc>
              </a:tr>
            </a:tbl>
          </a:graphicData>
        </a:graphic>
      </p:graphicFrame>
    </p:spTree>
    <p:extLst>
      <p:ext uri="{BB962C8B-B14F-4D97-AF65-F5344CB8AC3E}">
        <p14:creationId xmlns:p14="http://schemas.microsoft.com/office/powerpoint/2010/main" xmlns="" val="2049147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400039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5" y="2314937"/>
            <a:ext cx="8825658" cy="3750197"/>
          </a:xfrm>
        </p:spPr>
        <p:txBody>
          <a:bodyPr>
            <a:normAutofit fontScale="92500" lnSpcReduction="10000"/>
          </a:bodyPr>
          <a:lstStyle/>
          <a:p>
            <a:pPr>
              <a:lnSpc>
                <a:spcPct val="90000"/>
              </a:lnSpc>
            </a:pPr>
            <a:endParaRPr lang="en-US" sz="1600" b="1" dirty="0" smtClean="0"/>
          </a:p>
          <a:p>
            <a:pPr>
              <a:lnSpc>
                <a:spcPct val="90000"/>
              </a:lnSpc>
            </a:pPr>
            <a:r>
              <a:rPr lang="en-US" sz="1600" b="1" dirty="0" err="1" smtClean="0"/>
              <a:t>Kozma</a:t>
            </a:r>
            <a:r>
              <a:rPr lang="en-US" sz="1600" b="1" dirty="0" smtClean="0"/>
              <a:t> </a:t>
            </a:r>
            <a:r>
              <a:rPr lang="en-US" sz="1600" b="1" dirty="0"/>
              <a:t>(2005) explains the role of ICT in bringing about social change in the following words: </a:t>
            </a:r>
            <a:endParaRPr lang="en-US" sz="1600" b="1" dirty="0" smtClean="0"/>
          </a:p>
          <a:p>
            <a:pPr>
              <a:lnSpc>
                <a:spcPct val="90000"/>
              </a:lnSpc>
            </a:pPr>
            <a:endParaRPr lang="en-US" sz="1600" b="1" dirty="0"/>
          </a:p>
          <a:p>
            <a:pPr>
              <a:lnSpc>
                <a:spcPct val="90000"/>
              </a:lnSpc>
            </a:pPr>
            <a:endParaRPr lang="en-US" sz="1600" b="1" dirty="0"/>
          </a:p>
          <a:p>
            <a:pPr algn="just">
              <a:lnSpc>
                <a:spcPct val="90000"/>
              </a:lnSpc>
            </a:pPr>
            <a:r>
              <a:rPr lang="en-US" sz="1600" b="1" dirty="0"/>
              <a:t>[social development] is the set of broader social changes resulting from the convergence of computers and communication technologies, their assimilation throughout society and their use for communication, collaboration, and the sharing of knowledge. As ICTs—including laptops wirelessly connected to the Internet, personal digital assistants, low-cost video cameras, and cell phones—become more accessible and embedded in society they offer the potential to restructure organizations, promote collaboration, increase democratic participation of citizens, improve the transparency and responsiveness of governmental agencies, make education and health care more widely available, foster cultural creativity, and enhance the social integration of individuals with different abilities and groups of different cultural backgrounds. </a:t>
            </a:r>
          </a:p>
          <a:p>
            <a:endParaRPr lang="en-US" dirty="0"/>
          </a:p>
        </p:txBody>
      </p:sp>
      <p:sp>
        <p:nvSpPr>
          <p:cNvPr id="4" name="Title 3"/>
          <p:cNvSpPr>
            <a:spLocks noGrp="1"/>
          </p:cNvSpPr>
          <p:nvPr>
            <p:ph type="ctrTitle"/>
          </p:nvPr>
        </p:nvSpPr>
        <p:spPr>
          <a:xfrm>
            <a:off x="1154955" y="590309"/>
            <a:ext cx="8825658" cy="902825"/>
          </a:xfrm>
        </p:spPr>
        <p:txBody>
          <a:bodyPr/>
          <a:lstStyle/>
          <a:p>
            <a:r>
              <a:rPr lang="en-US" sz="3200" dirty="0" smtClean="0"/>
              <a:t>Social Change</a:t>
            </a:r>
            <a:endParaRPr lang="en-US" sz="3200" dirty="0"/>
          </a:p>
        </p:txBody>
      </p:sp>
    </p:spTree>
    <p:extLst>
      <p:ext uri="{BB962C8B-B14F-4D97-AF65-F5344CB8AC3E}">
        <p14:creationId xmlns:p14="http://schemas.microsoft.com/office/powerpoint/2010/main" xmlns="" val="398107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00247036"/>
              </p:ext>
            </p:extLst>
          </p:nvPr>
        </p:nvGraphicFramePr>
        <p:xfrm>
          <a:off x="1676400" y="5552"/>
          <a:ext cx="8839200" cy="654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4"/>
          <p:cNvSpPr>
            <a:spLocks noGrp="1" noChangeArrowheads="1"/>
          </p:cNvSpPr>
          <p:nvPr>
            <p:ph type="title"/>
          </p:nvPr>
        </p:nvSpPr>
        <p:spPr>
          <a:noFill/>
          <a:ln w="9525">
            <a:noFill/>
            <a:miter lim="800000"/>
            <a:headEnd/>
            <a:tailEnd/>
          </a:ln>
          <a:effectLst/>
        </p:spPr>
        <p:txBody>
          <a:bodyPr vert="horz" wrap="square" lIns="91440" tIns="45720" rIns="91440" bIns="45720" numCol="1" rtlCol="0" anchor="ctr" anchorCtr="0" compatLnSpc="1">
            <a:prstTxWarp prst="textNoShape">
              <a:avLst/>
            </a:prstTxWarp>
            <a:normAutofit/>
          </a:bodyPr>
          <a:lstStyle/>
          <a:p>
            <a:r>
              <a:rPr lang="en-US" altLang="zh-TW" sz="4400" dirty="0" smtClean="0">
                <a:solidFill>
                  <a:schemeClr val="tx1"/>
                </a:solidFill>
              </a:rPr>
              <a:t>ICT Growth Periodic History</a:t>
            </a:r>
            <a:endParaRPr lang="en-US" altLang="zh-TW" sz="4400" dirty="0">
              <a:solidFill>
                <a:schemeClr val="tx1"/>
              </a:solidFill>
            </a:endParaRPr>
          </a:p>
        </p:txBody>
      </p:sp>
    </p:spTree>
    <p:extLst>
      <p:ext uri="{BB962C8B-B14F-4D97-AF65-F5344CB8AC3E}">
        <p14:creationId xmlns:p14="http://schemas.microsoft.com/office/powerpoint/2010/main" xmlns="" val="258127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3598" y="2465940"/>
            <a:ext cx="8377643" cy="3645494"/>
          </a:xfrm>
        </p:spPr>
        <p:txBody>
          <a:bodyPr>
            <a:normAutofit/>
          </a:bodyPr>
          <a:lstStyle/>
          <a:p>
            <a:pPr lvl="0"/>
            <a:endParaRPr lang="en-US" sz="2400" dirty="0" smtClean="0"/>
          </a:p>
          <a:p>
            <a:endParaRPr lang="en-US" sz="2400" dirty="0" smtClean="0"/>
          </a:p>
          <a:p>
            <a:endParaRPr lang="en-US" sz="2400" dirty="0" smtClean="0"/>
          </a:p>
          <a:p>
            <a:endParaRPr lang="en-US" sz="2400" dirty="0"/>
          </a:p>
          <a:p>
            <a:pPr marL="285750" indent="-285750">
              <a:buFont typeface="Wingdings" pitchFamily="2" charset="2"/>
              <a:buChar char="v"/>
            </a:pPr>
            <a:endParaRPr lang="en-US" sz="2400" dirty="0"/>
          </a:p>
          <a:p>
            <a:r>
              <a:rPr lang="en-US" sz="2400" dirty="0" smtClean="0"/>
              <a:t>  </a:t>
            </a:r>
          </a:p>
          <a:p>
            <a:endParaRPr lang="en-US" sz="2400" dirty="0"/>
          </a:p>
        </p:txBody>
      </p:sp>
      <p:sp>
        <p:nvSpPr>
          <p:cNvPr id="4" name="Title 3"/>
          <p:cNvSpPr>
            <a:spLocks noGrp="1"/>
          </p:cNvSpPr>
          <p:nvPr>
            <p:ph type="ctrTitle"/>
          </p:nvPr>
        </p:nvSpPr>
        <p:spPr>
          <a:xfrm>
            <a:off x="1098837" y="893595"/>
            <a:ext cx="8881776" cy="668986"/>
          </a:xfrm>
        </p:spPr>
        <p:txBody>
          <a:bodyPr/>
          <a:lstStyle/>
          <a:p>
            <a:r>
              <a:rPr lang="en-US" sz="2400" dirty="0" smtClean="0"/>
              <a:t>ICT Growth History </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1949" y="1539431"/>
            <a:ext cx="7327859" cy="53185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6390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3598" y="2465940"/>
            <a:ext cx="8377643" cy="3645494"/>
          </a:xfrm>
        </p:spPr>
        <p:txBody>
          <a:bodyPr>
            <a:normAutofit/>
          </a:bodyPr>
          <a:lstStyle/>
          <a:p>
            <a:pPr lvl="0"/>
            <a:endParaRPr lang="en-US" sz="1700" dirty="0" smtClean="0"/>
          </a:p>
          <a:p>
            <a:endParaRPr lang="en-US" sz="1800" dirty="0" smtClean="0"/>
          </a:p>
          <a:p>
            <a:endParaRPr lang="en-US" sz="1800" dirty="0" smtClean="0"/>
          </a:p>
          <a:p>
            <a:endParaRPr lang="en-US" sz="1800" dirty="0"/>
          </a:p>
          <a:p>
            <a:pPr marL="285750" indent="-285750">
              <a:buFont typeface="Wingdings" pitchFamily="2" charset="2"/>
              <a:buChar char="v"/>
            </a:pPr>
            <a:endParaRPr lang="en-US" sz="1800" dirty="0"/>
          </a:p>
          <a:p>
            <a:r>
              <a:rPr lang="en-US" sz="1800" dirty="0" smtClean="0"/>
              <a:t>  </a:t>
            </a:r>
          </a:p>
          <a:p>
            <a:endParaRPr lang="en-US" sz="1800" dirty="0"/>
          </a:p>
        </p:txBody>
      </p:sp>
      <p:graphicFrame>
        <p:nvGraphicFramePr>
          <p:cNvPr id="11" name="Table 10"/>
          <p:cNvGraphicFramePr>
            <a:graphicFrameLocks noGrp="1"/>
          </p:cNvGraphicFramePr>
          <p:nvPr>
            <p:extLst>
              <p:ext uri="{D42A27DB-BD31-4B8C-83A1-F6EECF244321}">
                <p14:modId xmlns:p14="http://schemas.microsoft.com/office/powerpoint/2010/main" xmlns="" val="3953391910"/>
              </p:ext>
            </p:extLst>
          </p:nvPr>
        </p:nvGraphicFramePr>
        <p:xfrm>
          <a:off x="1273217" y="1169043"/>
          <a:ext cx="9016678" cy="5688957"/>
        </p:xfrm>
        <a:graphic>
          <a:graphicData uri="http://schemas.openxmlformats.org/drawingml/2006/table">
            <a:tbl>
              <a:tblPr firstRow="1" firstCol="1" bandRow="1">
                <a:tableStyleId>{35758FB7-9AC5-4552-8A53-C91805E547FA}</a:tableStyleId>
              </a:tblPr>
              <a:tblGrid>
                <a:gridCol w="2683382"/>
                <a:gridCol w="1718283"/>
                <a:gridCol w="1982499"/>
                <a:gridCol w="2632514"/>
              </a:tblGrid>
              <a:tr h="624111">
                <a:tc>
                  <a:txBody>
                    <a:bodyPr/>
                    <a:lstStyle/>
                    <a:p>
                      <a:pPr>
                        <a:spcAft>
                          <a:spcPts val="0"/>
                        </a:spcAft>
                      </a:pPr>
                      <a:r>
                        <a:rPr lang="en-US" sz="1800" dirty="0">
                          <a:solidFill>
                            <a:schemeClr val="bg1"/>
                          </a:solidFill>
                          <a:effectLst/>
                        </a:rPr>
                        <a:t>Mobile Phone                          </a:t>
                      </a:r>
                      <a:endParaRPr lang="en-US" sz="1800" dirty="0">
                        <a:solidFill>
                          <a:schemeClr val="bg1"/>
                        </a:solidFill>
                        <a:effectLst/>
                        <a:latin typeface="Calibri"/>
                      </a:endParaRPr>
                    </a:p>
                  </a:txBody>
                  <a:tcPr marL="57033" marR="57033" marT="0" marB="0"/>
                </a:tc>
                <a:tc>
                  <a:txBody>
                    <a:bodyPr/>
                    <a:lstStyle/>
                    <a:p>
                      <a:pPr marR="0" algn="just" defTabSz="457200" rtl="0" eaLnBrk="1" latinLnBrk="0" hangingPunct="1">
                        <a:lnSpc>
                          <a:spcPct val="115000"/>
                        </a:lnSpc>
                        <a:spcBef>
                          <a:spcPts val="0"/>
                        </a:spcBef>
                        <a:spcAft>
                          <a:spcPts val="0"/>
                        </a:spcAft>
                      </a:pPr>
                      <a:r>
                        <a:rPr lang="en-US" sz="1800" b="1" kern="1200" dirty="0">
                          <a:solidFill>
                            <a:schemeClr val="bg1"/>
                          </a:solidFill>
                          <a:effectLst/>
                          <a:latin typeface="+mn-lt"/>
                          <a:ea typeface="+mn-ea"/>
                          <a:cs typeface="+mn-cs"/>
                        </a:rPr>
                        <a:t>Fixed Lines/WLL</a:t>
                      </a:r>
                    </a:p>
                  </a:txBody>
                  <a:tcPr marL="57033" marR="57033" marT="0" marB="0"/>
                </a:tc>
                <a:tc>
                  <a:txBody>
                    <a:bodyPr/>
                    <a:lstStyle/>
                    <a:p>
                      <a:pPr marR="0" algn="just" defTabSz="457200" rtl="0" eaLnBrk="1" latinLnBrk="0" hangingPunct="1">
                        <a:lnSpc>
                          <a:spcPct val="115000"/>
                        </a:lnSpc>
                        <a:spcBef>
                          <a:spcPts val="0"/>
                        </a:spcBef>
                        <a:spcAft>
                          <a:spcPts val="0"/>
                        </a:spcAft>
                      </a:pPr>
                      <a:r>
                        <a:rPr lang="en-US" sz="1800" b="1" kern="1200" dirty="0">
                          <a:solidFill>
                            <a:schemeClr val="bg1"/>
                          </a:solidFill>
                          <a:effectLst/>
                          <a:latin typeface="+mn-lt"/>
                          <a:ea typeface="+mn-ea"/>
                          <a:cs typeface="+mn-cs"/>
                        </a:rPr>
                        <a:t> SMS </a:t>
                      </a:r>
                      <a:endParaRPr lang="en-US" sz="1800" b="1" kern="1200" dirty="0" smtClean="0">
                        <a:solidFill>
                          <a:schemeClr val="bg1"/>
                        </a:solidFill>
                        <a:effectLst/>
                        <a:latin typeface="+mn-lt"/>
                        <a:ea typeface="+mn-ea"/>
                        <a:cs typeface="+mn-cs"/>
                      </a:endParaRPr>
                    </a:p>
                  </a:txBody>
                  <a:tcPr marL="57033" marR="57033" marT="0" marB="0"/>
                </a:tc>
                <a:tc>
                  <a:txBody>
                    <a:bodyPr/>
                    <a:lstStyle/>
                    <a:p>
                      <a:pPr marR="0" algn="just" defTabSz="457200" rtl="0" eaLnBrk="1" latinLnBrk="0" hangingPunct="1">
                        <a:lnSpc>
                          <a:spcPct val="115000"/>
                        </a:lnSpc>
                        <a:spcBef>
                          <a:spcPts val="0"/>
                        </a:spcBef>
                        <a:spcAft>
                          <a:spcPts val="0"/>
                        </a:spcAft>
                      </a:pPr>
                      <a:r>
                        <a:rPr lang="en-US" sz="1800" b="1" kern="1200" dirty="0">
                          <a:solidFill>
                            <a:schemeClr val="bg1"/>
                          </a:solidFill>
                          <a:effectLst/>
                          <a:latin typeface="+mn-lt"/>
                          <a:ea typeface="+mn-ea"/>
                          <a:cs typeface="+mn-cs"/>
                        </a:rPr>
                        <a:t>Internet</a:t>
                      </a:r>
                    </a:p>
                  </a:txBody>
                  <a:tcPr marL="57033" marR="57033" marT="0" marB="0"/>
                </a:tc>
              </a:tr>
              <a:tr h="5064846">
                <a:tc>
                  <a:txBody>
                    <a:bodyPr/>
                    <a:lstStyle/>
                    <a:p>
                      <a:pPr marL="342900" marR="0" lvl="0" indent="-342900" algn="just">
                        <a:lnSpc>
                          <a:spcPct val="115000"/>
                        </a:lnSpc>
                        <a:spcBef>
                          <a:spcPts val="0"/>
                        </a:spcBef>
                        <a:spcAft>
                          <a:spcPts val="0"/>
                        </a:spcAft>
                        <a:buFont typeface="Symbol"/>
                        <a:buChar char=""/>
                      </a:pPr>
                      <a:r>
                        <a:rPr lang="en-US" sz="1400" dirty="0">
                          <a:effectLst/>
                        </a:rPr>
                        <a:t>Mobile Phone Subscriber 12.7 million 2004-05 with Tele-density 8.30% and grew to 125 million 2013 with Tele-density 70%.  </a:t>
                      </a:r>
                    </a:p>
                    <a:p>
                      <a:pPr marL="0" marR="0" algn="just">
                        <a:lnSpc>
                          <a:spcPct val="115000"/>
                        </a:lnSpc>
                        <a:spcBef>
                          <a:spcPts val="0"/>
                        </a:spcBef>
                        <a:spcAft>
                          <a:spcPts val="0"/>
                        </a:spcAft>
                      </a:pPr>
                      <a:r>
                        <a:rPr lang="en-US" sz="1400" dirty="0">
                          <a:effectLst/>
                        </a:rPr>
                        <a:t> </a:t>
                      </a:r>
                    </a:p>
                    <a:p>
                      <a:pPr marL="342900" marR="0" lvl="0" indent="-342900" algn="just">
                        <a:lnSpc>
                          <a:spcPct val="115000"/>
                        </a:lnSpc>
                        <a:spcBef>
                          <a:spcPts val="0"/>
                        </a:spcBef>
                        <a:spcAft>
                          <a:spcPts val="0"/>
                        </a:spcAft>
                        <a:buFont typeface="Symbol"/>
                        <a:buChar char=""/>
                      </a:pPr>
                      <a:r>
                        <a:rPr lang="en-US" sz="1400" dirty="0">
                          <a:effectLst/>
                        </a:rPr>
                        <a:t>The network coverage   90%, covering </a:t>
                      </a:r>
                      <a:r>
                        <a:rPr lang="en-US" sz="1400" dirty="0" smtClean="0">
                          <a:effectLst/>
                        </a:rPr>
                        <a:t>10,000 </a:t>
                      </a:r>
                      <a:r>
                        <a:rPr lang="en-US" sz="1400" dirty="0">
                          <a:effectLst/>
                        </a:rPr>
                        <a:t>cities, towns and areas. </a:t>
                      </a:r>
                    </a:p>
                    <a:p>
                      <a:pPr marL="171450" marR="0" algn="just">
                        <a:lnSpc>
                          <a:spcPct val="115000"/>
                        </a:lnSpc>
                        <a:spcBef>
                          <a:spcPts val="0"/>
                        </a:spcBef>
                        <a:spcAft>
                          <a:spcPts val="0"/>
                        </a:spcAft>
                      </a:pPr>
                      <a:r>
                        <a:rPr lang="en-US" sz="1400" dirty="0">
                          <a:effectLst/>
                        </a:rPr>
                        <a:t> </a:t>
                      </a:r>
                    </a:p>
                    <a:p>
                      <a:pPr marL="342900" marR="0" lvl="0" indent="-342900" algn="just">
                        <a:lnSpc>
                          <a:spcPct val="115000"/>
                        </a:lnSpc>
                        <a:spcBef>
                          <a:spcPts val="0"/>
                        </a:spcBef>
                        <a:spcAft>
                          <a:spcPts val="0"/>
                        </a:spcAft>
                        <a:buFont typeface="Symbol"/>
                        <a:buChar char=""/>
                      </a:pPr>
                      <a:r>
                        <a:rPr lang="en-US" sz="1400" dirty="0">
                          <a:effectLst/>
                        </a:rPr>
                        <a:t>12.3 Million Mobile Phone imported in 2011 </a:t>
                      </a:r>
                    </a:p>
                    <a:p>
                      <a:pPr marL="171450" marR="0" algn="just">
                        <a:lnSpc>
                          <a:spcPct val="115000"/>
                        </a:lnSpc>
                        <a:spcBef>
                          <a:spcPts val="0"/>
                        </a:spcBef>
                        <a:spcAft>
                          <a:spcPts val="0"/>
                        </a:spcAft>
                      </a:pPr>
                      <a:r>
                        <a:rPr lang="en-US" sz="1400" dirty="0">
                          <a:effectLst/>
                        </a:rPr>
                        <a:t> </a:t>
                      </a:r>
                    </a:p>
                    <a:p>
                      <a:pPr marL="342900" marR="0" lvl="0" indent="-342900" algn="just">
                        <a:lnSpc>
                          <a:spcPct val="115000"/>
                        </a:lnSpc>
                        <a:spcBef>
                          <a:spcPts val="0"/>
                        </a:spcBef>
                        <a:spcAft>
                          <a:spcPts val="0"/>
                        </a:spcAft>
                        <a:buFont typeface="Symbol"/>
                        <a:buChar char=""/>
                      </a:pPr>
                      <a:r>
                        <a:rPr lang="en-US" sz="1400" dirty="0">
                          <a:effectLst/>
                        </a:rPr>
                        <a:t>19.2 Million Mobile Phone in 2012 with a growth rate of </a:t>
                      </a:r>
                      <a:r>
                        <a:rPr lang="en-US" sz="1400" baseline="0" dirty="0" smtClean="0">
                          <a:effectLst/>
                        </a:rPr>
                        <a:t> 64</a:t>
                      </a:r>
                      <a:r>
                        <a:rPr lang="en-US" sz="1400" dirty="0" smtClean="0">
                          <a:effectLst/>
                        </a:rPr>
                        <a:t>%.</a:t>
                      </a:r>
                      <a:endParaRPr lang="en-US" sz="1400" dirty="0">
                        <a:solidFill>
                          <a:schemeClr val="tx1"/>
                        </a:solidFill>
                        <a:effectLst/>
                        <a:latin typeface="Calibri"/>
                        <a:ea typeface="Calibri"/>
                        <a:cs typeface="Times New Roman"/>
                      </a:endParaRPr>
                    </a:p>
                  </a:txBody>
                  <a:tcPr marL="57033" marR="57033" marT="0" marB="0"/>
                </a:tc>
                <a:tc>
                  <a:txBody>
                    <a:bodyPr/>
                    <a:lstStyle/>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2.98 Million subscribers </a:t>
                      </a:r>
                      <a:r>
                        <a:rPr lang="en-US" sz="1400" b="1" kern="1200" dirty="0" smtClean="0">
                          <a:solidFill>
                            <a:schemeClr val="dk1"/>
                          </a:solidFill>
                          <a:effectLst/>
                          <a:latin typeface="+mn-lt"/>
                          <a:ea typeface="+mn-ea"/>
                          <a:cs typeface="+mn-cs"/>
                        </a:rPr>
                        <a:t>Fixed line on </a:t>
                      </a:r>
                      <a:r>
                        <a:rPr lang="en-US" sz="1400" b="1" kern="1200" dirty="0">
                          <a:solidFill>
                            <a:schemeClr val="dk1"/>
                          </a:solidFill>
                          <a:effectLst/>
                          <a:latin typeface="+mn-lt"/>
                          <a:ea typeface="+mn-ea"/>
                          <a:cs typeface="+mn-cs"/>
                        </a:rPr>
                        <a:t>May 2013 with Tele-density 1.7%</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0.26 Million WLL </a:t>
                      </a:r>
                      <a:r>
                        <a:rPr lang="en-US" sz="1400" b="1" kern="1200" dirty="0" smtClean="0">
                          <a:solidFill>
                            <a:schemeClr val="dk1"/>
                          </a:solidFill>
                          <a:effectLst/>
                          <a:latin typeface="+mn-lt"/>
                          <a:ea typeface="+mn-ea"/>
                          <a:cs typeface="+mn-cs"/>
                        </a:rPr>
                        <a:t>subscribers </a:t>
                      </a:r>
                      <a:r>
                        <a:rPr lang="en-US" sz="1400" b="1" kern="1200" dirty="0">
                          <a:solidFill>
                            <a:schemeClr val="dk1"/>
                          </a:solidFill>
                          <a:effectLst/>
                          <a:latin typeface="+mn-lt"/>
                          <a:ea typeface="+mn-ea"/>
                          <a:cs typeface="+mn-cs"/>
                        </a:rPr>
                        <a:t>in 2004-2005 with Tele-density 0.17% </a:t>
                      </a:r>
                    </a:p>
                    <a:p>
                      <a:pPr marL="45720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2.9 Million with Tele-density 1.7% in Sep 2012 </a:t>
                      </a:r>
                      <a:endParaRPr lang="en-US" sz="1400" b="1" kern="1200" dirty="0" smtClean="0">
                        <a:solidFill>
                          <a:schemeClr val="dk1"/>
                        </a:solidFill>
                        <a:effectLst/>
                        <a:latin typeface="+mn-lt"/>
                        <a:ea typeface="+mn-ea"/>
                        <a:cs typeface="+mn-cs"/>
                      </a:endParaRPr>
                    </a:p>
                  </a:txBody>
                  <a:tcPr marL="57033" marR="57033" marT="0" marB="0"/>
                </a:tc>
                <a:tc>
                  <a:txBody>
                    <a:bodyPr/>
                    <a:lstStyle/>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Around 237.58 Billion SMS  generated  2011</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(P2P) SMS: 236.86 Billion (89.8%) </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Per day avg.  5.8 P2P SMS </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430 Million SMS  internationally</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Revenue around USD 124 Million 2011</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A2P &amp; P2A SMS: </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Revenue 7.4% of the total revenues</a:t>
                      </a:r>
                    </a:p>
                  </a:txBody>
                  <a:tcPr marL="57033" marR="57033" marT="0" marB="0"/>
                </a:tc>
                <a:tc>
                  <a:txBody>
                    <a:bodyPr/>
                    <a:lstStyle/>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Users in 2007: 3.5 Million </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April 2013 DSL: 2.9 Million</a:t>
                      </a:r>
                    </a:p>
                    <a:p>
                      <a:pPr marL="45720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10-15% Mobile Users use Internet</a:t>
                      </a:r>
                    </a:p>
                    <a:p>
                      <a:pPr marL="45720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342900" marR="0" lvl="0" indent="-342900" algn="just" defTabSz="457200" rtl="0" eaLnBrk="1" latinLnBrk="0" hangingPunct="1">
                        <a:lnSpc>
                          <a:spcPct val="115000"/>
                        </a:lnSpc>
                        <a:spcBef>
                          <a:spcPts val="0"/>
                        </a:spcBef>
                        <a:spcAft>
                          <a:spcPts val="0"/>
                        </a:spcAft>
                        <a:buFont typeface="Symbol"/>
                        <a:buChar char=""/>
                      </a:pPr>
                      <a:r>
                        <a:rPr lang="en-US" sz="1400" b="1" kern="1200" dirty="0">
                          <a:solidFill>
                            <a:schemeClr val="dk1"/>
                          </a:solidFill>
                          <a:effectLst/>
                          <a:latin typeface="+mn-lt"/>
                          <a:ea typeface="+mn-ea"/>
                          <a:cs typeface="+mn-cs"/>
                        </a:rPr>
                        <a:t>Ansr.io report</a:t>
                      </a:r>
                    </a:p>
                    <a:p>
                      <a:pPr marL="17145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30M Internet users in </a:t>
                      </a:r>
                      <a:r>
                        <a:rPr lang="en-US" sz="1400" b="1" kern="1200" dirty="0" smtClean="0">
                          <a:solidFill>
                            <a:schemeClr val="dk1"/>
                          </a:solidFill>
                          <a:effectLst/>
                          <a:latin typeface="+mn-lt"/>
                          <a:ea typeface="+mn-ea"/>
                          <a:cs typeface="+mn-cs"/>
                        </a:rPr>
                        <a:t>PK, around 16% penetration </a:t>
                      </a:r>
                      <a:endParaRPr lang="en-US" sz="1400" b="1" kern="1200" dirty="0">
                        <a:solidFill>
                          <a:schemeClr val="dk1"/>
                        </a:solidFill>
                        <a:effectLst/>
                        <a:latin typeface="+mn-lt"/>
                        <a:ea typeface="+mn-ea"/>
                        <a:cs typeface="+mn-cs"/>
                      </a:endParaRPr>
                    </a:p>
                    <a:p>
                      <a:pPr marL="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30% Mobile internet users </a:t>
                      </a:r>
                    </a:p>
                    <a:p>
                      <a:pPr marL="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 </a:t>
                      </a:r>
                    </a:p>
                    <a:p>
                      <a:pPr marL="0" marR="0" algn="just" defTabSz="457200" rtl="0" eaLnBrk="1" latinLnBrk="0" hangingPunct="1">
                        <a:lnSpc>
                          <a:spcPct val="115000"/>
                        </a:lnSpc>
                        <a:spcBef>
                          <a:spcPts val="0"/>
                        </a:spcBef>
                        <a:spcAft>
                          <a:spcPts val="0"/>
                        </a:spcAft>
                      </a:pPr>
                      <a:r>
                        <a:rPr lang="en-US" sz="1400" b="1" kern="1200" dirty="0">
                          <a:solidFill>
                            <a:schemeClr val="dk1"/>
                          </a:solidFill>
                          <a:effectLst/>
                          <a:latin typeface="+mn-lt"/>
                          <a:ea typeface="+mn-ea"/>
                          <a:cs typeface="+mn-cs"/>
                        </a:rPr>
                        <a:t>80% users spend more than 01 hour/day with average internet session just 5 minutes, which indicates that a user connects multiple times in a day</a:t>
                      </a:r>
                      <a:r>
                        <a:rPr lang="en-US" sz="1400" b="1" kern="1200" dirty="0" smtClean="0">
                          <a:solidFill>
                            <a:schemeClr val="dk1"/>
                          </a:solidFill>
                          <a:effectLst/>
                          <a:latin typeface="+mn-lt"/>
                          <a:ea typeface="+mn-ea"/>
                          <a:cs typeface="+mn-cs"/>
                        </a:rPr>
                        <a:t>. </a:t>
                      </a:r>
                      <a:endParaRPr lang="en-US" sz="1400" b="1" kern="1200" dirty="0">
                        <a:solidFill>
                          <a:schemeClr val="dk1"/>
                        </a:solidFill>
                        <a:effectLst/>
                        <a:latin typeface="+mn-lt"/>
                        <a:ea typeface="+mn-ea"/>
                        <a:cs typeface="+mn-cs"/>
                      </a:endParaRPr>
                    </a:p>
                  </a:txBody>
                  <a:tcPr marL="57033" marR="57033" marT="0" marB="0"/>
                </a:tc>
              </a:tr>
            </a:tbl>
          </a:graphicData>
        </a:graphic>
      </p:graphicFrame>
      <p:sp>
        <p:nvSpPr>
          <p:cNvPr id="12" name="Rectangle 4"/>
          <p:cNvSpPr>
            <a:spLocks noChangeArrowheads="1"/>
          </p:cNvSpPr>
          <p:nvPr/>
        </p:nvSpPr>
        <p:spPr bwMode="auto">
          <a:xfrm>
            <a:off x="3148013" y="184308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1319514" y="217907"/>
            <a:ext cx="7280476" cy="369332"/>
          </a:xfrm>
          <a:prstGeom prst="rect">
            <a:avLst/>
          </a:prstGeom>
        </p:spPr>
        <p:txBody>
          <a:bodyPr wrap="square">
            <a:spAutoFit/>
          </a:bodyPr>
          <a:lstStyle/>
          <a:p>
            <a:r>
              <a:rPr lang="en-US" dirty="0"/>
              <a:t>ICT Components/Infrastructure</a:t>
            </a:r>
          </a:p>
        </p:txBody>
      </p:sp>
    </p:spTree>
    <p:extLst>
      <p:ext uri="{BB962C8B-B14F-4D97-AF65-F5344CB8AC3E}">
        <p14:creationId xmlns:p14="http://schemas.microsoft.com/office/powerpoint/2010/main" xmlns="" val="3124371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6530" y="1759352"/>
            <a:ext cx="9378007" cy="4375230"/>
          </a:xfrm>
        </p:spPr>
        <p:txBody>
          <a:bodyPr>
            <a:normAutofit fontScale="25000" lnSpcReduction="20000"/>
          </a:bodyPr>
          <a:lstStyle/>
          <a:p>
            <a:pPr marL="285750" indent="-285750" algn="just">
              <a:buFont typeface="Wingdings" pitchFamily="2" charset="2"/>
              <a:buChar char="v"/>
            </a:pPr>
            <a:r>
              <a:rPr lang="en-US" sz="7200" b="1" dirty="0" smtClean="0"/>
              <a:t>Two TELECOM OPERATORS with landing license</a:t>
            </a:r>
          </a:p>
          <a:p>
            <a:pPr algn="just"/>
            <a:r>
              <a:rPr lang="en-US" sz="4800" b="1" dirty="0" smtClean="0"/>
              <a:t>     1.	PTCL (Pakistan Tele-Communication Company Ltd. (PTCL)</a:t>
            </a:r>
          </a:p>
          <a:p>
            <a:pPr algn="just"/>
            <a:r>
              <a:rPr lang="en-US" sz="4800" b="1" dirty="0" smtClean="0"/>
              <a:t>     2.	TWA1 (Trans-World Association Submarine fiber optic cable system)</a:t>
            </a:r>
          </a:p>
          <a:p>
            <a:pPr algn="just"/>
            <a:r>
              <a:rPr lang="en-US" sz="7200" b="1" dirty="0" smtClean="0"/>
              <a:t> </a:t>
            </a:r>
          </a:p>
          <a:p>
            <a:pPr marL="285750" indent="-285750" algn="just">
              <a:buFont typeface="Wingdings" pitchFamily="2" charset="2"/>
              <a:buChar char="v"/>
            </a:pPr>
            <a:r>
              <a:rPr lang="en-US" sz="7200" b="1" dirty="0" smtClean="0"/>
              <a:t>five </a:t>
            </a:r>
            <a:r>
              <a:rPr lang="en-US" sz="7200" b="1" dirty="0"/>
              <a:t>OPTICAL FIBER cable systems connecting the country with the </a:t>
            </a:r>
            <a:r>
              <a:rPr lang="en-US" sz="7200" b="1" dirty="0" smtClean="0"/>
              <a:t>globe.</a:t>
            </a:r>
          </a:p>
          <a:p>
            <a:endParaRPr lang="en-US" sz="1700" b="1" dirty="0" smtClean="0"/>
          </a:p>
          <a:p>
            <a:r>
              <a:rPr lang="en-US" sz="5600" b="1" dirty="0" smtClean="0"/>
              <a:t>	1. SEA-ME-WE-3 </a:t>
            </a:r>
            <a:r>
              <a:rPr lang="en-US" sz="5600" b="1" dirty="0"/>
              <a:t>(South East Asia-Middle East-Western Europe 3 Submarine 	</a:t>
            </a:r>
            <a:r>
              <a:rPr lang="en-US" sz="5600" b="1" dirty="0" smtClean="0"/>
              <a:t>Cable)</a:t>
            </a:r>
          </a:p>
          <a:p>
            <a:r>
              <a:rPr lang="en-US" sz="5600" b="1" dirty="0" smtClean="0"/>
              <a:t>	2. SEA-ME-WE-4 </a:t>
            </a:r>
            <a:r>
              <a:rPr lang="en-US" sz="5600" b="1" dirty="0"/>
              <a:t>(South East Asia-Middle East-Western Europe 4 Submarine </a:t>
            </a:r>
            <a:r>
              <a:rPr lang="en-US" sz="5600" b="1" dirty="0" smtClean="0"/>
              <a:t>Cable)</a:t>
            </a:r>
          </a:p>
          <a:p>
            <a:r>
              <a:rPr lang="en-US" sz="5600" b="1" dirty="0" smtClean="0"/>
              <a:t>	3. TWA </a:t>
            </a:r>
            <a:r>
              <a:rPr lang="en-US" sz="5600" b="1" dirty="0"/>
              <a:t>1 (Trans World Associates Submarine Fiber Optic Cable </a:t>
            </a:r>
            <a:r>
              <a:rPr lang="en-US" sz="5600" b="1" dirty="0" smtClean="0"/>
              <a:t>System)</a:t>
            </a:r>
          </a:p>
          <a:p>
            <a:r>
              <a:rPr lang="en-US" sz="5600" b="1" dirty="0" smtClean="0"/>
              <a:t>	4. FLAG </a:t>
            </a:r>
            <a:r>
              <a:rPr lang="en-US" sz="5600" b="1" dirty="0"/>
              <a:t>(Fiber-Optic Link Around the Globe) </a:t>
            </a:r>
            <a:endParaRPr lang="en-US" sz="5600" b="1" dirty="0" smtClean="0"/>
          </a:p>
          <a:p>
            <a:pPr lvl="0"/>
            <a:r>
              <a:rPr lang="en-US" sz="5600" b="1" dirty="0" smtClean="0"/>
              <a:t>	5. IMEWE (India-Middle </a:t>
            </a:r>
            <a:r>
              <a:rPr lang="en-US" sz="5600" b="1" dirty="0"/>
              <a:t>East-Western Europe) </a:t>
            </a:r>
            <a:endParaRPr lang="en-US" sz="5600" b="1" dirty="0" smtClean="0"/>
          </a:p>
          <a:p>
            <a:pPr lvl="0" algn="just"/>
            <a:endParaRPr lang="en-US" sz="5600" b="1" dirty="0" smtClean="0"/>
          </a:p>
          <a:p>
            <a:pPr marL="285750" indent="-285750" algn="just">
              <a:buFont typeface="Wingdings" pitchFamily="2" charset="2"/>
              <a:buChar char="v"/>
            </a:pPr>
            <a:r>
              <a:rPr lang="en-US" sz="6400" b="1" dirty="0" smtClean="0"/>
              <a:t>Internet BANDWIDTH Of </a:t>
            </a:r>
            <a:r>
              <a:rPr lang="en-US" sz="6400" b="1" dirty="0"/>
              <a:t>the country is around 260 </a:t>
            </a:r>
            <a:r>
              <a:rPr lang="en-US" sz="6400" b="1" dirty="0" err="1" smtClean="0"/>
              <a:t>gb</a:t>
            </a:r>
            <a:r>
              <a:rPr lang="en-US" sz="6400" b="1" dirty="0" smtClean="0"/>
              <a:t>.</a:t>
            </a:r>
            <a:endParaRPr lang="en-US" sz="6400" b="1" dirty="0"/>
          </a:p>
          <a:p>
            <a:pPr marL="285750" lvl="0" indent="-285750" algn="just">
              <a:buFont typeface="Wingdings" pitchFamily="2" charset="2"/>
              <a:buChar char="v"/>
            </a:pPr>
            <a:r>
              <a:rPr lang="en-US" sz="6400" b="1" dirty="0"/>
              <a:t>nationwide optical fiber systems installed  </a:t>
            </a:r>
            <a:r>
              <a:rPr lang="en-US" sz="6400" b="1" dirty="0" smtClean="0"/>
              <a:t>CAPACITY OVER 1000GB, </a:t>
            </a:r>
            <a:r>
              <a:rPr lang="en-US" sz="6400" b="1" dirty="0"/>
              <a:t>covering over 50,000 km with fiber penetration more than 1047 locations and over 875 cities and towns. </a:t>
            </a:r>
          </a:p>
          <a:p>
            <a:pPr lvl="0"/>
            <a:endParaRPr lang="en-US" sz="1700" dirty="0"/>
          </a:p>
          <a:p>
            <a:endParaRPr lang="en-US" sz="1800" dirty="0" smtClean="0"/>
          </a:p>
          <a:p>
            <a:endParaRPr lang="en-US" sz="1800" dirty="0" smtClean="0"/>
          </a:p>
          <a:p>
            <a:endParaRPr lang="en-US" sz="1800" dirty="0"/>
          </a:p>
          <a:p>
            <a:pPr marL="285750" indent="-285750">
              <a:buFont typeface="Wingdings" pitchFamily="2" charset="2"/>
              <a:buChar char="v"/>
            </a:pPr>
            <a:endParaRPr lang="en-US" sz="1800" dirty="0"/>
          </a:p>
          <a:p>
            <a:r>
              <a:rPr lang="en-US" sz="1800" dirty="0" smtClean="0"/>
              <a:t>  </a:t>
            </a:r>
          </a:p>
          <a:p>
            <a:endParaRPr lang="en-US" sz="1800" dirty="0"/>
          </a:p>
        </p:txBody>
      </p:sp>
      <p:sp>
        <p:nvSpPr>
          <p:cNvPr id="4" name="Title 3"/>
          <p:cNvSpPr>
            <a:spLocks noGrp="1"/>
          </p:cNvSpPr>
          <p:nvPr>
            <p:ph type="ctrTitle"/>
          </p:nvPr>
        </p:nvSpPr>
        <p:spPr>
          <a:xfrm>
            <a:off x="1154955" y="763929"/>
            <a:ext cx="8825658" cy="798652"/>
          </a:xfrm>
        </p:spPr>
        <p:txBody>
          <a:bodyPr/>
          <a:lstStyle/>
          <a:p>
            <a:r>
              <a:rPr lang="en-US" sz="3200" dirty="0" smtClean="0"/>
              <a:t>ICT Components/Infrastructure</a:t>
            </a:r>
            <a:endParaRPr lang="en-US" sz="3200" dirty="0"/>
          </a:p>
        </p:txBody>
      </p:sp>
    </p:spTree>
    <p:extLst>
      <p:ext uri="{BB962C8B-B14F-4D97-AF65-F5344CB8AC3E}">
        <p14:creationId xmlns:p14="http://schemas.microsoft.com/office/powerpoint/2010/main" xmlns="" val="1992788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ICT Growth in HEIs in Past 9 years</a:t>
            </a:r>
            <a:endParaRPr lang="en-US" dirty="0"/>
          </a:p>
        </p:txBody>
      </p:sp>
      <p:graphicFrame>
        <p:nvGraphicFramePr>
          <p:cNvPr id="27833" name="Group 185"/>
          <p:cNvGraphicFramePr>
            <a:graphicFrameLocks noGrp="1"/>
          </p:cNvGraphicFramePr>
          <p:nvPr>
            <p:ph type="tbl" idx="1"/>
            <p:extLst>
              <p:ext uri="{D42A27DB-BD31-4B8C-83A1-F6EECF244321}">
                <p14:modId xmlns:p14="http://schemas.microsoft.com/office/powerpoint/2010/main" xmlns="" val="855313645"/>
              </p:ext>
            </p:extLst>
          </p:nvPr>
        </p:nvGraphicFramePr>
        <p:xfrm>
          <a:off x="351117" y="968189"/>
          <a:ext cx="10737431" cy="5247412"/>
        </p:xfrm>
        <a:graphic>
          <a:graphicData uri="http://schemas.openxmlformats.org/drawingml/2006/table">
            <a:tbl>
              <a:tblPr firstRow="1" bandRow="1">
                <a:tableStyleId>{F5AB1C69-6EDB-4FF4-983F-18BD219EF322}</a:tableStyleId>
              </a:tblPr>
              <a:tblGrid>
                <a:gridCol w="6064660"/>
                <a:gridCol w="2386096"/>
                <a:gridCol w="2286675"/>
              </a:tblGrid>
              <a:tr h="395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n-lt"/>
                        </a:rPr>
                        <a:t>HEIs in 2001-2002</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solidFill>
                            <a:schemeClr val="bg1"/>
                          </a:solidFill>
                          <a:effectLst/>
                          <a:latin typeface="+mn-lt"/>
                        </a:rPr>
                        <a:t>HEIs in 2011-12</a:t>
                      </a:r>
                      <a:endParaRPr kumimoji="0" lang="en-US" sz="1600" b="0" i="0" u="none" strike="noStrike" cap="none" normalizeH="0" baseline="0" dirty="0" smtClean="0">
                        <a:ln>
                          <a:noFill/>
                        </a:ln>
                        <a:solidFill>
                          <a:schemeClr val="bg1"/>
                        </a:solidFill>
                        <a:effectLst/>
                        <a:latin typeface="+mn-lt"/>
                      </a:endParaRPr>
                    </a:p>
                  </a:txBody>
                  <a:tcPr horzOverflow="overflow"/>
                </a:tc>
              </a:tr>
              <a:tr h="431294">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bg1"/>
                          </a:solidFill>
                          <a:effectLst/>
                          <a:latin typeface="+mn-lt"/>
                        </a:rPr>
                        <a:t>Pakistan Education &amp; Research Network</a:t>
                      </a:r>
                      <a:endParaRPr kumimoji="0" lang="en-US" sz="1800" b="1" i="0" u="none" strike="noStrike" cap="none" normalizeH="0" baseline="0" dirty="0" smtClean="0">
                        <a:ln>
                          <a:noFill/>
                        </a:ln>
                        <a:solidFill>
                          <a:schemeClr val="bg1"/>
                        </a:solidFill>
                        <a:effectLst/>
                        <a:latin typeface="+mn-lt"/>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No. of HEIs connected</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16</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183</a:t>
                      </a: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Max. internet bandwidth to an HEI</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128 Kbps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310 Mbps</a:t>
                      </a: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Total internet bandwidth available to HEIs</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8 Mbps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7.2 </a:t>
                      </a:r>
                      <a:r>
                        <a:rPr kumimoji="0" lang="en-US" sz="1600" b="0" i="0" u="none" strike="noStrike" cap="none" normalizeH="0" baseline="0" dirty="0" err="1" smtClean="0">
                          <a:ln>
                            <a:noFill/>
                          </a:ln>
                          <a:solidFill>
                            <a:schemeClr val="bg1"/>
                          </a:solidFill>
                          <a:effectLst/>
                          <a:latin typeface="+mn-lt"/>
                        </a:rPr>
                        <a:t>Gbps</a:t>
                      </a:r>
                      <a:endParaRPr kumimoji="0" lang="en-US" sz="1600" b="0" i="0" u="none" strike="noStrike" cap="none" normalizeH="0" baseline="0" dirty="0" smtClean="0">
                        <a:ln>
                          <a:noFill/>
                        </a:ln>
                        <a:solidFill>
                          <a:schemeClr val="bg1"/>
                        </a:solidFill>
                        <a:effectLst/>
                        <a:latin typeface="+mn-lt"/>
                      </a:endParaRP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R&amp;E link to other NRENs</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Nil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155 Mbps</a:t>
                      </a:r>
                    </a:p>
                  </a:txBody>
                  <a:tcPr horzOverflow="overflow"/>
                </a:tc>
              </a:tr>
              <a:tr h="431294">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solidFill>
                            <a:schemeClr val="bg1"/>
                          </a:solidFill>
                          <a:effectLst/>
                          <a:latin typeface="+mn-lt"/>
                        </a:rPr>
                        <a:t>Video Conferencing</a:t>
                      </a:r>
                      <a:endParaRPr kumimoji="0" lang="en-US" sz="1800" b="1" i="0" u="none" strike="noStrike" cap="none" normalizeH="0" baseline="0" dirty="0" smtClean="0">
                        <a:ln>
                          <a:noFill/>
                        </a:ln>
                        <a:solidFill>
                          <a:schemeClr val="bg1"/>
                        </a:solidFill>
                        <a:effectLst/>
                        <a:latin typeface="+mn-lt"/>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No. of HEIs provided facility</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Nil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75</a:t>
                      </a: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No. of interactive events arranged</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Nil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8500+</a:t>
                      </a: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u="none" strike="noStrike" cap="none" normalizeH="0" baseline="0" dirty="0" smtClean="0">
                          <a:ln>
                            <a:noFill/>
                          </a:ln>
                          <a:solidFill>
                            <a:schemeClr val="bg1"/>
                          </a:solidFill>
                          <a:effectLst/>
                          <a:latin typeface="+mn-lt"/>
                        </a:rPr>
                        <a:t>No. of users benefited</a:t>
                      </a:r>
                      <a:endParaRPr kumimoji="0" lang="en-US" sz="1600" b="0" i="0" u="none" strike="noStrike" cap="none" normalizeH="0" baseline="0" dirty="0" smtClean="0">
                        <a:ln>
                          <a:noFill/>
                        </a:ln>
                        <a:solidFill>
                          <a:schemeClr val="bg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Nil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8,815</a:t>
                      </a:r>
                    </a:p>
                  </a:txBody>
                  <a:tcPr horzOverflow="overflow"/>
                </a:tc>
              </a:tr>
              <a:tr h="431294">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800" b="1" i="0" u="none" strike="noStrike" cap="none" normalizeH="0" baseline="0" dirty="0" smtClean="0">
                          <a:ln>
                            <a:noFill/>
                          </a:ln>
                          <a:solidFill>
                            <a:schemeClr val="bg1"/>
                          </a:solidFill>
                          <a:effectLst/>
                          <a:latin typeface="+mn-lt"/>
                        </a:rPr>
                        <a:t>Campus Network established through Development Projects</a:t>
                      </a: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mn-lt"/>
                      </a:endParaRP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mn-lt"/>
                        </a:rPr>
                        <a:t>No. of HEIs having campus-wide network</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 10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70</a:t>
                      </a:r>
                    </a:p>
                  </a:txBody>
                  <a:tcPr horzOverflow="overflow"/>
                </a:tc>
              </a:tr>
              <a:tr h="395353">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600" b="0" i="0" u="none" strike="noStrike" cap="none" normalizeH="0" baseline="0" dirty="0" smtClean="0">
                          <a:ln>
                            <a:noFill/>
                          </a:ln>
                          <a:solidFill>
                            <a:schemeClr val="bg1"/>
                          </a:solidFill>
                          <a:effectLst/>
                          <a:latin typeface="+mn-lt"/>
                        </a:rPr>
                        <a:t>No. of Computers (laptop/ desktop)</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 5,000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mn-lt"/>
                        </a:rPr>
                        <a:t>66,000+</a:t>
                      </a:r>
                    </a:p>
                  </a:txBody>
                  <a:tcPr horzOverflow="overflow"/>
                </a:tc>
              </a:tr>
            </a:tbl>
          </a:graphicData>
        </a:graphic>
      </p:graphicFrame>
    </p:spTree>
    <p:extLst>
      <p:ext uri="{BB962C8B-B14F-4D97-AF65-F5344CB8AC3E}">
        <p14:creationId xmlns:p14="http://schemas.microsoft.com/office/powerpoint/2010/main" xmlns="" val="3800788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nwar Amjad\AppData\Local\Microsoft\Windows\Temporary Internet Files\Content.Outlook\P6DLDSWO\HEC High Level Design.JPG"/>
          <p:cNvPicPr>
            <a:picLocks noChangeAspect="1" noChangeArrowheads="1"/>
          </p:cNvPicPr>
          <p:nvPr/>
        </p:nvPicPr>
        <p:blipFill rotWithShape="1">
          <a:blip r:embed="rId2" cstate="print"/>
          <a:srcRect l="7920" t="12474" r="10072" b="5172"/>
          <a:stretch/>
        </p:blipFill>
        <p:spPr bwMode="auto">
          <a:xfrm>
            <a:off x="4943877" y="1447800"/>
            <a:ext cx="7104791" cy="4495800"/>
          </a:xfrm>
          <a:prstGeom prst="rect">
            <a:avLst/>
          </a:prstGeom>
          <a:noFill/>
        </p:spPr>
      </p:pic>
      <p:sp>
        <p:nvSpPr>
          <p:cNvPr id="21555" name="Rectangle 51"/>
          <p:cNvSpPr>
            <a:spLocks noGrp="1" noChangeArrowheads="1"/>
          </p:cNvSpPr>
          <p:nvPr>
            <p:ph type="title"/>
          </p:nvPr>
        </p:nvSpPr>
        <p:spPr/>
        <p:txBody>
          <a:bodyPr>
            <a:normAutofit fontScale="90000"/>
          </a:bodyPr>
          <a:lstStyle/>
          <a:p>
            <a:r>
              <a:rPr lang="en-US" dirty="0" smtClean="0"/>
              <a:t>Pakistan Education &amp; Research Network (PERN2)</a:t>
            </a:r>
            <a:endParaRPr lang="en-US" dirty="0"/>
          </a:p>
        </p:txBody>
      </p:sp>
      <p:sp>
        <p:nvSpPr>
          <p:cNvPr id="2" name="Text Placeholder 1"/>
          <p:cNvSpPr>
            <a:spLocks noGrp="1"/>
          </p:cNvSpPr>
          <p:nvPr>
            <p:ph sz="half" idx="2"/>
          </p:nvPr>
        </p:nvSpPr>
        <p:spPr>
          <a:xfrm>
            <a:off x="-48683" y="1600204"/>
            <a:ext cx="5384800" cy="4525963"/>
          </a:xfrm>
        </p:spPr>
        <p:txBody>
          <a:bodyPr>
            <a:normAutofit lnSpcReduction="10000"/>
          </a:bodyPr>
          <a:lstStyle/>
          <a:p>
            <a:r>
              <a:rPr lang="en-US" dirty="0" smtClean="0"/>
              <a:t>Fifteen (15) Point-of-Presence across Pakistan</a:t>
            </a:r>
          </a:p>
          <a:p>
            <a:r>
              <a:rPr lang="en-US" dirty="0" smtClean="0"/>
              <a:t>Footprints in forty five (45) Cities</a:t>
            </a:r>
          </a:p>
          <a:p>
            <a:r>
              <a:rPr lang="en-US" dirty="0" smtClean="0"/>
              <a:t>10Gbps metro rings in Karachi, Lahore &amp; Islamabad</a:t>
            </a:r>
          </a:p>
          <a:p>
            <a:r>
              <a:rPr lang="en-US" dirty="0" smtClean="0"/>
              <a:t>7.2 </a:t>
            </a:r>
            <a:r>
              <a:rPr lang="en-US" dirty="0" err="1" smtClean="0"/>
              <a:t>Gbps</a:t>
            </a:r>
            <a:r>
              <a:rPr lang="en-US" dirty="0" smtClean="0"/>
              <a:t> Commodity Internet bandwidth</a:t>
            </a:r>
          </a:p>
          <a:p>
            <a:r>
              <a:rPr lang="en-US" dirty="0" smtClean="0"/>
              <a:t>1Gbps connectivity to all the Universities/institutes connected to PERN2</a:t>
            </a:r>
          </a:p>
          <a:p>
            <a:r>
              <a:rPr lang="en-US" dirty="0" smtClean="0"/>
              <a:t>155Mbps R&amp;E Link with other NRENs</a:t>
            </a:r>
          </a:p>
          <a:p>
            <a:r>
              <a:rPr lang="en-US" dirty="0" smtClean="0"/>
              <a:t>183 Universities/Colleges Connected</a:t>
            </a:r>
          </a:p>
          <a:p>
            <a:pPr lvl="1"/>
            <a:endParaRPr lang="en-US" dirty="0"/>
          </a:p>
        </p:txBody>
      </p:sp>
    </p:spTree>
    <p:extLst>
      <p:ext uri="{BB962C8B-B14F-4D97-AF65-F5344CB8AC3E}">
        <p14:creationId xmlns:p14="http://schemas.microsoft.com/office/powerpoint/2010/main" xmlns="" val="722670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Gree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C8ACAF25BCB74E9AC3B5F29DEFA96B" ma:contentTypeVersion="0" ma:contentTypeDescription="Create a new document." ma:contentTypeScope="" ma:versionID="b9bceb94f29167366a203976ac37da57">
  <xsd:schema xmlns:xsd="http://www.w3.org/2001/XMLSchema" xmlns:xs="http://www.w3.org/2001/XMLSchema" xmlns:p="http://schemas.microsoft.com/office/2006/metadata/properties" targetNamespace="http://schemas.microsoft.com/office/2006/metadata/properties" ma:root="true" ma:fieldsID="2df8975ab257d8f8d6b1cfa3ebe256c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5E4A50-9DC2-4247-8105-20674FD39CB7}">
  <ds:schemaRefs>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C067481-07B3-4264-B484-AA892E9063B3}">
  <ds:schemaRefs>
    <ds:schemaRef ds:uri="http://schemas.microsoft.com/sharepoint/v3/contenttype/forms"/>
  </ds:schemaRefs>
</ds:datastoreItem>
</file>

<file path=customXml/itemProps3.xml><?xml version="1.0" encoding="utf-8"?>
<ds:datastoreItem xmlns:ds="http://schemas.openxmlformats.org/officeDocument/2006/customXml" ds:itemID="{7EFB9E56-5963-4540-B1CF-16D5B314A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3614</TotalTime>
  <Words>2558</Words>
  <Application>Microsoft Office PowerPoint</Application>
  <PresentationFormat>Произвольный</PresentationFormat>
  <Paragraphs>352</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Ion</vt:lpstr>
      <vt:lpstr>Слайд 1</vt:lpstr>
      <vt:lpstr>Socio-Cultural Change</vt:lpstr>
      <vt:lpstr>Social Change</vt:lpstr>
      <vt:lpstr>ICT Growth Periodic History</vt:lpstr>
      <vt:lpstr>ICT Growth History </vt:lpstr>
      <vt:lpstr>Слайд 6</vt:lpstr>
      <vt:lpstr>ICT Components/Infrastructure</vt:lpstr>
      <vt:lpstr>ICT Growth in HEIs in Past 9 years</vt:lpstr>
      <vt:lpstr>Pakistan Education &amp; Research Network (PERN2)</vt:lpstr>
      <vt:lpstr>Internet2/ TEIN3/ GEANT2/ APAN Connectivity</vt:lpstr>
      <vt:lpstr>Services Offered through PERN</vt:lpstr>
      <vt:lpstr>Socio-Cultural Application of ICT </vt:lpstr>
      <vt:lpstr>Outreaching for Teaching/ Learning</vt:lpstr>
      <vt:lpstr>E-Governance</vt:lpstr>
      <vt:lpstr>Facilitating Universities to Combat Plagiarism: Access to Turnitin</vt:lpstr>
      <vt:lpstr>Слайд 16</vt:lpstr>
      <vt:lpstr>Слайд 17</vt:lpstr>
      <vt:lpstr>Socio-Cultural Impact</vt:lpstr>
      <vt:lpstr>Socio-Cultural Changes due to Proliferation of Internet &amp; other ICTs HE Sector</vt:lpstr>
      <vt:lpstr>Socio-Cultural Changes due to Proliferation of Internet &amp; other ICTs HE Sector</vt:lpstr>
      <vt:lpstr>Socio-Cultural Changes due to Proliferation of Internet &amp; other ICTs HE Sector</vt:lpstr>
      <vt:lpstr>Socio-Cultural Changes due to Incorporation of Internet &amp; other ICTs HE Sector</vt:lpstr>
      <vt:lpstr>Socio-Cultural Changes due to Proliferation of Internet &amp; other ICTs HE Sector</vt:lpstr>
      <vt:lpstr>Socio-Cultural Changes due to Incorporation of Internet &amp; other ICTs HE Sector</vt:lpstr>
      <vt:lpstr>Socio-Cultural Changes due to Incorporation of Internet &amp; other ICTs HE Sector</vt:lpstr>
      <vt:lpstr>Слайд 26</vt:lpstr>
      <vt:lpstr>Socio-Cultural Changes due to Proliferation of Internet &amp; other ICTs HE Sector</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&amp; Communication Technology for Higher Education</dc:title>
  <dc:creator>Anwar Amjad</dc:creator>
  <cp:lastModifiedBy>*****</cp:lastModifiedBy>
  <cp:revision>313</cp:revision>
  <dcterms:created xsi:type="dcterms:W3CDTF">2013-02-21T03:32:49Z</dcterms:created>
  <dcterms:modified xsi:type="dcterms:W3CDTF">2013-09-23T08:50:09Z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0x01010046C8ACAF25BCB74E9AC3B5F29DEFA96B</vt:lpwstr>
  </property>
</Properties>
</file>