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9"/>
  </p:notesMasterIdLst>
  <p:handoutMasterIdLst>
    <p:handoutMasterId r:id="rId40"/>
  </p:handoutMasterIdLst>
  <p:sldIdLst>
    <p:sldId id="303" r:id="rId2"/>
    <p:sldId id="314" r:id="rId3"/>
    <p:sldId id="266" r:id="rId4"/>
    <p:sldId id="330" r:id="rId5"/>
    <p:sldId id="305" r:id="rId6"/>
    <p:sldId id="320" r:id="rId7"/>
    <p:sldId id="334" r:id="rId8"/>
    <p:sldId id="306" r:id="rId9"/>
    <p:sldId id="308" r:id="rId10"/>
    <p:sldId id="309" r:id="rId11"/>
    <p:sldId id="310" r:id="rId12"/>
    <p:sldId id="312" r:id="rId13"/>
    <p:sldId id="315" r:id="rId14"/>
    <p:sldId id="319" r:id="rId15"/>
    <p:sldId id="321" r:id="rId16"/>
    <p:sldId id="338" r:id="rId17"/>
    <p:sldId id="324" r:id="rId18"/>
    <p:sldId id="340" r:id="rId19"/>
    <p:sldId id="339" r:id="rId20"/>
    <p:sldId id="337" r:id="rId21"/>
    <p:sldId id="341" r:id="rId22"/>
    <p:sldId id="318" r:id="rId23"/>
    <p:sldId id="331" r:id="rId24"/>
    <p:sldId id="345" r:id="rId25"/>
    <p:sldId id="326" r:id="rId26"/>
    <p:sldId id="316" r:id="rId27"/>
    <p:sldId id="323" r:id="rId28"/>
    <p:sldId id="327" r:id="rId29"/>
    <p:sldId id="329" r:id="rId30"/>
    <p:sldId id="313" r:id="rId31"/>
    <p:sldId id="333" r:id="rId32"/>
    <p:sldId id="325" r:id="rId33"/>
    <p:sldId id="332" r:id="rId34"/>
    <p:sldId id="342" r:id="rId35"/>
    <p:sldId id="344" r:id="rId36"/>
    <p:sldId id="336" r:id="rId37"/>
    <p:sldId id="302" r:id="rId38"/>
  </p:sldIdLst>
  <p:sldSz cx="9144000" cy="6858000" type="screen4x3"/>
  <p:notesSz cx="9926638" cy="6797675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3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Šviesus stilius 1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711" autoAdjust="0"/>
  </p:normalViewPr>
  <p:slideViewPr>
    <p:cSldViewPr>
      <p:cViewPr>
        <p:scale>
          <a:sx n="80" d="100"/>
          <a:sy n="80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t" anchorCtr="0" compatLnSpc="1">
            <a:prstTxWarp prst="textNoShape">
              <a:avLst/>
            </a:prstTxWarp>
          </a:bodyPr>
          <a:lstStyle>
            <a:lvl1pPr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t" anchorCtr="0" compatLnSpc="1">
            <a:prstTxWarp prst="textNoShape">
              <a:avLst/>
            </a:prstTxWarp>
          </a:bodyPr>
          <a:lstStyle>
            <a:lvl1pPr algn="r"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b" anchorCtr="0" compatLnSpc="1">
            <a:prstTxWarp prst="textNoShape">
              <a:avLst/>
            </a:prstTxWarp>
          </a:bodyPr>
          <a:lstStyle>
            <a:lvl1pPr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b" anchorCtr="0" compatLnSpc="1">
            <a:prstTxWarp prst="textNoShape">
              <a:avLst/>
            </a:prstTxWarp>
          </a:bodyPr>
          <a:lstStyle>
            <a:lvl1pPr algn="r"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fld id="{09C898C3-506B-48B6-B1A3-2CC7F42A33A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560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t" anchorCtr="0" compatLnSpc="1">
            <a:prstTxWarp prst="textNoShape">
              <a:avLst/>
            </a:prstTxWarp>
          </a:bodyPr>
          <a:lstStyle>
            <a:lvl1pPr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t" anchorCtr="0" compatLnSpc="1">
            <a:prstTxWarp prst="textNoShape">
              <a:avLst/>
            </a:prstTxWarp>
          </a:bodyPr>
          <a:lstStyle>
            <a:lvl1pPr algn="r"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8000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8553"/>
            <a:ext cx="7942198" cy="30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b" anchorCtr="0" compatLnSpc="1">
            <a:prstTxWarp prst="textNoShape">
              <a:avLst/>
            </a:prstTxWarp>
          </a:bodyPr>
          <a:lstStyle>
            <a:lvl1pPr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4" rIns="95549" bIns="47774" numCol="1" anchor="b" anchorCtr="0" compatLnSpc="1">
            <a:prstTxWarp prst="textNoShape">
              <a:avLst/>
            </a:prstTxWarp>
          </a:bodyPr>
          <a:lstStyle>
            <a:lvl1pPr algn="r" defTabSz="956216">
              <a:defRPr sz="1300">
                <a:latin typeface="Arial" charset="0"/>
              </a:defRPr>
            </a:lvl1pPr>
          </a:lstStyle>
          <a:p>
            <a:pPr>
              <a:defRPr/>
            </a:pPr>
            <a:fld id="{7D20B7A0-B552-4799-A157-86F4714A5E2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09497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181EB-040A-47F9-961F-2246D198C729}" type="slidenum">
              <a:rPr lang="lt-LT" smtClean="0"/>
              <a:pPr eaLnBrk="1" hangingPunct="1"/>
              <a:t>1</a:t>
            </a:fld>
            <a:endParaRPr lang="lt-LT" smtClean="0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10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11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12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13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14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15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16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17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18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19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20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21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22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23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24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25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26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27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28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29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30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31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32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33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34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35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36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76FE6D-78DD-4197-858E-FEFBD4F6270C}" type="slidenum">
              <a:rPr lang="lt-LT" smtClean="0"/>
              <a:pPr eaLnBrk="1" hangingPunct="1"/>
              <a:t>37</a:t>
            </a:fld>
            <a:endParaRPr lang="lt-LT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4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5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6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7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8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mtClean="0"/>
              <a:t>Lietuvos nacionalinė Martyno Mažvydo biblioteka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31737-C7A8-4075-97DD-72F6F39254DF}" type="slidenum">
              <a:rPr lang="lt-LT" smtClean="0"/>
              <a:pPr eaLnBrk="1" hangingPunct="1"/>
              <a:t>9</a:t>
            </a:fld>
            <a:endParaRPr lang="lt-LT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1D2B-3E8A-4565-91B9-1B7ED9A3C90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120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7E13-B55A-4FA2-81DC-F2CF3676CC6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691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D19A-2122-43C7-8A0F-521C9877A16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97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F2E6-E429-4232-A1C9-19A40709441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1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6BDB-2728-4229-B32F-03ABA147766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377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4C29-745A-4729-9152-2AA55723AF6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232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ABDFC-B023-4D8B-A20E-1EC286552A1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373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3AD9-3299-4473-80BA-3C4E2B7269C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2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7136-1EA5-4B1A-9079-58299F1EA2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693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F65C-56A5-4748-91A3-961774DF73E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301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B01C-9FF8-492F-8B00-F901073D4AD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648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lt-LT"/>
              <a:t>Lietuvos nacionalinė Martyno Mažvydo biblioteka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62798C7-ABA1-41CC-973D-329FB5F294B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Line 23"/>
          <p:cNvSpPr>
            <a:spLocks noChangeShapeType="1"/>
          </p:cNvSpPr>
          <p:nvPr/>
        </p:nvSpPr>
        <p:spPr bwMode="auto">
          <a:xfrm>
            <a:off x="971550" y="134143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grpSp>
        <p:nvGrpSpPr>
          <p:cNvPr id="2052" name="Grupė 1"/>
          <p:cNvGrpSpPr>
            <a:grpSpLocks/>
          </p:cNvGrpSpPr>
          <p:nvPr/>
        </p:nvGrpSpPr>
        <p:grpSpPr bwMode="auto">
          <a:xfrm>
            <a:off x="252413" y="115888"/>
            <a:ext cx="3590925" cy="1454150"/>
            <a:chOff x="252413" y="115888"/>
            <a:chExt cx="3590925" cy="1454150"/>
          </a:xfrm>
        </p:grpSpPr>
        <p:pic>
          <p:nvPicPr>
            <p:cNvPr id="205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27" descr="http://www2.lnb.lt/templates/dizi/images/logo-l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15888"/>
              <a:ext cx="22955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Antraštė 2"/>
          <p:cNvSpPr>
            <a:spLocks noGrp="1" noChangeAspect="1"/>
          </p:cNvSpPr>
          <p:nvPr>
            <p:ph type="ctrTitle"/>
          </p:nvPr>
        </p:nvSpPr>
        <p:spPr>
          <a:xfrm>
            <a:off x="1116013" y="2132856"/>
            <a:ext cx="7634287" cy="2018655"/>
          </a:xfrm>
        </p:spPr>
        <p:txBody>
          <a:bodyPr anchorCtr="1"/>
          <a:lstStyle/>
          <a:p>
            <a:r>
              <a:rPr lang="en-GB" sz="4000" b="1" dirty="0">
                <a:solidFill>
                  <a:srgbClr val="0070C0"/>
                </a:solidFill>
              </a:rPr>
              <a:t>Impact of Information and Communication Technologies (ICT) on Society</a:t>
            </a:r>
            <a:r>
              <a:rPr lang="lt-LT" sz="4000" dirty="0">
                <a:solidFill>
                  <a:srgbClr val="0070C0"/>
                </a:solidFill>
              </a:rPr>
              <a:t/>
            </a:r>
            <a:br>
              <a:rPr lang="lt-LT" sz="4000" dirty="0">
                <a:solidFill>
                  <a:srgbClr val="0070C0"/>
                </a:solidFill>
              </a:rPr>
            </a:b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2055" name="TextBox 4"/>
          <p:cNvSpPr txBox="1">
            <a:spLocks noChangeAspect="1"/>
          </p:cNvSpPr>
          <p:nvPr/>
        </p:nvSpPr>
        <p:spPr bwMode="auto">
          <a:xfrm>
            <a:off x="3960812" y="4508500"/>
            <a:ext cx="226737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251396E-49E4-4930-92C9-1BB5FE694D29}" type="datetime1">
              <a:rPr lang="lt-LT"/>
              <a:pPr algn="ctr" eaLnBrk="1" hangingPunct="1"/>
              <a:t>2013.09.10</a:t>
            </a:fld>
            <a:endParaRPr lang="en-US" dirty="0"/>
          </a:p>
          <a:p>
            <a:pPr algn="ctr" eaLnBrk="1" hangingPunct="1"/>
            <a:r>
              <a:rPr lang="lt-LT" dirty="0" err="1"/>
              <a:t>Yuzhno-Sakhalinsk</a:t>
            </a:r>
            <a:endParaRPr lang="en-US" dirty="0"/>
          </a:p>
          <a:p>
            <a:pPr algn="ctr" eaLnBrk="1" hangingPunct="1"/>
            <a:endParaRPr lang="en-US" dirty="0"/>
          </a:p>
        </p:txBody>
      </p:sp>
      <p:sp>
        <p:nvSpPr>
          <p:cNvPr id="2056" name="TextBox 7"/>
          <p:cNvSpPr txBox="1">
            <a:spLocks noChangeAspect="1"/>
          </p:cNvSpPr>
          <p:nvPr/>
        </p:nvSpPr>
        <p:spPr bwMode="auto">
          <a:xfrm>
            <a:off x="6228184" y="5508743"/>
            <a:ext cx="2915816" cy="13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400" dirty="0" smtClean="0"/>
              <a:t>Prof. Dr. </a:t>
            </a:r>
            <a:r>
              <a:rPr lang="en-US" sz="1400" dirty="0" err="1" smtClean="0"/>
              <a:t>Renaldas</a:t>
            </a:r>
            <a:r>
              <a:rPr lang="en-US" sz="1400" dirty="0" smtClean="0"/>
              <a:t> </a:t>
            </a:r>
            <a:r>
              <a:rPr lang="en-US" sz="1400" dirty="0" err="1" smtClean="0"/>
              <a:t>Gudauskas</a:t>
            </a:r>
            <a:endParaRPr lang="en-US" sz="1400" dirty="0" smtClean="0"/>
          </a:p>
          <a:p>
            <a:pPr algn="ctr" eaLnBrk="1" hangingPunct="1">
              <a:spcBef>
                <a:spcPct val="20000"/>
              </a:spcBef>
            </a:pPr>
            <a:r>
              <a:rPr lang="en-US" sz="1400" dirty="0" smtClean="0"/>
              <a:t>Director-General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400" dirty="0" err="1" smtClean="0"/>
              <a:t>Martynas</a:t>
            </a:r>
            <a:r>
              <a:rPr lang="en-US" sz="1400" dirty="0" smtClean="0"/>
              <a:t> </a:t>
            </a:r>
            <a:r>
              <a:rPr lang="en-US" sz="1400" dirty="0" err="1" smtClean="0"/>
              <a:t>Mazvydas</a:t>
            </a:r>
            <a:r>
              <a:rPr lang="en-US" sz="1400" dirty="0" smtClean="0"/>
              <a:t> National Library of Lithuania</a:t>
            </a:r>
          </a:p>
          <a:p>
            <a:pPr algn="ctr" eaLnBrk="1" hangingPunct="1">
              <a:spcBef>
                <a:spcPct val="20000"/>
              </a:spcBef>
            </a:pPr>
            <a:endParaRPr lang="en-US" sz="14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What is the Knowledge Economy?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305675" cy="4276725"/>
          </a:xfrm>
        </p:spPr>
        <p:txBody>
          <a:bodyPr/>
          <a:lstStyle/>
          <a:p>
            <a:pPr marL="365760" indent="-283464" eaLnBrk="1" fontAlgn="auto" hangingPunct="1">
              <a:lnSpc>
                <a:spcPct val="7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b="1" dirty="0">
                <a:solidFill>
                  <a:srgbClr val="0070C0"/>
                </a:solidFill>
              </a:rPr>
              <a:t> It’s about:</a:t>
            </a:r>
          </a:p>
          <a:p>
            <a:pPr marL="365760" indent="-283464" eaLnBrk="1" fontAlgn="auto" hangingPunct="1">
              <a:lnSpc>
                <a:spcPct val="7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Improving productivity, competitiveness, and </a:t>
            </a:r>
            <a:r>
              <a:rPr lang="en-US" sz="2400" dirty="0" smtClean="0"/>
              <a:t>growth</a:t>
            </a:r>
            <a:r>
              <a:rPr lang="lt-LT" sz="2400" dirty="0" smtClean="0"/>
              <a:t>;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New approaches to education, innovation, and the use of </a:t>
            </a:r>
            <a:r>
              <a:rPr lang="en-US" sz="2400" dirty="0" smtClean="0"/>
              <a:t>ICT</a:t>
            </a:r>
            <a:r>
              <a:rPr lang="lt-LT" sz="2400" dirty="0" smtClean="0"/>
              <a:t>;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Networking, inclusiveness, </a:t>
            </a:r>
            <a:r>
              <a:rPr lang="en-US" sz="2400" dirty="0" smtClean="0"/>
              <a:t>partnership</a:t>
            </a:r>
            <a:endParaRPr lang="lt-LT" sz="2400" dirty="0" smtClean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A different role for Government </a:t>
            </a:r>
            <a:r>
              <a:rPr lang="en-US" sz="2400" b="1" dirty="0"/>
              <a:t> </a:t>
            </a:r>
            <a:endParaRPr lang="lt-LT" sz="2400" dirty="0" smtClean="0"/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10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What does a Knowledge-based Economy Look like?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305675" cy="4276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Education systems that ensures that citizens are equipped to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acquire, use</a:t>
            </a:r>
            <a:r>
              <a:rPr lang="en-US" sz="2400" dirty="0" smtClean="0">
                <a:latin typeface="Calibri" pitchFamily="34" charset="0"/>
              </a:rPr>
              <a:t>, and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share knowledge</a:t>
            </a:r>
            <a:endParaRPr lang="en-US" sz="2400" dirty="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Innovation systems that bring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together researchers and businesses</a:t>
            </a:r>
            <a:r>
              <a:rPr lang="en-US" sz="2400" dirty="0" smtClean="0">
                <a:latin typeface="Calibri" pitchFamily="34" charset="0"/>
              </a:rPr>
              <a:t> in commercial applications of science and technology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lt-LT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information society</a:t>
            </a:r>
            <a:r>
              <a:rPr lang="lt-LT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infrastructure</a:t>
            </a:r>
            <a:r>
              <a:rPr lang="lt-LT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that gives all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people access to affordable and effective information and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communications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economic and institutional</a:t>
            </a:r>
            <a:r>
              <a:rPr lang="lt-LT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framework</a:t>
            </a:r>
            <a:r>
              <a:rPr lang="en-US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ensures a stable macroeconomic environment, competition, flexible labor markets, adequate social protection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lt-LT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lt-LT" sz="24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lt-LT" sz="2400" b="1" dirty="0" smtClean="0"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11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 The Innovation System </a:t>
            </a:r>
            <a:endParaRPr lang="lt-LT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12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328960" y="1356237"/>
            <a:ext cx="7242175" cy="5503600"/>
            <a:chOff x="144" y="384"/>
            <a:chExt cx="5474" cy="4117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982" y="2843"/>
              <a:ext cx="0" cy="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920" y="3745"/>
              <a:ext cx="2154" cy="756"/>
              <a:chOff x="3360" y="2700"/>
              <a:chExt cx="5309" cy="1265"/>
            </a:xfrm>
          </p:grpSpPr>
          <p:sp>
            <p:nvSpPr>
              <p:cNvPr id="61" name="AutoShape 7"/>
              <p:cNvSpPr>
                <a:spLocks noChangeArrowheads="1"/>
              </p:cNvSpPr>
              <p:nvPr/>
            </p:nvSpPr>
            <p:spPr bwMode="auto">
              <a:xfrm>
                <a:off x="3360" y="2700"/>
                <a:ext cx="5250" cy="7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/>
            </p:nvSpPr>
            <p:spPr bwMode="auto">
              <a:xfrm>
                <a:off x="3375" y="2745"/>
                <a:ext cx="5294" cy="1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300" dirty="0">
                    <a:solidFill>
                      <a:srgbClr val="0070C0"/>
                    </a:solidFill>
                    <a:latin typeface="Times New Roman" pitchFamily="18" charset="0"/>
                  </a:rPr>
                  <a:t>COUNTRY PERFORMANCE</a:t>
                </a:r>
              </a:p>
              <a:p>
                <a:pPr algn="ctr"/>
                <a:r>
                  <a:rPr lang="en-US" sz="1250" dirty="0">
                    <a:solidFill>
                      <a:srgbClr val="0070C0"/>
                    </a:solidFill>
                    <a:latin typeface="Times New Roman" pitchFamily="18" charset="0"/>
                  </a:rPr>
                  <a:t>Growth, job creation, competitiveness</a:t>
                </a:r>
              </a:p>
            </p:txBody>
          </p:sp>
        </p:grp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513" y="556"/>
              <a:ext cx="4824" cy="294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056" y="1008"/>
              <a:ext cx="3840" cy="18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731" y="1248"/>
              <a:ext cx="2461" cy="1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728" y="1296"/>
              <a:ext cx="234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200" dirty="0">
                  <a:latin typeface="Times New Roman" pitchFamily="18" charset="0"/>
                </a:rPr>
                <a:t>Knowledge generation, diffusion &amp; use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448" y="1488"/>
              <a:ext cx="1042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000" dirty="0">
                  <a:latin typeface="Times New Roman" pitchFamily="18" charset="0"/>
                </a:rPr>
                <a:t>Firms capabilities &amp; networks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769" y="1776"/>
              <a:ext cx="624" cy="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000" dirty="0">
                  <a:latin typeface="Times New Roman" pitchFamily="18" charset="0"/>
                </a:rPr>
                <a:t>Other research bodies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3456" y="1824"/>
              <a:ext cx="68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200" dirty="0" smtClean="0">
                  <a:latin typeface="Times New Roman" pitchFamily="18" charset="0"/>
                </a:rPr>
                <a:t>Science </a:t>
              </a:r>
              <a:r>
                <a:rPr lang="en-US" sz="1200" dirty="0">
                  <a:latin typeface="Times New Roman" pitchFamily="18" charset="0"/>
                </a:rPr>
                <a:t>system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463" y="2208"/>
              <a:ext cx="981" cy="3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000" dirty="0">
                  <a:latin typeface="Times New Roman" pitchFamily="18" charset="0"/>
                </a:rPr>
                <a:t>Supporting institutions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00" y="2016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920" y="1056"/>
              <a:ext cx="20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Times New Roman" pitchFamily="18" charset="0"/>
                </a:rPr>
                <a:t>Global Innovation Networks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4224" y="1632"/>
              <a:ext cx="62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Times New Roman" pitchFamily="18" charset="0"/>
                </a:rPr>
                <a:t>Clusters of industries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119" y="2563"/>
              <a:ext cx="164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Times New Roman" pitchFamily="18" charset="0"/>
                </a:rPr>
                <a:t>National innovation system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1056" y="1680"/>
              <a:ext cx="66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200" dirty="0">
                  <a:latin typeface="Times New Roman" pitchFamily="18" charset="0"/>
                </a:rPr>
                <a:t>R</a:t>
              </a:r>
              <a:r>
                <a:rPr lang="lt-LT" sz="1200" dirty="0" err="1">
                  <a:latin typeface="Times New Roman" pitchFamily="18" charset="0"/>
                </a:rPr>
                <a:t>egional</a:t>
              </a:r>
              <a:r>
                <a:rPr lang="en-US" sz="1200" dirty="0">
                  <a:latin typeface="Times New Roman" pitchFamily="18" charset="0"/>
                </a:rPr>
                <a:t> Innovation systems</a:t>
              </a:r>
            </a:p>
          </p:txBody>
        </p:sp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1951" y="384"/>
              <a:ext cx="1871" cy="412"/>
              <a:chOff x="3360" y="2700"/>
              <a:chExt cx="5265" cy="765"/>
            </a:xfrm>
          </p:grpSpPr>
          <p:sp>
            <p:nvSpPr>
              <p:cNvPr id="59" name="AutoShape 23"/>
              <p:cNvSpPr>
                <a:spLocks noChangeArrowheads="1"/>
              </p:cNvSpPr>
              <p:nvPr/>
            </p:nvSpPr>
            <p:spPr bwMode="auto">
              <a:xfrm>
                <a:off x="3360" y="2700"/>
                <a:ext cx="5250" cy="7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60" name="Text Box 24"/>
              <p:cNvSpPr txBox="1">
                <a:spLocks noChangeArrowheads="1"/>
              </p:cNvSpPr>
              <p:nvPr/>
            </p:nvSpPr>
            <p:spPr bwMode="auto">
              <a:xfrm>
                <a:off x="3375" y="2745"/>
                <a:ext cx="5250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300" dirty="0">
                    <a:solidFill>
                      <a:srgbClr val="0070C0"/>
                    </a:solidFill>
                    <a:latin typeface="Times New Roman" pitchFamily="18" charset="0"/>
                  </a:rPr>
                  <a:t>Macroeconomic and regulatory context</a:t>
                </a:r>
              </a:p>
            </p:txBody>
          </p:sp>
        </p:grpSp>
        <p:grpSp>
          <p:nvGrpSpPr>
            <p:cNvPr id="30" name="Group 25"/>
            <p:cNvGrpSpPr>
              <a:grpSpLocks/>
            </p:cNvGrpSpPr>
            <p:nvPr/>
          </p:nvGrpSpPr>
          <p:grpSpPr bwMode="auto">
            <a:xfrm>
              <a:off x="144" y="912"/>
              <a:ext cx="1444" cy="401"/>
              <a:chOff x="3360" y="2700"/>
              <a:chExt cx="5265" cy="765"/>
            </a:xfrm>
          </p:grpSpPr>
          <p:sp>
            <p:nvSpPr>
              <p:cNvPr id="57" name="AutoShape 26"/>
              <p:cNvSpPr>
                <a:spLocks noChangeArrowheads="1"/>
              </p:cNvSpPr>
              <p:nvPr/>
            </p:nvSpPr>
            <p:spPr bwMode="auto">
              <a:xfrm>
                <a:off x="3360" y="2700"/>
                <a:ext cx="5250" cy="7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8" name="Text Box 27"/>
              <p:cNvSpPr txBox="1">
                <a:spLocks noChangeArrowheads="1"/>
              </p:cNvSpPr>
              <p:nvPr/>
            </p:nvSpPr>
            <p:spPr bwMode="auto">
              <a:xfrm>
                <a:off x="3375" y="2745"/>
                <a:ext cx="5250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300" dirty="0">
                    <a:solidFill>
                      <a:srgbClr val="0070C0"/>
                    </a:solidFill>
                    <a:latin typeface="Times New Roman" pitchFamily="18" charset="0"/>
                  </a:rPr>
                  <a:t>Education and training system</a:t>
                </a:r>
              </a:p>
            </p:txBody>
          </p:sp>
        </p:grp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4272" y="912"/>
              <a:ext cx="1346" cy="375"/>
              <a:chOff x="3360" y="2700"/>
              <a:chExt cx="5265" cy="765"/>
            </a:xfrm>
          </p:grpSpPr>
          <p:sp>
            <p:nvSpPr>
              <p:cNvPr id="55" name="AutoShape 29"/>
              <p:cNvSpPr>
                <a:spLocks noChangeArrowheads="1"/>
              </p:cNvSpPr>
              <p:nvPr/>
            </p:nvSpPr>
            <p:spPr bwMode="auto">
              <a:xfrm>
                <a:off x="3360" y="2700"/>
                <a:ext cx="5250" cy="7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6" name="Text Box 30"/>
              <p:cNvSpPr txBox="1">
                <a:spLocks noChangeArrowheads="1"/>
              </p:cNvSpPr>
              <p:nvPr/>
            </p:nvSpPr>
            <p:spPr bwMode="auto">
              <a:xfrm>
                <a:off x="3375" y="2745"/>
                <a:ext cx="5250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300" dirty="0">
                    <a:solidFill>
                      <a:srgbClr val="0070C0"/>
                    </a:solidFill>
                    <a:latin typeface="Times New Roman" pitchFamily="18" charset="0"/>
                  </a:rPr>
                  <a:t>Communication Infrastructures</a:t>
                </a:r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240" y="2630"/>
              <a:ext cx="1444" cy="394"/>
              <a:chOff x="3360" y="2700"/>
              <a:chExt cx="5265" cy="765"/>
            </a:xfrm>
          </p:grpSpPr>
          <p:sp>
            <p:nvSpPr>
              <p:cNvPr id="53" name="AutoShape 32"/>
              <p:cNvSpPr>
                <a:spLocks noChangeArrowheads="1"/>
              </p:cNvSpPr>
              <p:nvPr/>
            </p:nvSpPr>
            <p:spPr bwMode="auto">
              <a:xfrm>
                <a:off x="3360" y="2700"/>
                <a:ext cx="5250" cy="7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4" name="Text Box 33"/>
              <p:cNvSpPr txBox="1">
                <a:spLocks noChangeArrowheads="1"/>
              </p:cNvSpPr>
              <p:nvPr/>
            </p:nvSpPr>
            <p:spPr bwMode="auto">
              <a:xfrm>
                <a:off x="3375" y="2745"/>
                <a:ext cx="5250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300" dirty="0">
                    <a:solidFill>
                      <a:srgbClr val="0070C0"/>
                    </a:solidFill>
                    <a:latin typeface="Times New Roman" pitchFamily="18" charset="0"/>
                  </a:rPr>
                  <a:t>Product market conditions</a:t>
                </a:r>
              </a:p>
            </p:txBody>
          </p:sp>
        </p:grp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4124" y="2635"/>
              <a:ext cx="1444" cy="355"/>
              <a:chOff x="3360" y="2700"/>
              <a:chExt cx="5265" cy="862"/>
            </a:xfrm>
          </p:grpSpPr>
          <p:sp>
            <p:nvSpPr>
              <p:cNvPr id="51" name="AutoShape 35"/>
              <p:cNvSpPr>
                <a:spLocks noChangeArrowheads="1"/>
              </p:cNvSpPr>
              <p:nvPr/>
            </p:nvSpPr>
            <p:spPr bwMode="auto">
              <a:xfrm>
                <a:off x="3360" y="2700"/>
                <a:ext cx="5250" cy="7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/>
            </p:nvSpPr>
            <p:spPr bwMode="auto">
              <a:xfrm>
                <a:off x="3404" y="2743"/>
                <a:ext cx="5221" cy="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300" dirty="0">
                    <a:solidFill>
                      <a:srgbClr val="0070C0"/>
                    </a:solidFill>
                    <a:latin typeface="Times New Roman" pitchFamily="18" charset="0"/>
                  </a:rPr>
                  <a:t>Factor market conditions</a:t>
                </a:r>
              </a:p>
            </p:txBody>
          </p:sp>
        </p:grp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2928" y="3456"/>
              <a:ext cx="119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1921" y="2972"/>
              <a:ext cx="2070" cy="22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909" y="2990"/>
              <a:ext cx="206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imes New Roman" pitchFamily="18" charset="0"/>
                </a:rPr>
                <a:t>National innovation capacity</a:t>
              </a: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H="1">
              <a:off x="4704" y="1296"/>
              <a:ext cx="207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1008" y="1344"/>
              <a:ext cx="288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H="1" flipV="1">
              <a:off x="4362" y="2475"/>
              <a:ext cx="288" cy="1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H="1">
              <a:off x="1214" y="2466"/>
              <a:ext cx="344" cy="1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896230">
              <a:off x="1728" y="3264"/>
              <a:ext cx="77" cy="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rot="2009226">
              <a:off x="471" y="1933"/>
              <a:ext cx="77" cy="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rot="-7011075">
              <a:off x="749" y="1315"/>
              <a:ext cx="4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 rot="5963421">
              <a:off x="4156" y="3236"/>
              <a:ext cx="49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rot="1698821">
              <a:off x="5295" y="1947"/>
              <a:ext cx="77" cy="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 rot="-10320474">
              <a:off x="4944" y="1296"/>
              <a:ext cx="144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 rot="-990379">
              <a:off x="4390" y="858"/>
              <a:ext cx="77" cy="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rot="4773724">
              <a:off x="1355" y="847"/>
              <a:ext cx="50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2976" y="1776"/>
              <a:ext cx="0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lt-LT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2880" y="1968"/>
              <a:ext cx="162" cy="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2915" y="6567329"/>
            <a:ext cx="1875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/>
              <a:t>Source</a:t>
            </a:r>
            <a:r>
              <a:rPr lang="lt-LT" sz="1000" dirty="0" smtClean="0"/>
              <a:t>: OECD, 2007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Strategic Knowledge Management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13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70013" y="1542770"/>
            <a:ext cx="8235508" cy="4633319"/>
            <a:chOff x="630" y="1148"/>
            <a:chExt cx="4760" cy="3140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536" y="1165"/>
              <a:ext cx="2105" cy="188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lt-LT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320" y="1148"/>
              <a:ext cx="2090" cy="188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lt-LT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092" y="2039"/>
              <a:ext cx="1778" cy="2111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lt-LT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372" y="2134"/>
              <a:ext cx="120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0070C0"/>
                  </a:solidFill>
                  <a:latin typeface="Times New Roman" pitchFamily="18" charset="0"/>
                </a:rPr>
                <a:t>LEARNING 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905" y="1243"/>
              <a:ext cx="83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>
                  <a:latin typeface="Times New Roman" pitchFamily="18" charset="0"/>
                </a:rPr>
                <a:t>PEOPLE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144" y="1390"/>
              <a:ext cx="140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>
                  <a:latin typeface="Times New Roman" pitchFamily="18" charset="0"/>
                </a:rPr>
                <a:t>TECHNOLOGY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583" y="2965"/>
              <a:ext cx="99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>
                  <a:latin typeface="Times New Roman" pitchFamily="18" charset="0"/>
                </a:rPr>
                <a:t>PROCESS 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429" y="1520"/>
              <a:ext cx="1279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Times New Roman" pitchFamily="18" charset="0"/>
                </a:rPr>
                <a:t>Attitudes, Sharing, 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Innovation, Skills, 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Team work, Motivation, 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Organization, Vision/Objectives, </a:t>
              </a:r>
              <a:r>
                <a:rPr lang="lt-LT" sz="1400">
                  <a:latin typeface="Times New Roman" pitchFamily="18" charset="0"/>
                </a:rPr>
                <a:t/>
              </a:r>
              <a:br>
                <a:rPr lang="lt-LT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Communities 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Standards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254" y="1619"/>
              <a:ext cx="1232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latin typeface="Times New Roman" pitchFamily="18" charset="0"/>
                </a:rPr>
                <a:t>Data stores &amp; formats, Networks, Internet, </a:t>
              </a:r>
              <a:br>
                <a:rPr lang="en-US" sz="1400" dirty="0">
                  <a:latin typeface="Times New Roman" pitchFamily="18" charset="0"/>
                </a:rPr>
              </a:br>
              <a:r>
                <a:rPr lang="en-US" sz="1400" dirty="0">
                  <a:latin typeface="Times New Roman" pitchFamily="18" charset="0"/>
                </a:rPr>
                <a:t>Data Mining &amp; Analysis, Decision tools, Automation Standards</a:t>
              </a:r>
              <a:br>
                <a:rPr lang="en-US" sz="1400" dirty="0">
                  <a:latin typeface="Times New Roman" pitchFamily="18" charset="0"/>
                </a:rPr>
              </a:br>
              <a:r>
                <a:rPr lang="en-US" sz="1000" b="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302" y="3112"/>
              <a:ext cx="1279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Times New Roman" pitchFamily="18" charset="0"/>
                </a:rPr>
                <a:t>KM Maps,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Work flows, Integration, 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Best Practices,</a:t>
              </a:r>
              <a:br>
                <a:rPr lang="en-US" sz="1400">
                  <a:latin typeface="Times New Roman" pitchFamily="18" charset="0"/>
                </a:rPr>
              </a:br>
              <a:r>
                <a:rPr lang="en-US" sz="1400">
                  <a:latin typeface="Times New Roman" pitchFamily="18" charset="0"/>
                </a:rPr>
                <a:t>Business Intelligence Standards</a:t>
              </a:r>
            </a:p>
          </p:txBody>
        </p:sp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1461" y="1221"/>
              <a:ext cx="506" cy="337"/>
              <a:chOff x="2520" y="9405"/>
              <a:chExt cx="975" cy="585"/>
            </a:xfrm>
          </p:grpSpPr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2535" y="9405"/>
                <a:ext cx="915" cy="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lt-LT"/>
              </a:p>
            </p:txBody>
          </p: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2520" y="9405"/>
                <a:ext cx="975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600" dirty="0">
                    <a:latin typeface="Times New Roman" pitchFamily="18" charset="0"/>
                  </a:rPr>
                  <a:t>70%</a:t>
                </a:r>
              </a:p>
            </p:txBody>
          </p:sp>
        </p:grp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4166" y="2385"/>
              <a:ext cx="507" cy="338"/>
              <a:chOff x="2520" y="9405"/>
              <a:chExt cx="975" cy="585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auto">
              <a:xfrm>
                <a:off x="2535" y="9405"/>
                <a:ext cx="915" cy="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lt-LT"/>
              </a:p>
            </p:txBody>
          </p:sp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2520" y="9405"/>
                <a:ext cx="975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600">
                    <a:latin typeface="Times New Roman" pitchFamily="18" charset="0"/>
                  </a:rPr>
                  <a:t>10%</a:t>
                </a:r>
              </a:p>
            </p:txBody>
          </p:sp>
        </p:grp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1959" y="3207"/>
              <a:ext cx="507" cy="337"/>
              <a:chOff x="2520" y="9405"/>
              <a:chExt cx="975" cy="585"/>
            </a:xfrm>
          </p:grpSpPr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2535" y="9405"/>
                <a:ext cx="915" cy="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lt-LT"/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2520" y="9405"/>
                <a:ext cx="975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600">
                    <a:latin typeface="Times New Roman" pitchFamily="18" charset="0"/>
                  </a:rPr>
                  <a:t>20%</a:t>
                </a:r>
              </a:p>
            </p:txBody>
          </p:sp>
        </p:grp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548" y="3034"/>
              <a:ext cx="790" cy="6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lt-LT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4548" y="3112"/>
              <a:ext cx="84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600">
                  <a:latin typeface="Times New Roman" pitchFamily="18" charset="0"/>
                </a:rPr>
                <a:t>n% = effort required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630" y="4121"/>
              <a:ext cx="14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lt-LT" sz="1000" b="0" dirty="0" err="1" smtClean="0">
                  <a:latin typeface="Calibri" pitchFamily="34" charset="0"/>
                  <a:cs typeface="Times New Roman" pitchFamily="18" charset="0"/>
                </a:rPr>
                <a:t>Source</a:t>
              </a:r>
              <a:r>
                <a:rPr lang="lt-LT" sz="1000" b="0" dirty="0" smtClean="0">
                  <a:latin typeface="Calibri" pitchFamily="34" charset="0"/>
                  <a:cs typeface="Times New Roman" pitchFamily="18" charset="0"/>
                </a:rPr>
                <a:t>: </a:t>
              </a:r>
              <a:r>
                <a:rPr lang="en-GB" sz="1000" b="0" dirty="0" smtClean="0">
                  <a:latin typeface="Calibri" pitchFamily="34" charset="0"/>
                  <a:cs typeface="Times New Roman" pitchFamily="18" charset="0"/>
                </a:rPr>
                <a:t>Bhatt KM strategist</a:t>
              </a:r>
              <a:r>
                <a:rPr lang="lt-LT" sz="1000" b="0" dirty="0" smtClean="0">
                  <a:latin typeface="Calibri" pitchFamily="34" charset="0"/>
                  <a:cs typeface="Times New Roman" pitchFamily="18" charset="0"/>
                </a:rPr>
                <a:t>,</a:t>
              </a:r>
              <a:r>
                <a:rPr lang="en-US" sz="1000" b="0" dirty="0" smtClean="0">
                  <a:latin typeface="Calibri" pitchFamily="34" charset="0"/>
                  <a:cs typeface="Times New Roman" pitchFamily="18" charset="0"/>
                </a:rPr>
                <a:t> 2003</a:t>
              </a:r>
              <a:r>
                <a:rPr lang="lt-LT" sz="1000" b="0" dirty="0" smtClean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GB" sz="1000" b="0" dirty="0" smtClean="0">
                  <a:latin typeface="Calibri" pitchFamily="34" charset="0"/>
                  <a:cs typeface="Times New Roman" pitchFamily="18" charset="0"/>
                </a:rPr>
                <a:t> </a:t>
              </a:r>
              <a:endParaRPr lang="en-GB" sz="1000" b="0" dirty="0">
                <a:latin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7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2400" b="1" cap="all" dirty="0">
                <a:solidFill>
                  <a:schemeClr val="tx1"/>
                </a:solidFill>
                <a:latin typeface="Calibri" pitchFamily="34" charset="0"/>
              </a:rPr>
              <a:t>Leading Through </a:t>
            </a:r>
            <a:r>
              <a:rPr lang="en-US" sz="2400" b="1" cap="all" dirty="0" smtClean="0">
                <a:solidFill>
                  <a:schemeClr val="tx1"/>
                </a:solidFill>
                <a:latin typeface="Calibri" pitchFamily="34" charset="0"/>
              </a:rPr>
              <a:t>Connections: CEOs now see technology change as most critical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14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531938"/>
            <a:ext cx="5751214" cy="42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406" y="5918200"/>
            <a:ext cx="2951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, IBM</a:t>
            </a:r>
            <a:r>
              <a:rPr lang="en-US" sz="1000" dirty="0" smtClean="0">
                <a:latin typeface="Calibri" pitchFamily="34" charset="0"/>
              </a:rPr>
              <a:t> Leading Through Connections</a:t>
            </a:r>
            <a:r>
              <a:rPr lang="lt-LT" sz="1000" dirty="0" smtClean="0">
                <a:latin typeface="Calibri" pitchFamily="34" charset="0"/>
              </a:rPr>
              <a:t>  , 201</a:t>
            </a:r>
            <a:r>
              <a:rPr lang="en-US" sz="1000" dirty="0" smtClean="0">
                <a:latin typeface="Calibri" pitchFamily="34" charset="0"/>
              </a:rPr>
              <a:t>2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cap="all" dirty="0" smtClean="0">
                <a:solidFill>
                  <a:schemeClr val="tx1"/>
                </a:solidFill>
                <a:latin typeface="Calibri" pitchFamily="34" charset="0"/>
              </a:rPr>
              <a:t>ICT </a:t>
            </a:r>
            <a:r>
              <a:rPr lang="lt-LT" sz="3600" b="1" cap="all" dirty="0" err="1" smtClean="0">
                <a:solidFill>
                  <a:schemeClr val="tx1"/>
                </a:solidFill>
                <a:latin typeface="Calibri" pitchFamily="34" charset="0"/>
              </a:rPr>
              <a:t>Literacy</a:t>
            </a:r>
            <a:endParaRPr lang="en-US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15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Paveikslėlis 11"/>
          <p:cNvPicPr/>
          <p:nvPr/>
        </p:nvPicPr>
        <p:blipFill rotWithShape="1">
          <a:blip r:embed="rId8"/>
          <a:srcRect l="37889" t="40272" r="38792" b="31097"/>
          <a:stretch/>
        </p:blipFill>
        <p:spPr bwMode="auto">
          <a:xfrm>
            <a:off x="2655454" y="1510598"/>
            <a:ext cx="5012889" cy="4222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9175" y="5918200"/>
            <a:ext cx="2904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EC, J</a:t>
            </a:r>
            <a:r>
              <a:rPr lang="en-US" sz="1000" dirty="0" smtClean="0">
                <a:latin typeface="Calibri" pitchFamily="34" charset="0"/>
              </a:rPr>
              <a:t>RI </a:t>
            </a:r>
            <a:r>
              <a:rPr lang="lt-LT" sz="1000" dirty="0" err="1" smtClean="0">
                <a:latin typeface="Calibri" pitchFamily="34" charset="0"/>
              </a:rPr>
              <a:t>for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Prospective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Technological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studies</a:t>
            </a:r>
            <a:r>
              <a:rPr lang="lt-LT" sz="1000" dirty="0" smtClean="0">
                <a:latin typeface="Calibri" pitchFamily="34" charset="0"/>
              </a:rPr>
              <a:t>, 2010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DIGITAL LITERACY 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16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Paveikslėlis 11"/>
          <p:cNvPicPr/>
          <p:nvPr/>
        </p:nvPicPr>
        <p:blipFill rotWithShape="1">
          <a:blip r:embed="rId8"/>
          <a:srcRect l="28825" t="47368" r="44532" b="13574"/>
          <a:stretch/>
        </p:blipFill>
        <p:spPr bwMode="auto">
          <a:xfrm>
            <a:off x="971551" y="1603057"/>
            <a:ext cx="7416874" cy="4273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013" y="5918200"/>
            <a:ext cx="230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latin typeface="Calibri" pitchFamily="34" charset="0"/>
              </a:rPr>
              <a:t>Source:Futurelab,2010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algn="l" eaLnBrk="1" hangingPunct="1"/>
            <a:r>
              <a:rPr lang="lt-LT" sz="2800" b="1" cap="all" dirty="0"/>
              <a:t>Digital </a:t>
            </a:r>
            <a:r>
              <a:rPr lang="lt-LT" sz="2800" b="1" cap="all" dirty="0" err="1"/>
              <a:t>Competence</a:t>
            </a:r>
            <a:r>
              <a:rPr lang="lt-LT" sz="2800" b="1" cap="all" dirty="0"/>
              <a:t> </a:t>
            </a:r>
            <a:r>
              <a:rPr lang="lt-LT" sz="2800" b="1" cap="all" dirty="0" err="1"/>
              <a:t>Assessment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17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4095" b="8721"/>
          <a:stretch/>
        </p:blipFill>
        <p:spPr bwMode="auto">
          <a:xfrm>
            <a:off x="1835696" y="1429083"/>
            <a:ext cx="6624736" cy="430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9175" y="5918200"/>
            <a:ext cx="2016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</a:t>
            </a:r>
            <a:r>
              <a:rPr lang="lt-LT" sz="1000" dirty="0" err="1" smtClean="0">
                <a:latin typeface="Calibri" pitchFamily="34" charset="0"/>
              </a:rPr>
              <a:t>Calvani</a:t>
            </a:r>
            <a:r>
              <a:rPr lang="lt-LT" sz="1000" dirty="0" smtClean="0">
                <a:latin typeface="Calibri" pitchFamily="34" charset="0"/>
              </a:rPr>
              <a:t> et al., 2009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dirty="0" smtClean="0">
                <a:solidFill>
                  <a:schemeClr val="tx1"/>
                </a:solidFill>
                <a:latin typeface="Calibri" pitchFamily="34" charset="0"/>
              </a:rPr>
              <a:t>SKILLS GAP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18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Turinio vietos rezervavimo ženklas 11"/>
          <p:cNvPicPr>
            <a:picLocks noGrp="1"/>
          </p:cNvPicPr>
          <p:nvPr>
            <p:ph idx="1"/>
          </p:nvPr>
        </p:nvPicPr>
        <p:blipFill rotWithShape="1">
          <a:blip r:embed="rId8"/>
          <a:srcRect l="24676" t="33515" r="21425" b="29791"/>
          <a:stretch/>
        </p:blipFill>
        <p:spPr bwMode="auto">
          <a:xfrm>
            <a:off x="1547664" y="1570038"/>
            <a:ext cx="7305824" cy="3858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91819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/>
              <a:t>Source</a:t>
            </a:r>
            <a:r>
              <a:rPr lang="lt-LT" sz="1000" dirty="0" smtClean="0"/>
              <a:t>: „</a:t>
            </a:r>
            <a:r>
              <a:rPr lang="lt-LT" sz="1000" dirty="0" err="1" smtClean="0"/>
              <a:t>Strengthening</a:t>
            </a:r>
            <a:r>
              <a:rPr lang="lt-LT" sz="1000" dirty="0" smtClean="0"/>
              <a:t> e-</a:t>
            </a:r>
            <a:r>
              <a:rPr lang="lt-LT" sz="1000" dirty="0" err="1" smtClean="0"/>
              <a:t>Skills</a:t>
            </a:r>
            <a:r>
              <a:rPr lang="lt-LT" sz="1000" dirty="0" smtClean="0"/>
              <a:t> </a:t>
            </a:r>
            <a:r>
              <a:rPr lang="lt-LT" sz="1000" dirty="0" err="1" smtClean="0"/>
              <a:t>for</a:t>
            </a:r>
            <a:r>
              <a:rPr lang="lt-LT" sz="1000" dirty="0" smtClean="0"/>
              <a:t> </a:t>
            </a:r>
            <a:r>
              <a:rPr lang="lt-LT" sz="1000" dirty="0" err="1" smtClean="0"/>
              <a:t>Innovation</a:t>
            </a:r>
            <a:r>
              <a:rPr lang="lt-LT" sz="1000" dirty="0" smtClean="0"/>
              <a:t> </a:t>
            </a:r>
            <a:r>
              <a:rPr lang="lt-LT" sz="1000" dirty="0" err="1" smtClean="0"/>
              <a:t>in</a:t>
            </a:r>
            <a:r>
              <a:rPr lang="lt-LT" sz="1000" dirty="0" smtClean="0"/>
              <a:t> </a:t>
            </a:r>
            <a:r>
              <a:rPr lang="lt-LT" sz="1000" dirty="0" err="1" smtClean="0"/>
              <a:t>Europe</a:t>
            </a:r>
            <a:r>
              <a:rPr lang="lt-LT" sz="1000" dirty="0" smtClean="0"/>
              <a:t>“, 2010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38329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dirty="0" smtClean="0">
                <a:solidFill>
                  <a:schemeClr val="tx1"/>
                </a:solidFill>
                <a:latin typeface="Calibri" pitchFamily="34" charset="0"/>
              </a:rPr>
              <a:t>SKILLS PYRAMID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19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Paveikslėlis 11"/>
          <p:cNvPicPr/>
          <p:nvPr/>
        </p:nvPicPr>
        <p:blipFill rotWithShape="1">
          <a:blip r:embed="rId8"/>
          <a:srcRect l="26514" t="32443" r="29264" b="37473"/>
          <a:stretch/>
        </p:blipFill>
        <p:spPr bwMode="auto">
          <a:xfrm>
            <a:off x="1259632" y="1570038"/>
            <a:ext cx="7593856" cy="430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5918200"/>
            <a:ext cx="4105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dirty="0" err="1" smtClean="0"/>
              <a:t>Source</a:t>
            </a:r>
            <a:r>
              <a:rPr lang="lt-LT" sz="800" dirty="0" smtClean="0"/>
              <a:t>: „</a:t>
            </a:r>
            <a:r>
              <a:rPr lang="lt-LT" sz="800" dirty="0" err="1" smtClean="0"/>
              <a:t>Who</a:t>
            </a:r>
            <a:r>
              <a:rPr lang="lt-LT" sz="800" dirty="0" smtClean="0"/>
              <a:t> </a:t>
            </a:r>
            <a:r>
              <a:rPr lang="lt-LT" sz="800" dirty="0" err="1" smtClean="0"/>
              <a:t>Cares“Who</a:t>
            </a:r>
            <a:r>
              <a:rPr lang="lt-LT" sz="800" dirty="0" smtClean="0"/>
              <a:t> </a:t>
            </a:r>
            <a:r>
              <a:rPr lang="lt-LT" sz="800" dirty="0" err="1" smtClean="0"/>
              <a:t>Dares</a:t>
            </a:r>
            <a:r>
              <a:rPr lang="lt-LT" sz="800" dirty="0" smtClean="0"/>
              <a:t>? </a:t>
            </a:r>
            <a:r>
              <a:rPr lang="lt-LT" sz="800" dirty="0" err="1" smtClean="0"/>
              <a:t>Providing</a:t>
            </a:r>
            <a:r>
              <a:rPr lang="lt-LT" sz="800" dirty="0" smtClean="0"/>
              <a:t> </a:t>
            </a:r>
            <a:r>
              <a:rPr lang="lt-LT" sz="800" dirty="0" err="1" smtClean="0"/>
              <a:t>the</a:t>
            </a:r>
            <a:r>
              <a:rPr lang="lt-LT" sz="800" dirty="0" smtClean="0"/>
              <a:t> </a:t>
            </a:r>
            <a:r>
              <a:rPr lang="lt-LT" sz="800" dirty="0" err="1" smtClean="0"/>
              <a:t>skills</a:t>
            </a:r>
            <a:r>
              <a:rPr lang="lt-LT" sz="800" dirty="0" smtClean="0"/>
              <a:t> </a:t>
            </a:r>
            <a:r>
              <a:rPr lang="lt-LT" sz="800" dirty="0" err="1" smtClean="0"/>
              <a:t>for</a:t>
            </a:r>
            <a:r>
              <a:rPr lang="lt-LT" sz="800" dirty="0" smtClean="0"/>
              <a:t> </a:t>
            </a:r>
            <a:r>
              <a:rPr lang="lt-LT" sz="800" dirty="0" err="1" smtClean="0"/>
              <a:t>an</a:t>
            </a:r>
            <a:r>
              <a:rPr lang="lt-LT" sz="800" dirty="0" smtClean="0"/>
              <a:t> </a:t>
            </a:r>
            <a:r>
              <a:rPr lang="lt-LT" sz="800" dirty="0" err="1" smtClean="0"/>
              <a:t>innovative</a:t>
            </a:r>
            <a:r>
              <a:rPr lang="lt-LT" sz="800" dirty="0" smtClean="0"/>
              <a:t> </a:t>
            </a:r>
            <a:r>
              <a:rPr lang="lt-LT" sz="800" dirty="0" err="1" smtClean="0"/>
              <a:t>and</a:t>
            </a:r>
            <a:r>
              <a:rPr lang="lt-LT" sz="800" dirty="0" smtClean="0"/>
              <a:t> </a:t>
            </a:r>
            <a:r>
              <a:rPr lang="lt-LT" sz="800" dirty="0" err="1" smtClean="0"/>
              <a:t>suitainable</a:t>
            </a:r>
            <a:r>
              <a:rPr lang="lt-LT" sz="800" dirty="0" smtClean="0"/>
              <a:t> </a:t>
            </a:r>
            <a:r>
              <a:rPr lang="lt-LT" sz="800" dirty="0" err="1" smtClean="0"/>
              <a:t>Europe</a:t>
            </a:r>
            <a:r>
              <a:rPr lang="lt-LT" sz="800" dirty="0" smtClean="0"/>
              <a:t>“, 2009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40112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</a:rPr>
              <a:t>The Key Message</a:t>
            </a:r>
            <a:endParaRPr lang="lt-LT" sz="3600" b="1" cap="all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305675" cy="42767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lt-LT" sz="2800" dirty="0" smtClean="0">
              <a:latin typeface="Calibri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..</a:t>
            </a:r>
            <a:r>
              <a:rPr lang="en-US" sz="2800" i="1" dirty="0" smtClean="0">
                <a:solidFill>
                  <a:srgbClr val="0070C0"/>
                </a:solidFill>
                <a:latin typeface="Calibri" pitchFamily="34" charset="0"/>
              </a:rPr>
              <a:t>the new knowledge-networked economy requires a totally different strategic management mindset and toolbox.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pPr marL="0" indent="360000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The traditional approaches are not completely obsolete, but used on their own they are inappropriate for sustainable organizational performance and survival in today’s knowledge-networked economy.</a:t>
            </a:r>
            <a:endParaRPr lang="lt-LT" sz="2800" dirty="0" smtClean="0"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2800" b="1" cap="all" dirty="0">
                <a:solidFill>
                  <a:schemeClr val="tx1"/>
                </a:solidFill>
                <a:latin typeface="Calibri" pitchFamily="34" charset="0"/>
              </a:rPr>
              <a:t>e-skills Demand and Supply Gaps (excess demand) in the EU27 until 2015</a:t>
            </a:r>
            <a:endParaRPr lang="lt-LT" sz="28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20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2441"/>
            <a:ext cx="6984776" cy="418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50" y="587692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>
                <a:latin typeface="Calibri" pitchFamily="34" charset="0"/>
              </a:rPr>
              <a:t>: </a:t>
            </a:r>
            <a:r>
              <a:rPr lang="lt-LT" sz="1000" dirty="0" err="1">
                <a:latin typeface="Calibri" pitchFamily="34" charset="0"/>
              </a:rPr>
              <a:t>empirica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err="1">
                <a:latin typeface="Calibri" pitchFamily="34" charset="0"/>
              </a:rPr>
              <a:t>and</a:t>
            </a:r>
            <a:r>
              <a:rPr lang="lt-LT" sz="1000" dirty="0">
                <a:latin typeface="Calibri" pitchFamily="34" charset="0"/>
              </a:rPr>
              <a:t> IDC, e-</a:t>
            </a:r>
            <a:r>
              <a:rPr lang="lt-LT" sz="1000" dirty="0" err="1">
                <a:latin typeface="Calibri" pitchFamily="34" charset="0"/>
              </a:rPr>
              <a:t>Skills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err="1">
                <a:latin typeface="Calibri" pitchFamily="34" charset="0"/>
              </a:rPr>
              <a:t>Monitor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smtClean="0">
                <a:latin typeface="Calibri" pitchFamily="34" charset="0"/>
              </a:rPr>
              <a:t>,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lt-LT" sz="1000" dirty="0" smtClean="0">
                <a:latin typeface="Calibri" pitchFamily="34" charset="0"/>
              </a:rPr>
              <a:t>2009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dirty="0" smtClean="0">
                <a:solidFill>
                  <a:schemeClr val="tx1"/>
                </a:solidFill>
                <a:latin typeface="Calibri" pitchFamily="34" charset="0"/>
              </a:rPr>
              <a:t>SCENARIOS OF TURBO KNOWLEDGE ECONOMY  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21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41475"/>
              </p:ext>
            </p:extLst>
          </p:nvPr>
        </p:nvGraphicFramePr>
        <p:xfrm>
          <a:off x="1116013" y="1570036"/>
          <a:ext cx="7804150" cy="430688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804150"/>
              </a:tblGrid>
              <a:tr h="60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</a:rPr>
                        <a:t>Turbo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knowledge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economy</a:t>
                      </a:r>
                      <a:r>
                        <a:rPr lang="lt-LT" sz="1100" dirty="0">
                          <a:effectLst/>
                        </a:rPr>
                        <a:t> – Take </a:t>
                      </a:r>
                      <a:r>
                        <a:rPr lang="lt-LT" sz="1100" dirty="0" err="1">
                          <a:effectLst/>
                        </a:rPr>
                        <a:t>off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Europe</a:t>
                      </a:r>
                      <a:r>
                        <a:rPr lang="lt-LT" sz="1100" dirty="0">
                          <a:effectLst/>
                        </a:rPr>
                        <a:t>, </a:t>
                      </a:r>
                      <a:r>
                        <a:rPr lang="lt-LT" sz="1100" dirty="0" err="1">
                          <a:effectLst/>
                        </a:rPr>
                        <a:t>thanks</a:t>
                      </a:r>
                      <a:r>
                        <a:rPr lang="lt-LT" sz="1100" dirty="0">
                          <a:effectLst/>
                        </a:rPr>
                        <a:t> to a </a:t>
                      </a:r>
                      <a:r>
                        <a:rPr lang="lt-LT" sz="1100" dirty="0" err="1">
                          <a:effectLst/>
                        </a:rPr>
                        <a:t>virtuous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circle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of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productivity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and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economy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growth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driven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by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widespread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diffusion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of</a:t>
                      </a:r>
                      <a:r>
                        <a:rPr lang="lt-LT" sz="1100" dirty="0">
                          <a:effectLst/>
                        </a:rPr>
                        <a:t> ICT-</a:t>
                      </a:r>
                      <a:r>
                        <a:rPr lang="lt-LT" sz="1100" dirty="0" err="1">
                          <a:effectLst/>
                        </a:rPr>
                        <a:t>based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innovation</a:t>
                      </a:r>
                      <a:r>
                        <a:rPr lang="lt-LT" sz="1100" dirty="0">
                          <a:effectLst/>
                        </a:rPr>
                        <a:t>.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</a:rPr>
                        <a:t>Investing in the future – Return to moderate growth, accompanied by acceleration of ICT investments and innovation.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</a:rPr>
                        <a:t>Back to normal – A return to the gistorical developmen trajectory experience before the crisis, in terms of growth rates and IT innovation.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</a:rPr>
                        <a:t>Tradition wins – After the crisis, export – driven recovery favours traditional industrines, rather than high-tech and innovative industrines, resulting in moderate economic growth with low ICT growth. Relocation of the ICT industry outside Europe accelerates. 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</a:rPr>
                        <a:t>Stagnation</a:t>
                      </a:r>
                      <a:r>
                        <a:rPr lang="lt-LT" sz="1100" dirty="0">
                          <a:effectLst/>
                        </a:rPr>
                        <a:t> – </a:t>
                      </a:r>
                      <a:r>
                        <a:rPr lang="lt-LT" sz="1100" dirty="0" err="1">
                          <a:effectLst/>
                        </a:rPr>
                        <a:t>Very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slow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recovery</a:t>
                      </a:r>
                      <a:r>
                        <a:rPr lang="lt-LT" sz="1100" dirty="0">
                          <a:effectLst/>
                        </a:rPr>
                        <a:t>, </a:t>
                      </a:r>
                      <a:r>
                        <a:rPr lang="lt-LT" sz="1100" dirty="0" err="1">
                          <a:effectLst/>
                        </a:rPr>
                        <a:t>accompanied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by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domestic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protectionism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most</a:t>
                      </a:r>
                      <a:r>
                        <a:rPr lang="lt-LT" sz="1100" dirty="0">
                          <a:effectLst/>
                        </a:rPr>
                        <a:t>  </a:t>
                      </a:r>
                      <a:r>
                        <a:rPr lang="lt-LT" sz="1100" dirty="0" err="1">
                          <a:effectLst/>
                        </a:rPr>
                        <a:t>important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countries</a:t>
                      </a:r>
                      <a:r>
                        <a:rPr lang="lt-LT" sz="1100" dirty="0">
                          <a:effectLst/>
                        </a:rPr>
                        <a:t>, </a:t>
                      </a:r>
                      <a:r>
                        <a:rPr lang="lt-LT" sz="1100" dirty="0" err="1">
                          <a:effectLst/>
                        </a:rPr>
                        <a:t>discouraging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innovation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investment</a:t>
                      </a:r>
                      <a:r>
                        <a:rPr lang="lt-LT" sz="1100" dirty="0">
                          <a:effectLst/>
                        </a:rPr>
                        <a:t>. </a:t>
                      </a:r>
                      <a:r>
                        <a:rPr lang="lt-LT" sz="1100" dirty="0" err="1">
                          <a:effectLst/>
                        </a:rPr>
                        <a:t>The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European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socio-economic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systemstruggles</a:t>
                      </a:r>
                      <a:r>
                        <a:rPr lang="lt-LT" sz="1100" dirty="0">
                          <a:effectLst/>
                        </a:rPr>
                        <a:t> to </a:t>
                      </a:r>
                      <a:r>
                        <a:rPr lang="lt-LT" sz="1100" dirty="0" err="1">
                          <a:effectLst/>
                        </a:rPr>
                        <a:t>keep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up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with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emerging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economies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and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tends</a:t>
                      </a:r>
                      <a:r>
                        <a:rPr lang="lt-LT" sz="1100" dirty="0">
                          <a:effectLst/>
                        </a:rPr>
                        <a:t> to </a:t>
                      </a:r>
                      <a:r>
                        <a:rPr lang="lt-LT" sz="1100" dirty="0" err="1">
                          <a:effectLst/>
                        </a:rPr>
                        <a:t>close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itself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off</a:t>
                      </a:r>
                      <a:r>
                        <a:rPr lang="lt-LT" sz="1100" dirty="0">
                          <a:effectLst/>
                        </a:rPr>
                        <a:t>. </a:t>
                      </a:r>
                      <a:r>
                        <a:rPr lang="lt-LT" sz="1100" dirty="0" err="1">
                          <a:effectLst/>
                        </a:rPr>
                        <a:t>Low</a:t>
                      </a:r>
                      <a:r>
                        <a:rPr lang="lt-LT" sz="1100" dirty="0">
                          <a:effectLst/>
                        </a:rPr>
                        <a:t> ICT </a:t>
                      </a:r>
                      <a:r>
                        <a:rPr lang="lt-LT" sz="1100" dirty="0" err="1">
                          <a:effectLst/>
                        </a:rPr>
                        <a:t>investments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and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growth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</a:t>
                      </a:r>
                      <a:r>
                        <a:rPr lang="lt-LT" sz="1100" dirty="0">
                          <a:effectLst/>
                        </a:rPr>
                        <a:t> It </a:t>
                      </a:r>
                      <a:r>
                        <a:rPr lang="lt-LT" sz="1100" dirty="0" err="1">
                          <a:effectLst/>
                        </a:rPr>
                        <a:t>off-shorting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lead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reduction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in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demand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for</a:t>
                      </a:r>
                      <a:r>
                        <a:rPr lang="lt-LT" sz="1100" dirty="0">
                          <a:effectLst/>
                        </a:rPr>
                        <a:t> e-</a:t>
                      </a:r>
                      <a:r>
                        <a:rPr lang="lt-LT" sz="1100" dirty="0" err="1">
                          <a:effectLst/>
                        </a:rPr>
                        <a:t>skills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and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potentially</a:t>
                      </a:r>
                      <a:r>
                        <a:rPr lang="lt-LT" sz="1100" dirty="0">
                          <a:effectLst/>
                        </a:rPr>
                        <a:t> </a:t>
                      </a:r>
                      <a:r>
                        <a:rPr lang="lt-LT" sz="1100" dirty="0" err="1">
                          <a:effectLst/>
                        </a:rPr>
                        <a:t>over-supply.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11000" y="588831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>
                <a:latin typeface="Calibri" pitchFamily="34" charset="0"/>
              </a:rPr>
              <a:t>: </a:t>
            </a:r>
            <a:r>
              <a:rPr lang="lt-LT" sz="1000" dirty="0" err="1">
                <a:latin typeface="Calibri" pitchFamily="34" charset="0"/>
              </a:rPr>
              <a:t>empirica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err="1">
                <a:latin typeface="Calibri" pitchFamily="34" charset="0"/>
              </a:rPr>
              <a:t>and</a:t>
            </a:r>
            <a:r>
              <a:rPr lang="lt-LT" sz="1000" dirty="0">
                <a:latin typeface="Calibri" pitchFamily="34" charset="0"/>
              </a:rPr>
              <a:t> IDC, e-</a:t>
            </a:r>
            <a:r>
              <a:rPr lang="lt-LT" sz="1000" dirty="0" err="1">
                <a:latin typeface="Calibri" pitchFamily="34" charset="0"/>
              </a:rPr>
              <a:t>Skills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err="1">
                <a:latin typeface="Calibri" pitchFamily="34" charset="0"/>
              </a:rPr>
              <a:t>Monitor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smtClean="0">
                <a:latin typeface="Calibri" pitchFamily="34" charset="0"/>
              </a:rPr>
              <a:t>,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lt-LT" sz="1000" dirty="0" smtClean="0">
                <a:latin typeface="Calibri" pitchFamily="34" charset="0"/>
              </a:rPr>
              <a:t>2009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err="1" smtClean="0">
                <a:solidFill>
                  <a:schemeClr val="tx1"/>
                </a:solidFill>
                <a:latin typeface="Calibri" pitchFamily="34" charset="0"/>
              </a:rPr>
              <a:t>DigitaL</a:t>
            </a:r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 COMPETENCE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22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6" y="1570038"/>
            <a:ext cx="8073902" cy="42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013" y="5918200"/>
            <a:ext cx="2159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Source: Ferrari, 2012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dirty="0" err="1">
                <a:solidFill>
                  <a:schemeClr val="tx1"/>
                </a:solidFill>
                <a:latin typeface="Calibri" pitchFamily="34" charset="0"/>
              </a:rPr>
              <a:t>DigEuLit</a:t>
            </a:r>
            <a:r>
              <a:rPr lang="lt-LT" sz="3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600" b="1" dirty="0" smtClean="0">
                <a:solidFill>
                  <a:schemeClr val="tx1"/>
                </a:solidFill>
                <a:latin typeface="Calibri" pitchFamily="34" charset="0"/>
              </a:rPr>
              <a:t>THREE LEVELS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23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61591"/>
            <a:ext cx="6984776" cy="439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012" y="5918200"/>
            <a:ext cx="2159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JRC </a:t>
            </a:r>
            <a:r>
              <a:rPr lang="lt-LT" sz="1000" dirty="0" err="1" smtClean="0">
                <a:latin typeface="Calibri" pitchFamily="34" charset="0"/>
              </a:rPr>
              <a:t>Technical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Report</a:t>
            </a:r>
            <a:r>
              <a:rPr lang="lt-LT" sz="1000" dirty="0" smtClean="0">
                <a:latin typeface="Calibri" pitchFamily="34" charset="0"/>
              </a:rPr>
              <a:t> , </a:t>
            </a:r>
            <a:r>
              <a:rPr lang="en-US" sz="1000" dirty="0" smtClean="0">
                <a:latin typeface="Calibri" pitchFamily="34" charset="0"/>
              </a:rPr>
              <a:t>2011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19208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>
                <a:latin typeface="Calibri" pitchFamily="34" charset="0"/>
              </a:rPr>
              <a:t>Technological Risk </a:t>
            </a:r>
            <a:r>
              <a:rPr lang="en-US" sz="3600" b="1" cap="all" dirty="0" smtClean="0">
                <a:latin typeface="Calibri" pitchFamily="34" charset="0"/>
              </a:rPr>
              <a:t>Descriptions</a:t>
            </a:r>
            <a:endParaRPr lang="en-US" sz="3600" b="1" cap="all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24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graphicFrame>
        <p:nvGraphicFramePr>
          <p:cNvPr id="13" name="Lentelė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31391"/>
              </p:ext>
            </p:extLst>
          </p:nvPr>
        </p:nvGraphicFramePr>
        <p:xfrm>
          <a:off x="1116012" y="1482596"/>
          <a:ext cx="7920484" cy="43994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60242"/>
                <a:gridCol w="3960242"/>
              </a:tblGrid>
              <a:tr h="60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Critical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systems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failure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b="0" dirty="0" err="1">
                          <a:effectLst/>
                        </a:rPr>
                        <a:t>Single-point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system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vulnerabilities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trigger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cascading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failure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or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critical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information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infrastructure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and</a:t>
                      </a:r>
                      <a:r>
                        <a:rPr lang="lt-LT" sz="1000" b="0" dirty="0">
                          <a:effectLst/>
                        </a:rPr>
                        <a:t> </a:t>
                      </a:r>
                      <a:r>
                        <a:rPr lang="lt-LT" sz="1000" b="0" dirty="0" err="1">
                          <a:effectLst/>
                        </a:rPr>
                        <a:t>network</a:t>
                      </a:r>
                      <a:r>
                        <a:rPr lang="lt-LT" sz="1000" b="0" dirty="0">
                          <a:effectLst/>
                        </a:rPr>
                        <a:t>.</a:t>
                      </a:r>
                      <a:endParaRPr lang="lt-LT" sz="10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3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Cyber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attacks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State-sponsored, state affiliated, criminal or terrorist cyber attacks.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82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Failure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of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intellectual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property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regime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Ineffective intellectual property protections undermine research and development, innovation and investment.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9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Massive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Digital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misinformation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Deliberately provocative, misleading or incomplete information disseminates rapidly and extensively with dangerous consequences.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3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Massive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incidents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of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data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fraud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/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theft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Criminal or wrongful exploitation of private data on an unprecedented scale.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9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Mineral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resource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supply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vulnerability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Growing dependence of industries on minerals that are not widely sourced with long extraction-to-market time lag for new sources.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643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Proliferation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of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orbital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debris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Rapidly accumulating debris in high-traffic geocentric orbits jeopardizes critical satelite infrastructure.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 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82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Unintended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consequences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of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nanotechnology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The manipulation of matter on an atomic and molecular level raises concerns on nanomaterials toxicity.</a:t>
                      </a:r>
                      <a:endParaRPr lang="lt-LT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482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Unintended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consequences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of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new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life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science</a:t>
                      </a:r>
                      <a:r>
                        <a:rPr lang="lt-L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rgbClr val="0070C0"/>
                          </a:solidFill>
                          <a:effectLst/>
                        </a:rPr>
                        <a:t>technologies</a:t>
                      </a:r>
                      <a:endParaRPr lang="lt-LT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err="1">
                          <a:effectLst/>
                        </a:rPr>
                        <a:t>Advances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in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genetics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and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synthetic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biology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produce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unintended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consequences</a:t>
                      </a:r>
                      <a:r>
                        <a:rPr lang="lt-LT" sz="1000" dirty="0">
                          <a:effectLst/>
                        </a:rPr>
                        <a:t>, </a:t>
                      </a:r>
                      <a:r>
                        <a:rPr lang="lt-LT" sz="1000" dirty="0" err="1">
                          <a:effectLst/>
                        </a:rPr>
                        <a:t>mishaps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or</a:t>
                      </a:r>
                      <a:r>
                        <a:rPr lang="lt-LT" sz="1000" dirty="0">
                          <a:effectLst/>
                        </a:rPr>
                        <a:t> are </a:t>
                      </a:r>
                      <a:r>
                        <a:rPr lang="lt-LT" sz="1000" dirty="0" err="1">
                          <a:effectLst/>
                        </a:rPr>
                        <a:t>uses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as</a:t>
                      </a:r>
                      <a:r>
                        <a:rPr lang="lt-LT" sz="1000" dirty="0">
                          <a:effectLst/>
                        </a:rPr>
                        <a:t> </a:t>
                      </a:r>
                      <a:r>
                        <a:rPr lang="lt-LT" sz="1000" dirty="0" err="1">
                          <a:effectLst/>
                        </a:rPr>
                        <a:t>weapons</a:t>
                      </a:r>
                      <a:r>
                        <a:rPr lang="lt-LT" sz="1000" dirty="0">
                          <a:effectLst/>
                        </a:rPr>
                        <a:t>.</a:t>
                      </a:r>
                      <a:endParaRPr lang="lt-LT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04879" y="5896072"/>
            <a:ext cx="230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</a:t>
            </a:r>
            <a:r>
              <a:rPr lang="lt-LT" sz="1000" dirty="0" err="1" smtClean="0">
                <a:latin typeface="Calibri" pitchFamily="34" charset="0"/>
              </a:rPr>
              <a:t>World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Economic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Forum</a:t>
            </a:r>
            <a:r>
              <a:rPr lang="lt-LT" sz="1000" dirty="0" smtClean="0">
                <a:latin typeface="Calibri" pitchFamily="34" charset="0"/>
              </a:rPr>
              <a:t>, 2012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cap="all" dirty="0" err="1">
                <a:latin typeface="Calibri" pitchFamily="34" charset="0"/>
              </a:rPr>
              <a:t>Technological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Risks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25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veikslėlis 11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9149" t="29948" r="22853" b="26275"/>
          <a:stretch/>
        </p:blipFill>
        <p:spPr bwMode="auto">
          <a:xfrm>
            <a:off x="1835696" y="1484784"/>
            <a:ext cx="6696744" cy="4244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tačiakampis 13"/>
          <p:cNvSpPr/>
          <p:nvPr/>
        </p:nvSpPr>
        <p:spPr>
          <a:xfrm>
            <a:off x="1139493" y="5918199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dirty="0" err="1"/>
              <a:t>Source</a:t>
            </a:r>
            <a:r>
              <a:rPr lang="lt-LT" sz="1000" dirty="0"/>
              <a:t>: </a:t>
            </a:r>
            <a:r>
              <a:rPr lang="lt-LT" sz="1000" dirty="0" err="1"/>
              <a:t>World</a:t>
            </a:r>
            <a:r>
              <a:rPr lang="lt-LT" sz="1000" dirty="0"/>
              <a:t> </a:t>
            </a:r>
            <a:r>
              <a:rPr lang="lt-LT" sz="1000" dirty="0" err="1"/>
              <a:t>Economic</a:t>
            </a:r>
            <a:r>
              <a:rPr lang="lt-LT" sz="1000" dirty="0"/>
              <a:t> </a:t>
            </a:r>
            <a:r>
              <a:rPr lang="lt-LT" sz="1000" dirty="0" err="1" smtClean="0"/>
              <a:t>Forum</a:t>
            </a:r>
            <a:r>
              <a:rPr lang="en-US" sz="1000" dirty="0" smtClean="0"/>
              <a:t>, 2012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42440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r>
              <a:rPr lang="lt-LT" sz="3600" b="1" cap="all" dirty="0" err="1">
                <a:latin typeface="Calibri" pitchFamily="34" charset="0"/>
              </a:rPr>
              <a:t>Critical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systems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failure</a:t>
            </a:r>
            <a:endParaRPr lang="lt-LT" sz="3600" dirty="0"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26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4763" r="10033" b="7610"/>
          <a:stretch/>
        </p:blipFill>
        <p:spPr bwMode="auto">
          <a:xfrm>
            <a:off x="1354138" y="1239044"/>
            <a:ext cx="7499350" cy="463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4879" y="5896072"/>
            <a:ext cx="230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</a:t>
            </a:r>
            <a:r>
              <a:rPr lang="lt-LT" sz="1000" dirty="0" err="1" smtClean="0">
                <a:latin typeface="Calibri" pitchFamily="34" charset="0"/>
              </a:rPr>
              <a:t>World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Economic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Forum</a:t>
            </a:r>
            <a:r>
              <a:rPr lang="lt-LT" sz="1000" dirty="0" smtClean="0">
                <a:latin typeface="Calibri" pitchFamily="34" charset="0"/>
              </a:rPr>
              <a:t>, 2012</a:t>
            </a:r>
            <a:endParaRPr lang="lt-LT" sz="1000" dirty="0">
              <a:latin typeface="Calibri" pitchFamily="34" charset="0"/>
            </a:endParaRPr>
          </a:p>
        </p:txBody>
      </p: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>
                <a:solidFill>
                  <a:schemeClr val="tx1"/>
                </a:solidFill>
                <a:latin typeface="Calibri" pitchFamily="34" charset="0"/>
              </a:rPr>
              <a:t>The Dark Side of Connectivity Constellation</a:t>
            </a:r>
            <a:endParaRPr lang="en-US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27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3"/>
          <a:stretch/>
        </p:blipFill>
        <p:spPr bwMode="auto">
          <a:xfrm>
            <a:off x="1354138" y="1331360"/>
            <a:ext cx="7394326" cy="420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1066358" y="5895908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dirty="0" err="1"/>
              <a:t>Source</a:t>
            </a:r>
            <a:r>
              <a:rPr lang="lt-LT" sz="1000" dirty="0"/>
              <a:t>: </a:t>
            </a:r>
            <a:r>
              <a:rPr lang="lt-LT" sz="1000" dirty="0" err="1"/>
              <a:t>World</a:t>
            </a:r>
            <a:r>
              <a:rPr lang="lt-LT" sz="1000" dirty="0"/>
              <a:t> </a:t>
            </a:r>
            <a:r>
              <a:rPr lang="lt-LT" sz="1000" dirty="0" err="1"/>
              <a:t>Economic</a:t>
            </a:r>
            <a:r>
              <a:rPr lang="lt-LT" sz="1000" dirty="0"/>
              <a:t> </a:t>
            </a:r>
            <a:r>
              <a:rPr lang="lt-LT" sz="1000" dirty="0" err="1" smtClean="0"/>
              <a:t>Forum</a:t>
            </a:r>
            <a:r>
              <a:rPr lang="en-US" sz="1000" dirty="0" smtClean="0"/>
              <a:t>, 2012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2351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cap="all" dirty="0" err="1">
                <a:latin typeface="Calibri" pitchFamily="34" charset="0"/>
              </a:rPr>
              <a:t>Framework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for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Cyber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Threats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and</a:t>
            </a:r>
            <a:r>
              <a:rPr lang="lt-LT" sz="3600" b="1" cap="all" dirty="0">
                <a:latin typeface="Calibri" pitchFamily="34" charset="0"/>
              </a:rPr>
              <a:t> </a:t>
            </a:r>
            <a:r>
              <a:rPr lang="lt-LT" sz="3600" b="1" cap="all" dirty="0" err="1">
                <a:latin typeface="Calibri" pitchFamily="34" charset="0"/>
              </a:rPr>
              <a:t>Responses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28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1963" r="5774" b="8685"/>
          <a:stretch/>
        </p:blipFill>
        <p:spPr bwMode="auto">
          <a:xfrm>
            <a:off x="1116013" y="1473408"/>
            <a:ext cx="7804149" cy="43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tačiakampis 13"/>
          <p:cNvSpPr/>
          <p:nvPr/>
        </p:nvSpPr>
        <p:spPr>
          <a:xfrm>
            <a:off x="1066358" y="5895908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dirty="0" err="1"/>
              <a:t>Source</a:t>
            </a:r>
            <a:r>
              <a:rPr lang="lt-LT" sz="1000" dirty="0"/>
              <a:t>: </a:t>
            </a:r>
            <a:r>
              <a:rPr lang="lt-LT" sz="1000" dirty="0" err="1"/>
              <a:t>World</a:t>
            </a:r>
            <a:r>
              <a:rPr lang="lt-LT" sz="1000" dirty="0"/>
              <a:t> </a:t>
            </a:r>
            <a:r>
              <a:rPr lang="lt-LT" sz="1000" dirty="0" err="1"/>
              <a:t>Economic</a:t>
            </a:r>
            <a:r>
              <a:rPr lang="lt-LT" sz="1000" dirty="0"/>
              <a:t> </a:t>
            </a:r>
            <a:r>
              <a:rPr lang="lt-LT" sz="1000" dirty="0" err="1" smtClean="0"/>
              <a:t>Forum</a:t>
            </a:r>
            <a:r>
              <a:rPr lang="en-US" sz="1000" dirty="0" smtClean="0"/>
              <a:t>, 2012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796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Networks </a:t>
            </a:r>
            <a:r>
              <a:rPr lang="en-US" sz="3600" b="1" cap="all" dirty="0">
                <a:solidFill>
                  <a:schemeClr val="tx1"/>
                </a:solidFill>
                <a:latin typeface="Calibri" pitchFamily="34" charset="0"/>
              </a:rPr>
              <a:t>of Mitigation Strategies</a:t>
            </a:r>
            <a:endParaRPr lang="lt-LT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29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75" y="1570039"/>
            <a:ext cx="7609613" cy="41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tačiakampis 13"/>
          <p:cNvSpPr/>
          <p:nvPr/>
        </p:nvSpPr>
        <p:spPr>
          <a:xfrm>
            <a:off x="1066358" y="5895908"/>
            <a:ext cx="466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2012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796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Globalization</a:t>
            </a:r>
            <a:endParaRPr lang="lt-LT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2348880"/>
            <a:ext cx="7305675" cy="3528045"/>
          </a:xfrm>
        </p:spPr>
        <p:txBody>
          <a:bodyPr/>
          <a:lstStyle/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000" b="1" i="1" cap="all" dirty="0" smtClean="0">
                <a:solidFill>
                  <a:srgbClr val="0070C0"/>
                </a:solidFill>
                <a:latin typeface="Calibri" pitchFamily="34" charset="0"/>
              </a:rPr>
              <a:t>National </a:t>
            </a:r>
            <a:r>
              <a:rPr lang="en-US" sz="3000" b="1" i="1" cap="all" dirty="0">
                <a:solidFill>
                  <a:srgbClr val="0070C0"/>
                </a:solidFill>
                <a:latin typeface="Calibri" pitchFamily="34" charset="0"/>
              </a:rPr>
              <a:t>governments must set the appropriate </a:t>
            </a:r>
            <a:r>
              <a:rPr lang="en-US" sz="3000" b="1" i="1" cap="all" dirty="0" smtClean="0">
                <a:solidFill>
                  <a:srgbClr val="0070C0"/>
                </a:solidFill>
                <a:latin typeface="Calibri" pitchFamily="34" charset="0"/>
              </a:rPr>
              <a:t>ICT strategies</a:t>
            </a:r>
            <a:r>
              <a:rPr lang="en-US" sz="3000" b="1" i="1" cap="all" dirty="0">
                <a:solidFill>
                  <a:srgbClr val="0070C0"/>
                </a:solidFill>
                <a:latin typeface="Calibri" pitchFamily="34" charset="0"/>
              </a:rPr>
              <a:t>, which </a:t>
            </a:r>
            <a:r>
              <a:rPr lang="en-US" sz="3000" b="1" i="1" cap="all" dirty="0" smtClean="0">
                <a:solidFill>
                  <a:srgbClr val="0070C0"/>
                </a:solidFill>
                <a:latin typeface="Calibri" pitchFamily="34" charset="0"/>
              </a:rPr>
              <a:t>underpins</a:t>
            </a:r>
            <a:r>
              <a:rPr lang="lt-LT" sz="3000" b="1" i="1" cap="all" dirty="0" smtClean="0">
                <a:solidFill>
                  <a:srgbClr val="0070C0"/>
                </a:solidFill>
                <a:latin typeface="Calibri" pitchFamily="34" charset="0"/>
              </a:rPr>
              <a:t> SOCIAL,</a:t>
            </a:r>
            <a:r>
              <a:rPr lang="en-US" sz="3000" b="1" i="1" cap="all" dirty="0" smtClean="0">
                <a:solidFill>
                  <a:srgbClr val="0070C0"/>
                </a:solidFill>
                <a:latin typeface="Calibri" pitchFamily="34" charset="0"/>
              </a:rPr>
              <a:t> cultural AND economic prosperity</a:t>
            </a:r>
            <a:r>
              <a:rPr lang="en-US" sz="3000" b="1" i="1" cap="all" dirty="0">
                <a:solidFill>
                  <a:srgbClr val="0070C0"/>
                </a:solidFill>
                <a:latin typeface="Calibri" pitchFamily="34" charset="0"/>
              </a:rPr>
              <a:t>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lt-LT" sz="3000" cap="all" dirty="0" smtClean="0"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Binding three layers</a:t>
            </a: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30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/>
          <a:stretch/>
        </p:blipFill>
        <p:spPr bwMode="auto">
          <a:xfrm>
            <a:off x="1547664" y="1480751"/>
            <a:ext cx="7274210" cy="44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523" y="5885962"/>
            <a:ext cx="230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EC ICT </a:t>
            </a:r>
            <a:r>
              <a:rPr lang="lt-LT" sz="1000" dirty="0" err="1" smtClean="0">
                <a:latin typeface="Calibri" pitchFamily="34" charset="0"/>
              </a:rPr>
              <a:t>Framework</a:t>
            </a:r>
            <a:r>
              <a:rPr lang="lt-LT" sz="1000" dirty="0" smtClean="0">
                <a:latin typeface="Calibri" pitchFamily="34" charset="0"/>
              </a:rPr>
              <a:t>,  2005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WEB SCIENCE &amp; HUMAN</a:t>
            </a:r>
            <a:r>
              <a:rPr lang="lt-LT" sz="3600" b="1" dirty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COMPUTER INTERACTION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31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3" name="Paveikslėlis 12"/>
          <p:cNvPicPr/>
          <p:nvPr/>
        </p:nvPicPr>
        <p:blipFill rotWithShape="1">
          <a:blip r:embed="rId8"/>
          <a:srcRect l="10165" t="40209" r="43422" b="14337"/>
          <a:stretch/>
        </p:blipFill>
        <p:spPr bwMode="auto">
          <a:xfrm>
            <a:off x="1691680" y="1528763"/>
            <a:ext cx="6984776" cy="43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021288"/>
            <a:ext cx="237626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lt-LT" sz="800" dirty="0" err="1" smtClean="0">
                <a:latin typeface="+mj-lt"/>
              </a:rPr>
              <a:t>Source</a:t>
            </a:r>
            <a:r>
              <a:rPr lang="lt-LT" sz="800" dirty="0" smtClean="0">
                <a:latin typeface="+mj-lt"/>
              </a:rPr>
              <a:t>: </a:t>
            </a:r>
            <a:r>
              <a:rPr lang="lt-LT" sz="800" dirty="0" err="1" smtClean="0">
                <a:latin typeface="+mj-lt"/>
              </a:rPr>
              <a:t>Association</a:t>
            </a:r>
            <a:r>
              <a:rPr lang="lt-LT" sz="800" dirty="0" smtClean="0">
                <a:latin typeface="+mj-lt"/>
              </a:rPr>
              <a:t> </a:t>
            </a:r>
            <a:r>
              <a:rPr lang="lt-LT" sz="800" dirty="0" err="1" smtClean="0">
                <a:latin typeface="+mj-lt"/>
              </a:rPr>
              <a:t>for</a:t>
            </a:r>
            <a:r>
              <a:rPr lang="lt-LT" sz="800" dirty="0" smtClean="0">
                <a:latin typeface="+mj-lt"/>
              </a:rPr>
              <a:t> </a:t>
            </a:r>
            <a:r>
              <a:rPr lang="lt-LT" sz="800" dirty="0" err="1" smtClean="0">
                <a:latin typeface="+mj-lt"/>
              </a:rPr>
              <a:t>Computing</a:t>
            </a:r>
            <a:r>
              <a:rPr lang="lt-LT" sz="800" dirty="0" smtClean="0">
                <a:latin typeface="+mj-lt"/>
              </a:rPr>
              <a:t> </a:t>
            </a:r>
            <a:r>
              <a:rPr lang="lt-LT" sz="800" dirty="0" err="1" smtClean="0">
                <a:latin typeface="+mj-lt"/>
              </a:rPr>
              <a:t>Machinery</a:t>
            </a:r>
            <a:r>
              <a:rPr lang="lt-LT" sz="800" dirty="0" smtClean="0">
                <a:latin typeface="+mj-lt"/>
              </a:rPr>
              <a:t> </a:t>
            </a:r>
            <a:r>
              <a:rPr lang="lt-LT" sz="800" dirty="0" err="1" smtClean="0">
                <a:latin typeface="+mj-lt"/>
              </a:rPr>
              <a:t>Interactions</a:t>
            </a:r>
            <a:r>
              <a:rPr lang="lt-LT" sz="800" dirty="0" smtClean="0">
                <a:latin typeface="+mj-lt"/>
              </a:rPr>
              <a:t>, 2013</a:t>
            </a:r>
            <a:endParaRPr lang="lt-LT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8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2800" b="1" cap="all" dirty="0">
                <a:solidFill>
                  <a:schemeClr val="tx1"/>
                </a:solidFill>
              </a:rPr>
              <a:t>Network Organizations Fare Better in Sustained Crisis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16216" y="6237312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32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55" y="1412777"/>
            <a:ext cx="675226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ačiakampis 11"/>
          <p:cNvSpPr/>
          <p:nvPr/>
        </p:nvSpPr>
        <p:spPr>
          <a:xfrm>
            <a:off x="1066358" y="5895908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dirty="0" err="1"/>
              <a:t>Source</a:t>
            </a:r>
            <a:r>
              <a:rPr lang="lt-LT" sz="1000" dirty="0"/>
              <a:t>: </a:t>
            </a:r>
            <a:r>
              <a:rPr lang="lt-LT" sz="1000" dirty="0" err="1"/>
              <a:t>World</a:t>
            </a:r>
            <a:r>
              <a:rPr lang="lt-LT" sz="1000" dirty="0"/>
              <a:t> </a:t>
            </a:r>
            <a:r>
              <a:rPr lang="lt-LT" sz="1000" dirty="0" err="1"/>
              <a:t>Economic</a:t>
            </a:r>
            <a:r>
              <a:rPr lang="lt-LT" sz="1000" dirty="0"/>
              <a:t> </a:t>
            </a:r>
            <a:r>
              <a:rPr lang="lt-LT" sz="1000" dirty="0" err="1" smtClean="0"/>
              <a:t>Forum</a:t>
            </a:r>
            <a:r>
              <a:rPr lang="en-US" sz="1000" dirty="0" smtClean="0"/>
              <a:t>, 2012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3255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LEADERSHIP COMPETENCIES JOURNEY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33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Paveikslėlis 11"/>
          <p:cNvPicPr/>
          <p:nvPr/>
        </p:nvPicPr>
        <p:blipFill rotWithShape="1">
          <a:blip r:embed="rId8"/>
          <a:srcRect l="38797" t="35181" r="27237" b="28808"/>
          <a:stretch/>
        </p:blipFill>
        <p:spPr bwMode="auto">
          <a:xfrm>
            <a:off x="1187624" y="1570038"/>
            <a:ext cx="7732539" cy="3947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5918200"/>
            <a:ext cx="2232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</a:t>
            </a:r>
            <a:r>
              <a:rPr lang="lt-LT" sz="1000" dirty="0" err="1" smtClean="0">
                <a:latin typeface="Calibri" pitchFamily="34" charset="0"/>
              </a:rPr>
              <a:t>Kelner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and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Patrick</a:t>
            </a:r>
            <a:r>
              <a:rPr lang="lt-LT" sz="1000" dirty="0" smtClean="0">
                <a:latin typeface="Calibri" pitchFamily="34" charset="0"/>
              </a:rPr>
              <a:t>, 2010 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lt-LT" sz="3600" b="1" dirty="0" smtClean="0">
                <a:solidFill>
                  <a:schemeClr val="tx1"/>
                </a:solidFill>
                <a:latin typeface="Calibri" pitchFamily="34" charset="0"/>
              </a:rPr>
              <a:t>LEADERSHIP, STRATEGY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&amp; EXECUTION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34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Paveikslėlis 11"/>
          <p:cNvPicPr/>
          <p:nvPr/>
        </p:nvPicPr>
        <p:blipFill rotWithShape="1">
          <a:blip r:embed="rId8"/>
          <a:srcRect t="23947" b="9627"/>
          <a:stretch/>
        </p:blipFill>
        <p:spPr>
          <a:xfrm>
            <a:off x="1354139" y="1700808"/>
            <a:ext cx="7566024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6013" y="5918200"/>
            <a:ext cx="1727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Source: </a:t>
            </a:r>
            <a:r>
              <a:rPr lang="en-US" sz="1000" dirty="0" err="1" smtClean="0">
                <a:latin typeface="Calibri" pitchFamily="34" charset="0"/>
              </a:rPr>
              <a:t>Tozer</a:t>
            </a:r>
            <a:r>
              <a:rPr lang="en-US" sz="1000" dirty="0" smtClean="0">
                <a:latin typeface="Calibri" pitchFamily="34" charset="0"/>
              </a:rPr>
              <a:t>, 2010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lt-LT" sz="3600" b="1" dirty="0" smtClean="0">
                <a:solidFill>
                  <a:schemeClr val="tx1"/>
                </a:solidFill>
                <a:latin typeface="Calibri" pitchFamily="34" charset="0"/>
              </a:rPr>
              <a:t> CASCADE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MANAGEMENT OF COMPLEXITY 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35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1116013" y="5918200"/>
            <a:ext cx="1727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Source: </a:t>
            </a:r>
            <a:r>
              <a:rPr lang="en-US" sz="1000" dirty="0" err="1" smtClean="0">
                <a:latin typeface="Calibri" pitchFamily="34" charset="0"/>
              </a:rPr>
              <a:t>Tozer</a:t>
            </a:r>
            <a:r>
              <a:rPr lang="en-US" sz="1000" dirty="0" smtClean="0">
                <a:latin typeface="Calibri" pitchFamily="34" charset="0"/>
              </a:rPr>
              <a:t>, 2010</a:t>
            </a:r>
            <a:endParaRPr lang="lt-LT" sz="1000" dirty="0">
              <a:latin typeface="Calibri" pitchFamily="34" charset="0"/>
            </a:endParaRPr>
          </a:p>
        </p:txBody>
      </p:sp>
      <p:pic>
        <p:nvPicPr>
          <p:cNvPr id="13" name="Paveikslėlis 12"/>
          <p:cNvPicPr/>
          <p:nvPr/>
        </p:nvPicPr>
        <p:blipFill rotWithShape="1">
          <a:blip r:embed="rId8"/>
          <a:srcRect t="14478" b="15779"/>
          <a:stretch/>
        </p:blipFill>
        <p:spPr>
          <a:xfrm>
            <a:off x="1691680" y="1570038"/>
            <a:ext cx="7228482" cy="43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36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2" y="115889"/>
            <a:ext cx="6206554" cy="56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7666" y="5918200"/>
            <a:ext cx="4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United </a:t>
            </a:r>
            <a:r>
              <a:rPr lang="en-US" sz="800" dirty="0"/>
              <a:t>States Department of </a:t>
            </a:r>
            <a:r>
              <a:rPr lang="en-US" sz="800" dirty="0" smtClean="0"/>
              <a:t>Labor: </a:t>
            </a:r>
            <a:r>
              <a:rPr lang="en-US" sz="800" dirty="0" err="1" smtClean="0"/>
              <a:t>Futurework</a:t>
            </a:r>
            <a:r>
              <a:rPr lang="en-US" sz="800" dirty="0" smtClean="0"/>
              <a:t> </a:t>
            </a:r>
            <a:r>
              <a:rPr lang="en-US" sz="800" dirty="0"/>
              <a:t>- Trends and Challenges for Work in the 21st </a:t>
            </a:r>
            <a:r>
              <a:rPr lang="en-US" sz="800" dirty="0" smtClean="0"/>
              <a:t>Century</a:t>
            </a:r>
            <a:r>
              <a:rPr lang="lt-LT" sz="800" dirty="0" smtClean="0"/>
              <a:t> </a:t>
            </a:r>
            <a:r>
              <a:rPr lang="lt-LT" sz="800" b="1" dirty="0" smtClean="0"/>
              <a:t>(</a:t>
            </a:r>
            <a:r>
              <a:rPr lang="lt-LT" sz="800" b="1" dirty="0" err="1" smtClean="0"/>
              <a:t>The</a:t>
            </a:r>
            <a:r>
              <a:rPr lang="lt-LT" sz="800" b="1" dirty="0" smtClean="0"/>
              <a:t> </a:t>
            </a:r>
            <a:r>
              <a:rPr lang="lt-LT" sz="800" b="1" dirty="0" err="1" smtClean="0"/>
              <a:t>vision</a:t>
            </a:r>
            <a:r>
              <a:rPr lang="lt-LT" sz="800" b="1" dirty="0" smtClean="0"/>
              <a:t> </a:t>
            </a:r>
            <a:r>
              <a:rPr lang="lt-LT" sz="800" b="1" dirty="0" err="1" smtClean="0"/>
              <a:t>of</a:t>
            </a:r>
            <a:r>
              <a:rPr lang="lt-LT" sz="800" b="1" dirty="0" smtClean="0"/>
              <a:t> </a:t>
            </a:r>
            <a:r>
              <a:rPr lang="lt-LT" sz="800" b="1" dirty="0" err="1" smtClean="0"/>
              <a:t>the</a:t>
            </a:r>
            <a:r>
              <a:rPr lang="lt-LT" sz="800" b="1" dirty="0" smtClean="0"/>
              <a:t> </a:t>
            </a:r>
            <a:r>
              <a:rPr lang="lt-LT" sz="800" b="1" dirty="0" err="1" smtClean="0"/>
              <a:t>future</a:t>
            </a:r>
            <a:r>
              <a:rPr lang="lt-LT" sz="800" b="1" dirty="0" smtClean="0"/>
              <a:t>)</a:t>
            </a:r>
            <a:endParaRPr lang="lt-LT" sz="800" b="1" dirty="0"/>
          </a:p>
        </p:txBody>
      </p:sp>
    </p:spTree>
    <p:extLst>
      <p:ext uri="{BB962C8B-B14F-4D97-AF65-F5344CB8AC3E}">
        <p14:creationId xmlns:p14="http://schemas.microsoft.com/office/powerpoint/2010/main" val="2388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707AC-AABD-4FED-8440-4FDC53F9A295}" type="slidenum">
              <a:rPr lang="lt-LT" smtClean="0"/>
              <a:pPr eaLnBrk="1" hangingPunct="1"/>
              <a:t>37</a:t>
            </a:fld>
            <a:endParaRPr lang="lt-LT" smtClean="0"/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0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410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 noChangeAspect="1"/>
          </p:cNvSpPr>
          <p:nvPr>
            <p:ph type="title"/>
          </p:nvPr>
        </p:nvSpPr>
        <p:spPr>
          <a:xfrm>
            <a:off x="1354138" y="2276475"/>
            <a:ext cx="7532687" cy="1362075"/>
          </a:xfrm>
          <a:solidFill>
            <a:srgbClr val="009EE3"/>
          </a:solidFill>
        </p:spPr>
        <p:txBody>
          <a:bodyPr anchor="ctr" anchorCtr="1"/>
          <a:lstStyle/>
          <a:p>
            <a:pPr>
              <a:defRPr/>
            </a:pPr>
            <a:r>
              <a:rPr lang="lt-LT" sz="3600" dirty="0" err="1" smtClean="0">
                <a:solidFill>
                  <a:schemeClr val="tx1"/>
                </a:solidFill>
                <a:latin typeface="Calibri" pitchFamily="34" charset="0"/>
              </a:rPr>
              <a:t>Thank</a:t>
            </a:r>
            <a:r>
              <a:rPr lang="lt-LT" sz="3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600" dirty="0" err="1" smtClean="0">
                <a:solidFill>
                  <a:schemeClr val="tx1"/>
                </a:solidFill>
                <a:latin typeface="Calibri" pitchFamily="34" charset="0"/>
              </a:rPr>
              <a:t>you</a:t>
            </a:r>
            <a:r>
              <a:rPr lang="lt-LT" sz="3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600" dirty="0" err="1" smtClean="0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lt-LT" sz="3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600" dirty="0" err="1" smtClean="0">
                <a:solidFill>
                  <a:schemeClr val="tx1"/>
                </a:solidFill>
                <a:latin typeface="Calibri" pitchFamily="34" charset="0"/>
              </a:rPr>
              <a:t>your</a:t>
            </a:r>
            <a:r>
              <a:rPr lang="lt-LT" sz="3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600" dirty="0" err="1" smtClean="0">
                <a:solidFill>
                  <a:schemeClr val="tx1"/>
                </a:solidFill>
                <a:latin typeface="Calibri" pitchFamily="34" charset="0"/>
              </a:rPr>
              <a:t>attention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fr-FR" sz="3600" b="1" cap="all" dirty="0" smtClean="0">
                <a:solidFill>
                  <a:schemeClr val="tx1"/>
                </a:solidFill>
                <a:latin typeface="Calibri" pitchFamily="34" charset="0"/>
              </a:rPr>
              <a:t>Computing, applications, living</a:t>
            </a:r>
            <a:endParaRPr lang="lt-LT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4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" t="16347" r="5313"/>
          <a:stretch/>
        </p:blipFill>
        <p:spPr bwMode="auto">
          <a:xfrm>
            <a:off x="1335805" y="1570038"/>
            <a:ext cx="748440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94419" y="5918200"/>
            <a:ext cx="2159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 smtClean="0">
                <a:latin typeface="Calibri" pitchFamily="34" charset="0"/>
              </a:rPr>
              <a:t>: JRC </a:t>
            </a:r>
            <a:r>
              <a:rPr lang="lt-LT" sz="1000" dirty="0" err="1" smtClean="0">
                <a:latin typeface="Calibri" pitchFamily="34" charset="0"/>
              </a:rPr>
              <a:t>Technical</a:t>
            </a:r>
            <a:r>
              <a:rPr lang="lt-LT" sz="1000" dirty="0" smtClean="0">
                <a:latin typeface="Calibri" pitchFamily="34" charset="0"/>
              </a:rPr>
              <a:t> </a:t>
            </a:r>
            <a:r>
              <a:rPr lang="lt-LT" sz="1000" dirty="0" err="1" smtClean="0">
                <a:latin typeface="Calibri" pitchFamily="34" charset="0"/>
              </a:rPr>
              <a:t>Report</a:t>
            </a:r>
            <a:r>
              <a:rPr lang="lt-LT" sz="1000" dirty="0" smtClean="0">
                <a:latin typeface="Calibri" pitchFamily="34" charset="0"/>
              </a:rPr>
              <a:t> , </a:t>
            </a:r>
            <a:r>
              <a:rPr lang="en-US" sz="1000" dirty="0" smtClean="0">
                <a:latin typeface="Calibri" pitchFamily="34" charset="0"/>
              </a:rPr>
              <a:t>2011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The challenge today: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Changing the Rules of the Game</a:t>
            </a:r>
            <a:endParaRPr lang="lt-LT" sz="3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475656" y="2089150"/>
            <a:ext cx="7305675" cy="42767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THE KEY CHALLENGE FOR EACH ORGANISATION IS TO BECOME THE ARCHITECT OF REVOLIUTION IN ITS INDUSTRY, LEAVING OTHERS TO PLAY CATCH-UP. THE COMPETITIVE ADVANTAGE FOR ORGANISATIONS INTENT ON WINNING IN THE NEW ECONOMY IS NON-LINEAR INNOVATION.</a:t>
            </a:r>
            <a:endParaRPr lang="lt-LT" sz="28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5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2800" b="1" cap="all" dirty="0">
                <a:solidFill>
                  <a:schemeClr val="tx1"/>
                </a:solidFill>
              </a:rPr>
              <a:t>Virtuous cycle of the digital economy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6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12" name="Paveikslėlis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4" y="1423987"/>
            <a:ext cx="6181675" cy="445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42988" y="5918200"/>
            <a:ext cx="3024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>
                <a:latin typeface="Calibri" pitchFamily="34" charset="0"/>
              </a:rPr>
              <a:t>Source</a:t>
            </a:r>
            <a:r>
              <a:rPr lang="lt-LT" sz="1000" dirty="0">
                <a:latin typeface="Calibri" pitchFamily="34" charset="0"/>
              </a:rPr>
              <a:t>: ECA Digital </a:t>
            </a:r>
            <a:r>
              <a:rPr lang="lt-LT" sz="1000" dirty="0" err="1">
                <a:latin typeface="Calibri" pitchFamily="34" charset="0"/>
              </a:rPr>
              <a:t>Agenda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err="1">
                <a:latin typeface="Calibri" pitchFamily="34" charset="0"/>
              </a:rPr>
              <a:t>for</a:t>
            </a:r>
            <a:r>
              <a:rPr lang="lt-LT" sz="1000" dirty="0">
                <a:latin typeface="Calibri" pitchFamily="34" charset="0"/>
              </a:rPr>
              <a:t> </a:t>
            </a:r>
            <a:r>
              <a:rPr lang="lt-LT" sz="1000" dirty="0" err="1">
                <a:latin typeface="Calibri" pitchFamily="34" charset="0"/>
              </a:rPr>
              <a:t>Europe</a:t>
            </a:r>
            <a:r>
              <a:rPr lang="lt-LT" sz="1000" dirty="0">
                <a:latin typeface="Calibri" pitchFamily="34" charset="0"/>
              </a:rPr>
              <a:t>  , </a:t>
            </a:r>
            <a:r>
              <a:rPr lang="lt-LT" sz="1000" dirty="0" smtClean="0">
                <a:latin typeface="Calibri" pitchFamily="34" charset="0"/>
              </a:rPr>
              <a:t>2010</a:t>
            </a:r>
            <a:endParaRPr lang="lt-L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FIVE KEY TRENDS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WHICH</a:t>
            </a:r>
            <a:r>
              <a:rPr lang="lt-LT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WILL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CHANGE OUR</a:t>
            </a:r>
            <a:br>
              <a:rPr lang="en-US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INFORMATION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ENVIRONMENT</a:t>
            </a:r>
            <a:endParaRPr lang="lt-LT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372350" cy="4276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>
                <a:latin typeface="Calibri" pitchFamily="34" charset="0"/>
              </a:rPr>
              <a:t>TREND </a:t>
            </a:r>
            <a:r>
              <a:rPr lang="en-US" sz="2400" b="1" dirty="0" smtClean="0"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lt-LT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NEW TECHNOLOGIES WILL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BOTH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EXPAND AND LIMIT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WHO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HAS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ACCESS TO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INFORMATION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>
                <a:latin typeface="Calibri" pitchFamily="34" charset="0"/>
              </a:rPr>
              <a:t>TREND </a:t>
            </a:r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lt-LT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ONLINE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EDUCATION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WILL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DEMOCRATISE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AND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DISRUPT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GLOBAL LEARNING</a:t>
            </a:r>
            <a:endParaRPr lang="lt-LT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>
                <a:latin typeface="Calibri" pitchFamily="34" charset="0"/>
              </a:rPr>
              <a:t>TREND </a:t>
            </a:r>
            <a:r>
              <a:rPr lang="en-US" sz="2400" b="1" dirty="0" smtClean="0">
                <a:latin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lt-LT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BOUNDARIES OF PRIVACY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AND DATA PROTECTION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WILL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BE REDEFINED</a:t>
            </a:r>
            <a:endParaRPr lang="lt-LT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>
                <a:latin typeface="Calibri" pitchFamily="34" charset="0"/>
              </a:rPr>
              <a:t>TREND </a:t>
            </a:r>
            <a:r>
              <a:rPr lang="en-US" sz="2400" b="1" dirty="0" smtClean="0"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lt-LT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HYPER-CONNECTED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SOCIETIES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WILL LISTEN TO AND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EMPOWER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NEW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VOICES AND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GROUPS</a:t>
            </a:r>
            <a:endParaRPr lang="lt-LT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>
                <a:latin typeface="Calibri" pitchFamily="34" charset="0"/>
              </a:rPr>
              <a:t>TREND </a:t>
            </a:r>
            <a:r>
              <a:rPr lang="en-US" sz="2400" b="1" dirty="0" smtClean="0"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lt-LT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GLOBAL INFORMATION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ECONOMY WILL BE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TRANSFORMED</a:t>
            </a:r>
            <a:r>
              <a:rPr lang="lt-LT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BY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NEW TECHNOLOGIES</a:t>
            </a:r>
            <a:endParaRPr lang="lt-LT" sz="24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7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1038225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extBox 1"/>
          <p:cNvSpPr txBox="1"/>
          <p:nvPr/>
        </p:nvSpPr>
        <p:spPr>
          <a:xfrm>
            <a:off x="1042988" y="593102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err="1" smtClean="0"/>
              <a:t>Source</a:t>
            </a:r>
            <a:r>
              <a:rPr lang="lt-LT" sz="1000" dirty="0" smtClean="0"/>
              <a:t>: IFLA </a:t>
            </a:r>
            <a:r>
              <a:rPr lang="lt-LT" sz="1000" dirty="0" err="1" smtClean="0"/>
              <a:t>Trend</a:t>
            </a:r>
            <a:r>
              <a:rPr lang="lt-LT" sz="1000" dirty="0" smtClean="0"/>
              <a:t> </a:t>
            </a:r>
            <a:r>
              <a:rPr lang="lt-LT" sz="1000" dirty="0" err="1" smtClean="0"/>
              <a:t>report</a:t>
            </a:r>
            <a:r>
              <a:rPr lang="lt-LT" sz="1000" dirty="0" smtClean="0"/>
              <a:t>, 2013</a:t>
            </a:r>
            <a:r>
              <a:rPr lang="en-US" sz="1000" dirty="0" smtClean="0"/>
              <a:t>  </a:t>
            </a:r>
            <a:r>
              <a:rPr lang="en-US" sz="1000" dirty="0" err="1" smtClean="0"/>
              <a:t>Singapure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15818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The Challenge</a:t>
            </a:r>
            <a:endParaRPr lang="lt-LT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305675" cy="4276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One of the main new challenges today is to ensure persistent and consistent growth of knowledge economy serving the basis for human development. </a:t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Our concept  consists of the two main components of development: </a:t>
            </a:r>
            <a:endParaRPr lang="lt-LT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lt-LT" sz="24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 pitchFamily="34" charset="0"/>
            </a:endParaRPr>
          </a:p>
          <a:p>
            <a:pPr indent="720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information society development;</a:t>
            </a:r>
          </a:p>
          <a:p>
            <a:pPr indent="7200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knowledge economy development.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lt-LT" sz="2400" dirty="0" smtClean="0">
              <a:latin typeface="Calibri" pitchFamily="34" charset="0"/>
            </a:endParaRPr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8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47813" y="274638"/>
            <a:ext cx="7305675" cy="1143000"/>
          </a:xfrm>
          <a:solidFill>
            <a:srgbClr val="009EE3"/>
          </a:solidFill>
        </p:spPr>
        <p:txBody>
          <a:bodyPr/>
          <a:lstStyle/>
          <a:p>
            <a:pPr eaLnBrk="1" hangingPunct="1"/>
            <a:r>
              <a:rPr lang="en-US" sz="3600" b="1" cap="all" dirty="0" smtClean="0">
                <a:solidFill>
                  <a:schemeClr val="tx1"/>
                </a:solidFill>
                <a:latin typeface="Calibri" pitchFamily="34" charset="0"/>
              </a:rPr>
              <a:t>Information Policy</a:t>
            </a:r>
            <a:endParaRPr lang="lt-LT" sz="3600" b="1" cap="all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1600200"/>
            <a:ext cx="7305675" cy="4276725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  <a:defRPr/>
            </a:pPr>
            <a:endParaRPr lang="lt-LT" sz="2400" dirty="0">
              <a:latin typeface="Calibri" pitchFamily="34" charset="0"/>
              <a:cs typeface="Calibri" pitchFamily="34" charset="0"/>
            </a:endParaRPr>
          </a:p>
          <a:p>
            <a:pPr marL="538163" indent="-457200" eaLnBrk="1" hangingPunct="1">
              <a:defRPr/>
            </a:pP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information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policy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determined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as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set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rules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regulation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standarts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that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controls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access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to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information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society</a:t>
            </a:r>
            <a:r>
              <a:rPr lang="lt-LT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38163" indent="-457200" eaLnBrk="1" hangingPunct="1">
              <a:defRPr/>
            </a:pPr>
            <a:endParaRPr lang="lt-LT" sz="2400" dirty="0">
              <a:latin typeface="Calibri" pitchFamily="34" charset="0"/>
              <a:cs typeface="Calibri" pitchFamily="34" charset="0"/>
            </a:endParaRPr>
          </a:p>
          <a:p>
            <a:pPr marL="538163" indent="-457200" eaLnBrk="1" hangingPunct="1">
              <a:defRPr/>
            </a:pPr>
            <a:r>
              <a:rPr lang="lt-LT" sz="2400" dirty="0" err="1">
                <a:latin typeface="Calibri" pitchFamily="34" charset="0"/>
                <a:cs typeface="Calibri" pitchFamily="34" charset="0"/>
              </a:rPr>
              <a:t>National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information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policy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a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key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issue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latin typeface="Calibri" pitchFamily="34" charset="0"/>
                <a:cs typeface="Calibri" pitchFamily="34" charset="0"/>
              </a:rPr>
              <a:t>culture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information</a:t>
            </a:r>
            <a:r>
              <a:rPr lang="lt-LT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institutions</a:t>
            </a:r>
            <a:r>
              <a:rPr lang="lt-L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lt-LT" sz="2400" dirty="0" smtClean="0"/>
          </a:p>
        </p:txBody>
      </p:sp>
      <p:sp>
        <p:nvSpPr>
          <p:cNvPr id="307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C0E33-CCF7-460E-BE7E-2E7257E27830}" type="slidenum">
              <a:rPr lang="lt-LT" smtClean="0"/>
              <a:pPr eaLnBrk="1" hangingPunct="1"/>
              <a:t>9</a:t>
            </a:fld>
            <a:endParaRPr lang="lt-LT" smtClean="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upė 1"/>
          <p:cNvGrpSpPr>
            <a:grpSpLocks/>
          </p:cNvGrpSpPr>
          <p:nvPr/>
        </p:nvGrpSpPr>
        <p:grpSpPr bwMode="auto">
          <a:xfrm>
            <a:off x="252413" y="115888"/>
            <a:ext cx="1101725" cy="1454150"/>
            <a:chOff x="252413" y="115888"/>
            <a:chExt cx="1101725" cy="1454150"/>
          </a:xfrm>
        </p:grpSpPr>
        <p:pic>
          <p:nvPicPr>
            <p:cNvPr id="308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115888"/>
              <a:ext cx="650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6250"/>
              <a:ext cx="669925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908050"/>
              <a:ext cx="647700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20" descr="http://www2.lnb.lt/templates/dizi/images/logo-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18200"/>
            <a:ext cx="1827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2"/>
          <p:cNvSpPr>
            <a:spLocks noChangeShapeType="1"/>
          </p:cNvSpPr>
          <p:nvPr/>
        </p:nvSpPr>
        <p:spPr bwMode="auto">
          <a:xfrm>
            <a:off x="971550" y="5876925"/>
            <a:ext cx="788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1423</Words>
  <Application>Microsoft Office PowerPoint</Application>
  <PresentationFormat>Экран (4:3)</PresentationFormat>
  <Paragraphs>271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Default Design</vt:lpstr>
      <vt:lpstr>Impact of Information and Communication Technologies (ICT) on Society </vt:lpstr>
      <vt:lpstr>The Key Message</vt:lpstr>
      <vt:lpstr>Globalization</vt:lpstr>
      <vt:lpstr>Computing, applications, living</vt:lpstr>
      <vt:lpstr>The challenge today:  Changing the Rules of the Game</vt:lpstr>
      <vt:lpstr>Virtuous cycle of the digital economy</vt:lpstr>
      <vt:lpstr>FIVE KEY TRENDS WHICH WILL CHANGE OUR INFORMATION ENVIRONMENT</vt:lpstr>
      <vt:lpstr>The Challenge</vt:lpstr>
      <vt:lpstr>Information Policy</vt:lpstr>
      <vt:lpstr>What is the Knowledge Economy?</vt:lpstr>
      <vt:lpstr>What does a Knowledge-based Economy Look like? </vt:lpstr>
      <vt:lpstr> The Innovation System </vt:lpstr>
      <vt:lpstr>Strategic Knowledge Management</vt:lpstr>
      <vt:lpstr>Leading Through Connections: CEOs now see technology change as most critical</vt:lpstr>
      <vt:lpstr>ICT Literacy</vt:lpstr>
      <vt:lpstr>DIGITAL LITERACY </vt:lpstr>
      <vt:lpstr>Digital Competence Assessment</vt:lpstr>
      <vt:lpstr>SKILLS GAP</vt:lpstr>
      <vt:lpstr>SKILLS PYRAMID</vt:lpstr>
      <vt:lpstr>e-skills Demand and Supply Gaps (excess demand) in the EU27 until 2015</vt:lpstr>
      <vt:lpstr>SCENARIOS OF TURBO KNOWLEDGE ECONOMY  </vt:lpstr>
      <vt:lpstr>DigitaL COMPETENCE</vt:lpstr>
      <vt:lpstr>DigEuLit THREE LEVELS</vt:lpstr>
      <vt:lpstr>Technological Risk Descriptions</vt:lpstr>
      <vt:lpstr>Technological Risks</vt:lpstr>
      <vt:lpstr>Critical systems failure</vt:lpstr>
      <vt:lpstr>The Dark Side of Connectivity Constellation</vt:lpstr>
      <vt:lpstr>Framework for Cyber Threats and Responses</vt:lpstr>
      <vt:lpstr>Networks of Mitigation Strategies</vt:lpstr>
      <vt:lpstr>Binding three layers</vt:lpstr>
      <vt:lpstr>WEB SCIENCE &amp; HUMAN-COMPUTER INTERACTION</vt:lpstr>
      <vt:lpstr>Network Organizations Fare Better in Sustained Crisis</vt:lpstr>
      <vt:lpstr>LEADERSHIP COMPETENCIES JOURNEY</vt:lpstr>
      <vt:lpstr>LEADERSHIP, STRATEGY &amp; EXECUTION</vt:lpstr>
      <vt:lpstr>THE CASCADE MANAGEMENT OF COMPLEXITY </vt:lpstr>
      <vt:lpstr>Презентация PowerPoint</vt:lpstr>
      <vt:lpstr>Thank you for your attention</vt:lpstr>
    </vt:vector>
  </TitlesOfParts>
  <Company>lnb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gisede</dc:creator>
  <cp:lastModifiedBy>(926)667-41-02</cp:lastModifiedBy>
  <cp:revision>91</cp:revision>
  <cp:lastPrinted>2013-09-06T13:22:41Z</cp:lastPrinted>
  <dcterms:created xsi:type="dcterms:W3CDTF">2012-10-10T12:49:09Z</dcterms:created>
  <dcterms:modified xsi:type="dcterms:W3CDTF">2013-09-09T22:33:38Z</dcterms:modified>
</cp:coreProperties>
</file>