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4" r:id="rId4"/>
    <p:sldId id="284" r:id="rId5"/>
    <p:sldId id="285" r:id="rId6"/>
    <p:sldId id="268" r:id="rId7"/>
    <p:sldId id="288" r:id="rId8"/>
    <p:sldId id="290" r:id="rId9"/>
    <p:sldId id="291" r:id="rId10"/>
    <p:sldId id="292" r:id="rId11"/>
    <p:sldId id="294" r:id="rId12"/>
    <p:sldId id="293" r:id="rId13"/>
    <p:sldId id="295" r:id="rId14"/>
    <p:sldId id="296" r:id="rId15"/>
    <p:sldId id="299" r:id="rId16"/>
    <p:sldId id="298" r:id="rId17"/>
    <p:sldId id="300" r:id="rId18"/>
    <p:sldId id="301" r:id="rId19"/>
    <p:sldId id="302" r:id="rId20"/>
    <p:sldId id="303" r:id="rId21"/>
    <p:sldId id="304" r:id="rId22"/>
    <p:sldId id="308" r:id="rId23"/>
    <p:sldId id="313" r:id="rId24"/>
    <p:sldId id="309" r:id="rId25"/>
    <p:sldId id="310" r:id="rId26"/>
    <p:sldId id="311" r:id="rId27"/>
    <p:sldId id="312" r:id="rId28"/>
    <p:sldId id="314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FFE0A3"/>
    <a:srgbClr val="FF3399"/>
    <a:srgbClr val="CC3399"/>
    <a:srgbClr val="70AC2E"/>
    <a:srgbClr val="C19FFF"/>
    <a:srgbClr val="CAB4EA"/>
    <a:srgbClr val="D3B5E9"/>
    <a:srgbClr val="D0005E"/>
    <a:srgbClr val="BE0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30625-6E61-4762-B26C-5E7B79E4BC5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97E9-3C96-4C13-8E58-858C2FBF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of Google Ideas and Member of the Secretary of State's Policy Planning Staff from 2006-2010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Journal of the Virtual Middle East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97E9-3C96-4C13-8E58-858C2FBFFC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680310"/>
            <a:ext cx="7772400" cy="763525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596540"/>
            <a:ext cx="6400800" cy="122164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4428444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247833"/>
            <a:ext cx="4428445" cy="1424498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 smtClean="0"/>
              <a:t>Middle East 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2600" b="1" dirty="0" smtClean="0"/>
              <a:t>MIDEA &amp; INFORMATION </a:t>
            </a:r>
            <a:br>
              <a:rPr lang="en-US" sz="2600" b="1" dirty="0" smtClean="0"/>
            </a:br>
            <a:r>
              <a:rPr lang="en-US" sz="2600" b="1" dirty="0" smtClean="0"/>
              <a:t>LITERACY IN THE DIGITAL AGE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2820" y="2512770"/>
            <a:ext cx="3096830" cy="933322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/>
              <a:t>Mohamed El-Guindy</a:t>
            </a:r>
          </a:p>
          <a:p>
            <a:pPr algn="r"/>
            <a:r>
              <a:rPr lang="en-US" sz="1600" b="1" dirty="0" smtClean="0"/>
              <a:t>TV Presenter &amp; ICT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39" y="5039856"/>
            <a:ext cx="2586835" cy="147955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6972" y="6591953"/>
            <a:ext cx="8790768" cy="222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/>
              <a:t>UNESCO </a:t>
            </a:r>
            <a:r>
              <a:rPr lang="en-US" sz="1000" dirty="0"/>
              <a:t>IFAP International Conference </a:t>
            </a:r>
            <a:r>
              <a:rPr lang="en-US" sz="1000" dirty="0" smtClean="0"/>
              <a:t>on Media </a:t>
            </a:r>
            <a:r>
              <a:rPr lang="en-US" sz="1000" dirty="0"/>
              <a:t>and Information Literacy for Building </a:t>
            </a:r>
            <a:r>
              <a:rPr lang="en-US" sz="1000" dirty="0" smtClean="0"/>
              <a:t>Culture </a:t>
            </a:r>
            <a:r>
              <a:rPr lang="en-US" sz="1000" dirty="0"/>
              <a:t>of </a:t>
            </a:r>
            <a:r>
              <a:rPr lang="en-US" sz="1000" dirty="0" smtClean="0"/>
              <a:t>Open Government (6 – 10 June 2016, Russian Federation)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2512770"/>
            <a:ext cx="5061690" cy="381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6260" y="1784584"/>
            <a:ext cx="8551480" cy="21025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Egypt’s </a:t>
            </a:r>
            <a:r>
              <a:rPr lang="en-US" sz="2400" dirty="0">
                <a:solidFill>
                  <a:schemeClr val="bg1"/>
                </a:solidFill>
              </a:rPr>
              <a:t>Facebook penetration was about </a:t>
            </a:r>
            <a:r>
              <a:rPr lang="en-US" sz="2400" dirty="0" smtClean="0">
                <a:solidFill>
                  <a:schemeClr val="bg1"/>
                </a:solidFill>
              </a:rPr>
              <a:t>16.2 in 2013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2490" y="6415047"/>
            <a:ext cx="3970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Mohammed Bin Rashid School of Government, Arab Media </a:t>
            </a:r>
            <a:r>
              <a:rPr lang="en-US" sz="1000" dirty="0" smtClean="0">
                <a:solidFill>
                  <a:schemeClr val="bg1"/>
                </a:solidFill>
              </a:rPr>
              <a:t>Report (2013)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9869" y="2512770"/>
            <a:ext cx="1985165" cy="10689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 million users</a:t>
            </a:r>
          </a:p>
          <a:p>
            <a:pPr algn="ctr"/>
            <a:r>
              <a:rPr lang="en-US" dirty="0" smtClean="0"/>
              <a:t>In 2015</a:t>
            </a:r>
            <a:br>
              <a:rPr lang="en-US" dirty="0" smtClean="0"/>
            </a:br>
            <a:r>
              <a:rPr lang="en-US" sz="1100" dirty="0" smtClean="0"/>
              <a:t>(Internet World Stats)</a:t>
            </a:r>
            <a:endParaRPr lang="en-US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6709868" y="3887116"/>
            <a:ext cx="1985165" cy="12216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 million users</a:t>
            </a:r>
          </a:p>
          <a:p>
            <a:pPr algn="ctr"/>
            <a:r>
              <a:rPr lang="en-US" dirty="0" smtClean="0"/>
              <a:t>In 2016</a:t>
            </a:r>
          </a:p>
          <a:p>
            <a:pPr algn="ctr"/>
            <a:r>
              <a:rPr lang="en-US" sz="1050" dirty="0" smtClean="0"/>
              <a:t>(eMarketing Egypt)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6234967" y="5684064"/>
            <a:ext cx="25959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Number of users increased after uprising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7" grpId="0" animBg="1"/>
      <p:bldP spid="1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6260" y="1784584"/>
            <a:ext cx="8551480" cy="21025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TV still number one source for news in Egypt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Arabic is the main language to access online 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52938" y="6533705"/>
            <a:ext cx="18662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Northwestern University (2013</a:t>
            </a:r>
            <a:r>
              <a:rPr lang="en-US" sz="1000" dirty="0" smtClean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1425" y="2970885"/>
            <a:ext cx="2137871" cy="30363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98% Watching TV </a:t>
            </a:r>
            <a:endParaRPr lang="en-US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0" y="5261460"/>
            <a:ext cx="1985165" cy="736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22% using the internet</a:t>
            </a:r>
            <a:endParaRPr lang="en-US" sz="1050" dirty="0"/>
          </a:p>
        </p:txBody>
      </p:sp>
      <p:pic>
        <p:nvPicPr>
          <p:cNvPr id="2050" name="Picture 2" descr="C:\Users\ELGUINDY\Downloads\icon-1293234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0" y="4757682"/>
            <a:ext cx="813916" cy="10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GUINDY\Downloads\ethernet-129434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48" y="4192525"/>
            <a:ext cx="1231015" cy="8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6260" y="1784585"/>
            <a:ext cx="8551480" cy="16444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Jared Cohen Interview by Steven Levy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0935" y="6236879"/>
            <a:ext cx="2173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FORA.TV, YouTube (July 2011)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2981"/>
            <a:ext cx="4334484" cy="2536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4" y="3887115"/>
            <a:ext cx="4034348" cy="227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59785" y="6242267"/>
            <a:ext cx="2173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593" y="2360065"/>
            <a:ext cx="5526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Why do people connect between the Arab Spring and Social Media?</a:t>
            </a:r>
          </a:p>
        </p:txBody>
      </p:sp>
    </p:spTree>
    <p:extLst>
      <p:ext uri="{BB962C8B-B14F-4D97-AF65-F5344CB8AC3E}">
        <p14:creationId xmlns:p14="http://schemas.microsoft.com/office/powerpoint/2010/main" val="38830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6260" y="1784584"/>
            <a:ext cx="8551480" cy="27133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Simple answer is: traditional media effect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 Jazeera Effect…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5" y="3338418"/>
            <a:ext cx="4549345" cy="341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3336117"/>
            <a:ext cx="4127815" cy="286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517901" y="6362355"/>
            <a:ext cx="10865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 Reuters</a:t>
            </a:r>
          </a:p>
        </p:txBody>
      </p:sp>
    </p:spTree>
    <p:extLst>
      <p:ext uri="{BB962C8B-B14F-4D97-AF65-F5344CB8AC3E}">
        <p14:creationId xmlns:p14="http://schemas.microsoft.com/office/powerpoint/2010/main" val="25917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6260" y="1784584"/>
            <a:ext cx="8551480" cy="16444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Framing </a:t>
            </a:r>
            <a:r>
              <a:rPr lang="en-US" sz="2400" dirty="0">
                <a:solidFill>
                  <a:srgbClr val="FFC000"/>
                </a:solidFill>
              </a:rPr>
              <a:t>of social media by Al Jazeera during the Arab </a:t>
            </a:r>
            <a:r>
              <a:rPr lang="en-US" sz="2400" dirty="0" smtClean="0">
                <a:solidFill>
                  <a:srgbClr val="FFC000"/>
                </a:solidFill>
              </a:rPr>
              <a:t>Spring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Broadcast Monitoring System (BMS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Creates </a:t>
            </a:r>
            <a:r>
              <a:rPr lang="en-US" sz="2400" dirty="0">
                <a:solidFill>
                  <a:schemeClr val="bg1"/>
                </a:solidFill>
              </a:rPr>
              <a:t>a transcript and archive of </a:t>
            </a:r>
            <a:r>
              <a:rPr lang="en-US" sz="2400" dirty="0" smtClean="0">
                <a:solidFill>
                  <a:schemeClr val="bg1"/>
                </a:solidFill>
              </a:rPr>
              <a:t>broadcasts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555" y="6508702"/>
            <a:ext cx="2340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Heidi A. Campbell and Diana Hawk</a:t>
            </a:r>
          </a:p>
        </p:txBody>
      </p:sp>
      <p:pic>
        <p:nvPicPr>
          <p:cNvPr id="4098" name="Picture 2" descr="C:\Users\ELGUINDY\Downloads\clapperboard-162085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69" y="3064970"/>
            <a:ext cx="1989441" cy="12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7165" y="4293281"/>
            <a:ext cx="1527050" cy="662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video clips</a:t>
            </a:r>
            <a:endParaRPr lang="en-US" dirty="0"/>
          </a:p>
        </p:txBody>
      </p:sp>
      <p:pic>
        <p:nvPicPr>
          <p:cNvPr id="4099" name="Picture 3" descr="C:\Users\ELGUINDY\Downloads\facebook-7653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4293281"/>
            <a:ext cx="1181538" cy="662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823310" y="4497934"/>
            <a:ext cx="4655364" cy="4581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69655" y="4128602"/>
            <a:ext cx="20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Mentioned 17 times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4" name="Picture 3" descr="C:\Users\ELGUINDY\Downloads\internet-42583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4" y="5414164"/>
            <a:ext cx="959538" cy="9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1823310" y="5677966"/>
            <a:ext cx="4655364" cy="4581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7165" y="5414164"/>
            <a:ext cx="1527050" cy="662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video clips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39540" y="5320026"/>
            <a:ext cx="20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Mentioned 31 times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60" y="1784583"/>
            <a:ext cx="8551480" cy="3018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Traditional media still strong in the Middle </a:t>
            </a:r>
            <a:r>
              <a:rPr lang="en-US" sz="2400" dirty="0" smtClean="0">
                <a:solidFill>
                  <a:schemeClr val="bg1"/>
                </a:solidFill>
              </a:rPr>
              <a:t>East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Most TV channels turned to social networks for contents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It amplifies the messages from social media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Social media is influencing traditional media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966" y="4632298"/>
            <a:ext cx="4886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D68B1C"/>
                </a:solidFill>
              </a:rPr>
              <a:t>“Technology did not </a:t>
            </a:r>
            <a:r>
              <a:rPr lang="en-US" sz="2400" dirty="0">
                <a:solidFill>
                  <a:srgbClr val="D68B1C"/>
                </a:solidFill>
              </a:rPr>
              <a:t>create </a:t>
            </a:r>
            <a:r>
              <a:rPr lang="en-US" sz="2400" dirty="0" smtClean="0">
                <a:solidFill>
                  <a:srgbClr val="D68B1C"/>
                </a:solidFill>
              </a:rPr>
              <a:t/>
            </a:r>
            <a:br>
              <a:rPr lang="en-US" sz="2400" dirty="0" smtClean="0">
                <a:solidFill>
                  <a:srgbClr val="D68B1C"/>
                </a:solidFill>
              </a:rPr>
            </a:br>
            <a:r>
              <a:rPr lang="en-US" sz="2400" dirty="0" smtClean="0">
                <a:solidFill>
                  <a:srgbClr val="D68B1C"/>
                </a:solidFill>
              </a:rPr>
              <a:t>revolutions </a:t>
            </a:r>
            <a:r>
              <a:rPr lang="en-US" sz="2400" dirty="0">
                <a:solidFill>
                  <a:srgbClr val="D68B1C"/>
                </a:solidFill>
              </a:rPr>
              <a:t>on streets but </a:t>
            </a:r>
            <a:r>
              <a:rPr lang="en-US" sz="2400" dirty="0" smtClean="0">
                <a:solidFill>
                  <a:srgbClr val="D68B1C"/>
                </a:solidFill>
              </a:rPr>
              <a:t/>
            </a:r>
            <a:br>
              <a:rPr lang="en-US" sz="2400" dirty="0" smtClean="0">
                <a:solidFill>
                  <a:srgbClr val="D68B1C"/>
                </a:solidFill>
              </a:rPr>
            </a:br>
            <a:r>
              <a:rPr lang="en-US" sz="2400" dirty="0" smtClean="0">
                <a:solidFill>
                  <a:srgbClr val="D68B1C"/>
                </a:solidFill>
              </a:rPr>
              <a:t>created </a:t>
            </a:r>
            <a:r>
              <a:rPr lang="en-US" sz="2400" dirty="0">
                <a:solidFill>
                  <a:srgbClr val="D68B1C"/>
                </a:solidFill>
              </a:rPr>
              <a:t>a revolution in </a:t>
            </a:r>
            <a:r>
              <a:rPr lang="en-US" sz="2400" dirty="0" smtClean="0">
                <a:solidFill>
                  <a:srgbClr val="D68B1C"/>
                </a:solidFill>
              </a:rPr>
              <a:t>media”</a:t>
            </a:r>
            <a:endParaRPr lang="en-US" sz="2400" dirty="0">
              <a:solidFill>
                <a:srgbClr val="D68B1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10" y="4413598"/>
            <a:ext cx="3055973" cy="2230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2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60" y="1784585"/>
            <a:ext cx="8551480" cy="57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Twitter</a:t>
            </a:r>
            <a:r>
              <a:rPr lang="en-US" sz="2400" dirty="0" smtClean="0">
                <a:solidFill>
                  <a:schemeClr val="bg1"/>
                </a:solidFill>
              </a:rPr>
              <a:t> and news coverage for major events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593867"/>
            <a:ext cx="2897870" cy="1598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96260" y="4192525"/>
            <a:ext cx="2232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Mumbai (2008) Arko </a:t>
            </a:r>
            <a:r>
              <a:rPr lang="en-US" sz="1000" dirty="0">
                <a:solidFill>
                  <a:schemeClr val="bg1"/>
                </a:solidFill>
              </a:rPr>
              <a:t>Datta/Reuters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2593867"/>
            <a:ext cx="2595985" cy="1625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438280" y="4192525"/>
            <a:ext cx="22321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Iranian protests 2009: Photo</a:t>
            </a:r>
            <a:r>
              <a:rPr lang="en-US" sz="1000" dirty="0">
                <a:solidFill>
                  <a:schemeClr val="bg1"/>
                </a:solidFill>
              </a:rPr>
              <a:t>: AFP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27" y="2494668"/>
            <a:ext cx="2372371" cy="1721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019922" y="4210109"/>
            <a:ext cx="2748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Moldova Civic Unrest 2009 (Photo wired.com) 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4650640"/>
            <a:ext cx="2545082" cy="1908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33721" y="6572528"/>
            <a:ext cx="2748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Arab Uprising 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48" y="4628824"/>
            <a:ext cx="2901395" cy="193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488700" y="6559451"/>
            <a:ext cx="27486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Haiti Earthquake 2010: US Navy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60" y="1749245"/>
            <a:ext cx="8551480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For Andy, Twitter</a:t>
            </a:r>
            <a:r>
              <a:rPr lang="en-US" sz="2400" dirty="0" smtClean="0">
                <a:solidFill>
                  <a:schemeClr val="bg1"/>
                </a:solidFill>
              </a:rPr>
              <a:t> become a platform for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Crowdsourcing journalism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Alternative reporting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Real-time verification machine </a:t>
            </a: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9" y="3716678"/>
            <a:ext cx="4201160" cy="1980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60" y="2348204"/>
            <a:ext cx="2764204" cy="4142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/>
              <a:t>Rumors, Misinformation &amp; New Media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60" y="1784583"/>
            <a:ext cx="8551480" cy="21025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Lack of media &amp; information literacy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Lack of transparency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Lack of knowledge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Socio-political issues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68B1C"/>
                </a:solidFill>
              </a:rPr>
              <a:t>Crated fertile environment for rumors and false information</a:t>
            </a:r>
            <a:endParaRPr lang="en-US" sz="2400" dirty="0">
              <a:solidFill>
                <a:srgbClr val="D68B1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260" y="3979998"/>
            <a:ext cx="8551480" cy="179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The case of EgyptAir flight MS804 (19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May 2016)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Dropped off the radar screens and crashed into the sea</a:t>
            </a:r>
            <a:endParaRPr lang="en-US" sz="2400" dirty="0">
              <a:solidFill>
                <a:srgbClr val="D68B1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5041298"/>
            <a:ext cx="5657902" cy="1591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5195" y="6611779"/>
            <a:ext cx="131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Photo: CNBC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/>
              <a:t>Rumors, Misinformation &amp; New Media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60" y="1784583"/>
            <a:ext cx="8551480" cy="210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C000"/>
                </a:solidFill>
              </a:rPr>
              <a:t>Publish </a:t>
            </a:r>
            <a:r>
              <a:rPr lang="en-US" sz="2400" dirty="0">
                <a:solidFill>
                  <a:srgbClr val="FFC000"/>
                </a:solidFill>
              </a:rPr>
              <a:t>first, verify later! </a:t>
            </a: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245" y="6334779"/>
            <a:ext cx="2844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Elfagr</a:t>
            </a:r>
            <a:r>
              <a:rPr lang="en-US" sz="1000" dirty="0">
                <a:solidFill>
                  <a:schemeClr val="bg1"/>
                </a:solidFill>
              </a:rPr>
              <a:t> Newspaper, 19 May 2016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2360065"/>
            <a:ext cx="4733855" cy="38414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88230" y="2712737"/>
            <a:ext cx="33595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/>
              <a:t>Watch…Crash of the Egyptian plane in the Mediterranean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>
            <a:stCxn id="10" idx="2"/>
          </p:cNvCxnSpPr>
          <p:nvPr/>
        </p:nvCxnSpPr>
        <p:spPr>
          <a:xfrm rot="5400000">
            <a:off x="5926176" y="2339896"/>
            <a:ext cx="345748" cy="213787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88230" y="4248345"/>
            <a:ext cx="33595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Google AdSense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stCxn id="11" idx="2"/>
          </p:cNvCxnSpPr>
          <p:nvPr/>
        </p:nvCxnSpPr>
        <p:spPr>
          <a:xfrm rot="5400000">
            <a:off x="5171335" y="3015222"/>
            <a:ext cx="455750" cy="35375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40935" y="5534559"/>
            <a:ext cx="2748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Newspapers used unverified stories to generate online traffic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&amp; Democracy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1749245"/>
            <a:ext cx="6719020" cy="6108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“Information is the currency of democracy”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6593" y="6419178"/>
            <a:ext cx="1893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Thomas </a:t>
            </a:r>
            <a:r>
              <a:rPr lang="en-US" dirty="0">
                <a:solidFill>
                  <a:schemeClr val="bg1"/>
                </a:solidFill>
              </a:rPr>
              <a:t>Jefferson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30" y="3276295"/>
            <a:ext cx="2560715" cy="3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43555" y="2970885"/>
            <a:ext cx="5955495" cy="3512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 1976, U.S. Representative Major Robert Owens tied information literacy to democracy, stated: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D68B1C"/>
                </a:solidFill>
              </a:rPr>
              <a:t>“Information literacy is needed to guarantee the survival of democratic institutions.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D68B1C"/>
                </a:solidFill>
              </a:rPr>
              <a:t>All men are created equal but voters with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D68B1C"/>
                </a:solidFill>
              </a:rPr>
              <a:t>information resources are in a position to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D68B1C"/>
                </a:solidFill>
              </a:rPr>
              <a:t>make more intelligent decisions than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D68B1C"/>
                </a:solidFill>
              </a:rPr>
              <a:t>citizens who are information illiterates”.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rgbClr val="D68B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/>
              <a:t>Rumors, Misinformation &amp; New Media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60" y="1784583"/>
            <a:ext cx="8551480" cy="210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Newspapers used unverified stories to generate online traffic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8230" y="2712737"/>
            <a:ext cx="33595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Shared 222 times as of 19 May 2016 from this website alone!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5068" y="5679515"/>
            <a:ext cx="33595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Video got 13966 views as of 19 May 2016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12770"/>
            <a:ext cx="4800600" cy="3166745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11" idx="1"/>
          </p:cNvCxnSpPr>
          <p:nvPr/>
        </p:nvCxnSpPr>
        <p:spPr>
          <a:xfrm rot="10800000">
            <a:off x="1365198" y="5566870"/>
            <a:ext cx="4189871" cy="2665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10" idx="1"/>
          </p:cNvCxnSpPr>
          <p:nvPr/>
        </p:nvCxnSpPr>
        <p:spPr>
          <a:xfrm rot="10800000" flipV="1">
            <a:off x="4724706" y="2974346"/>
            <a:ext cx="763524" cy="259252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6260" y="5864181"/>
            <a:ext cx="2844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Elfagr</a:t>
            </a:r>
            <a:r>
              <a:rPr lang="en-US" sz="1000" dirty="0">
                <a:solidFill>
                  <a:schemeClr val="bg1"/>
                </a:solidFill>
              </a:rPr>
              <a:t> Newspaper, 19 May 2016</a:t>
            </a:r>
          </a:p>
        </p:txBody>
      </p:sp>
    </p:spTree>
    <p:extLst>
      <p:ext uri="{BB962C8B-B14F-4D97-AF65-F5344CB8AC3E}">
        <p14:creationId xmlns:p14="http://schemas.microsoft.com/office/powerpoint/2010/main" val="2699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/>
              <a:t>Rumors, Misinformation &amp; New Media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60" y="1784583"/>
            <a:ext cx="8551480" cy="210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The real story is different!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8230" y="2712737"/>
            <a:ext cx="33595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Video dated Dec. 22, 2015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1" y="2297172"/>
            <a:ext cx="4895783" cy="4185928"/>
          </a:xfrm>
          <a:prstGeom prst="rect">
            <a:avLst/>
          </a:prstGeom>
        </p:spPr>
      </p:pic>
      <p:cxnSp>
        <p:nvCxnSpPr>
          <p:cNvPr id="5" name="Elbow Connector 4"/>
          <p:cNvCxnSpPr>
            <a:stCxn id="10" idx="1"/>
          </p:cNvCxnSpPr>
          <p:nvPr/>
        </p:nvCxnSpPr>
        <p:spPr>
          <a:xfrm rot="10800000" flipV="1">
            <a:off x="4572000" y="2866626"/>
            <a:ext cx="916230" cy="8677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/>
              <a:t>Rumors, Misinformation &amp; New Media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260" y="1784583"/>
            <a:ext cx="8551480" cy="72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Not only rumors, but also conspiracy theories..! 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8" y="2512770"/>
            <a:ext cx="3525520" cy="38430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77411" y="2712737"/>
            <a:ext cx="397033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 social media users believed that Sky news Arabia </a:t>
            </a:r>
            <a:r>
              <a:rPr lang="en-US" sz="2000" b="1" dirty="0" smtClean="0"/>
              <a:t>was a conspirator!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They published EgyptAir flight crash </a:t>
            </a:r>
            <a:r>
              <a:rPr lang="en-US" sz="2000" b="1" dirty="0" smtClean="0"/>
              <a:t>two days before the incident!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>
            <a:stCxn id="12" idx="1"/>
          </p:cNvCxnSpPr>
          <p:nvPr/>
        </p:nvCxnSpPr>
        <p:spPr>
          <a:xfrm rot="10800000" flipV="1">
            <a:off x="2892257" y="3987097"/>
            <a:ext cx="1985155" cy="1579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4419295" y="5431833"/>
            <a:ext cx="4570968" cy="745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Lack of knowledge, lack of media and information literacy, lack of digital literacy etc.</a:t>
            </a:r>
          </a:p>
        </p:txBody>
      </p:sp>
    </p:spTree>
    <p:extLst>
      <p:ext uri="{BB962C8B-B14F-4D97-AF65-F5344CB8AC3E}">
        <p14:creationId xmlns:p14="http://schemas.microsoft.com/office/powerpoint/2010/main" val="34106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059785" y="1596540"/>
            <a:ext cx="7597384" cy="458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D68B1C"/>
                </a:solidFill>
              </a:rPr>
              <a:t>Google it, I found it on google!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26" y="2157984"/>
            <a:ext cx="6061184" cy="4325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/>
              <a:t>Rumors, Misinformation &amp; New Media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655770" y="6532787"/>
            <a:ext cx="2844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© Francartoons.com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/>
              <a:t>Rumors, Misinformation &amp; New Media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259" y="1784582"/>
            <a:ext cx="8704185" cy="194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People with low level of critical thinking will accept rumors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 the number of believers grow, others will conclude that so many people cannot be wrong. 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79" y="2818180"/>
            <a:ext cx="3792884" cy="3817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3663" y="6618080"/>
            <a:ext cx="2844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WEF 2014 top trends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351" y="5872280"/>
            <a:ext cx="4352093" cy="4581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4025" y="3662991"/>
            <a:ext cx="304174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Misinformation online is Global phenomenon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>
            <a:stCxn id="15" idx="3"/>
            <a:endCxn id="3" idx="1"/>
          </p:cNvCxnSpPr>
          <p:nvPr/>
        </p:nvCxnSpPr>
        <p:spPr>
          <a:xfrm>
            <a:off x="3655770" y="4016934"/>
            <a:ext cx="992581" cy="208440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Conclusion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259" y="1784582"/>
            <a:ext cx="8704185" cy="194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Educating people is the best method…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It is not education per se but the quality of education that matters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Quality of education in Egypt is of concern as it scored low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6330" y="6475212"/>
            <a:ext cx="2844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WEF Global Competiveness Report 2014- 2015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3581705"/>
            <a:ext cx="6399020" cy="2748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76015" y="4574849"/>
            <a:ext cx="6840349" cy="3054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6259" y="3992470"/>
            <a:ext cx="122164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141/144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stCxn id="11" idx="3"/>
            <a:endCxn id="10" idx="1"/>
          </p:cNvCxnSpPr>
          <p:nvPr/>
        </p:nvCxnSpPr>
        <p:spPr>
          <a:xfrm>
            <a:off x="1517899" y="4192525"/>
            <a:ext cx="458116" cy="53502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Conclusion</a:t>
            </a:r>
            <a:endParaRPr lang="en-US" sz="24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6260" y="1749245"/>
            <a:ext cx="8704185" cy="194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Most formal curriculums </a:t>
            </a:r>
            <a:r>
              <a:rPr lang="en-US" sz="2400" dirty="0" smtClean="0">
                <a:solidFill>
                  <a:schemeClr val="bg1"/>
                </a:solidFill>
              </a:rPr>
              <a:t>lack </a:t>
            </a:r>
            <a:r>
              <a:rPr lang="en-US" sz="2400" dirty="0">
                <a:solidFill>
                  <a:schemeClr val="bg1"/>
                </a:solidFill>
              </a:rPr>
              <a:t>logical evaluation in the essence of scientific </a:t>
            </a:r>
            <a:r>
              <a:rPr lang="en-US" sz="2400" dirty="0" smtClean="0">
                <a:solidFill>
                  <a:schemeClr val="bg1"/>
                </a:solidFill>
              </a:rPr>
              <a:t>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Critical </a:t>
            </a:r>
            <a:r>
              <a:rPr lang="en-US" sz="2400" dirty="0">
                <a:solidFill>
                  <a:schemeClr val="bg1"/>
                </a:solidFill>
              </a:rPr>
              <a:t>thinking activities and </a:t>
            </a:r>
            <a:r>
              <a:rPr lang="en-US" sz="2400" dirty="0" smtClean="0">
                <a:solidFill>
                  <a:schemeClr val="bg1"/>
                </a:solidFill>
              </a:rPr>
              <a:t>strategies should be included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2069" y="3887115"/>
            <a:ext cx="8704185" cy="194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D68B1C"/>
                </a:solidFill>
              </a:rPr>
              <a:t>“Every man should have a built-in automatic crap detector operating inside him. It also should have a manual drill and a crank handle in case the machine breaks down</a:t>
            </a:r>
            <a:r>
              <a:rPr lang="en-US" sz="2400" dirty="0" smtClean="0">
                <a:solidFill>
                  <a:srgbClr val="D68B1C"/>
                </a:solidFill>
              </a:rPr>
              <a:t>”.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Ernst </a:t>
            </a:r>
            <a:r>
              <a:rPr lang="en-US" sz="2400" dirty="0" smtClean="0">
                <a:solidFill>
                  <a:schemeClr val="bg1"/>
                </a:solidFill>
              </a:rPr>
              <a:t>Hemingway </a:t>
            </a:r>
          </a:p>
        </p:txBody>
      </p:sp>
    </p:spTree>
    <p:extLst>
      <p:ext uri="{BB962C8B-B14F-4D97-AF65-F5344CB8AC3E}">
        <p14:creationId xmlns:p14="http://schemas.microsoft.com/office/powerpoint/2010/main" val="10936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Conclusion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555" y="1784581"/>
            <a:ext cx="8704185" cy="4851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We live in a </a:t>
            </a:r>
            <a:r>
              <a:rPr lang="en-US" i="1" dirty="0" smtClean="0">
                <a:solidFill>
                  <a:srgbClr val="FFC000"/>
                </a:solidFill>
              </a:rPr>
              <a:t>convergence</a:t>
            </a:r>
            <a:r>
              <a:rPr lang="en-US" sz="2400" dirty="0" smtClean="0">
                <a:solidFill>
                  <a:schemeClr val="bg1"/>
                </a:solidFill>
              </a:rPr>
              <a:t> era</a:t>
            </a:r>
          </a:p>
          <a:p>
            <a:r>
              <a:rPr lang="en-US" sz="2400" i="1" dirty="0" smtClean="0">
                <a:solidFill>
                  <a:srgbClr val="FFC000"/>
                </a:solidFill>
              </a:rPr>
              <a:t>However, TV still No.1 </a:t>
            </a:r>
            <a:r>
              <a:rPr lang="en-US" sz="2400" dirty="0" smtClean="0">
                <a:solidFill>
                  <a:schemeClr val="bg1"/>
                </a:solidFill>
              </a:rPr>
              <a:t>source for news and entertainment in Egypt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Majority of youth still </a:t>
            </a:r>
            <a:r>
              <a:rPr lang="en-US" sz="2400" i="1" dirty="0" smtClean="0">
                <a:solidFill>
                  <a:srgbClr val="FFC000"/>
                </a:solidFill>
              </a:rPr>
              <a:t>amateur users</a:t>
            </a:r>
            <a:r>
              <a:rPr lang="en-US" sz="2400" dirty="0" smtClean="0">
                <a:solidFill>
                  <a:schemeClr val="bg1"/>
                </a:solidFill>
              </a:rPr>
              <a:t> of ICT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Number </a:t>
            </a:r>
            <a:r>
              <a:rPr lang="en-US" sz="2400" dirty="0">
                <a:solidFill>
                  <a:schemeClr val="bg1"/>
                </a:solidFill>
              </a:rPr>
              <a:t>of online users </a:t>
            </a:r>
            <a:r>
              <a:rPr lang="en-US" sz="2400" dirty="0" smtClean="0">
                <a:solidFill>
                  <a:schemeClr val="bg1"/>
                </a:solidFill>
              </a:rPr>
              <a:t>in Egypt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will </a:t>
            </a:r>
            <a:r>
              <a:rPr lang="en-US" sz="2400" dirty="0">
                <a:solidFill>
                  <a:schemeClr val="bg1"/>
                </a:solidFill>
              </a:rPr>
              <a:t>grow </a:t>
            </a:r>
            <a:r>
              <a:rPr lang="en-US" sz="2400" i="1" dirty="0" smtClean="0">
                <a:solidFill>
                  <a:srgbClr val="FFC000"/>
                </a:solidFill>
              </a:rPr>
              <a:t>immensely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within 10 </a:t>
            </a:r>
            <a:r>
              <a:rPr lang="en-US" sz="2400" dirty="0" smtClean="0">
                <a:solidFill>
                  <a:schemeClr val="bg1"/>
                </a:solidFill>
              </a:rPr>
              <a:t>years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Quality </a:t>
            </a:r>
            <a:r>
              <a:rPr lang="en-US" sz="2400" i="1" dirty="0" smtClean="0">
                <a:solidFill>
                  <a:srgbClr val="FFC000"/>
                </a:solidFill>
              </a:rPr>
              <a:t>MIL education </a:t>
            </a:r>
            <a:r>
              <a:rPr lang="en-US" sz="2400" dirty="0" smtClean="0">
                <a:solidFill>
                  <a:schemeClr val="bg1"/>
                </a:solidFill>
              </a:rPr>
              <a:t>is needed for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digital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08" y="4039820"/>
            <a:ext cx="3522368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Conclusion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260" y="1784582"/>
            <a:ext cx="8551480" cy="4393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FFC000"/>
                </a:solidFill>
              </a:rPr>
              <a:t>Educating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people won’t solve everything…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Technology is moving </a:t>
            </a:r>
            <a:r>
              <a:rPr lang="en-US" sz="2400" i="1" dirty="0">
                <a:solidFill>
                  <a:srgbClr val="FFC000"/>
                </a:solidFill>
              </a:rPr>
              <a:t>faster</a:t>
            </a:r>
            <a:r>
              <a:rPr lang="en-US" sz="2400" dirty="0">
                <a:solidFill>
                  <a:schemeClr val="bg1"/>
                </a:solidFill>
              </a:rPr>
              <a:t> than laws and regulations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Technology and new media </a:t>
            </a:r>
            <a:r>
              <a:rPr lang="en-US" sz="2400" i="1" dirty="0" smtClean="0">
                <a:solidFill>
                  <a:srgbClr val="FFC000"/>
                </a:solidFill>
              </a:rPr>
              <a:t>influence democracy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Technology </a:t>
            </a:r>
            <a:r>
              <a:rPr lang="en-US" sz="2400" i="1" dirty="0" smtClean="0">
                <a:solidFill>
                  <a:srgbClr val="FFC000"/>
                </a:solidFill>
              </a:rPr>
              <a:t>won’t make </a:t>
            </a:r>
            <a:r>
              <a:rPr lang="en-US" sz="2400" dirty="0" smtClean="0">
                <a:solidFill>
                  <a:schemeClr val="bg1"/>
                </a:solidFill>
              </a:rPr>
              <a:t>government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accountable and transparent by default 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Openness and transparency </a:t>
            </a:r>
            <a:r>
              <a:rPr lang="en-US" sz="2400" dirty="0" smtClean="0">
                <a:solidFill>
                  <a:schemeClr val="bg1"/>
                </a:solidFill>
              </a:rPr>
              <a:t>strategies are needed to cope with the ever-changing world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41712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Thank You!</a:t>
            </a:r>
            <a:endParaRPr lang="en-US" sz="2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49384" y="2671208"/>
            <a:ext cx="5191970" cy="933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Mohamed El-Guindy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TV Presenter &amp; ICT Expert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6972" y="6591953"/>
            <a:ext cx="8790768" cy="222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/>
              <a:t>UNESCO </a:t>
            </a:r>
            <a:r>
              <a:rPr lang="en-US" sz="1000" dirty="0"/>
              <a:t>IFAP International Conference </a:t>
            </a:r>
            <a:r>
              <a:rPr lang="en-US" sz="1000" dirty="0" smtClean="0"/>
              <a:t>on Media </a:t>
            </a:r>
            <a:r>
              <a:rPr lang="en-US" sz="1000" dirty="0"/>
              <a:t>and Information Literacy for Building </a:t>
            </a:r>
            <a:r>
              <a:rPr lang="en-US" sz="1000" dirty="0" smtClean="0"/>
              <a:t>Culture </a:t>
            </a:r>
            <a:r>
              <a:rPr lang="en-US" sz="1000" dirty="0"/>
              <a:t>of </a:t>
            </a:r>
            <a:r>
              <a:rPr lang="en-US" sz="1000" dirty="0" smtClean="0"/>
              <a:t>Open Government (6 – 10 June 2016, Russian Federation)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16345" y="4045553"/>
            <a:ext cx="4946230" cy="769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Contact: elguindy@bcs.org | elguindy@ieee.org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Please refer to the research paper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1376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Media &amp; Information Literacy in Egypt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72" y="1913753"/>
            <a:ext cx="3075826" cy="464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6260" y="1749245"/>
            <a:ext cx="7635250" cy="45811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Media </a:t>
            </a:r>
            <a:r>
              <a:rPr lang="en-US" sz="2400" dirty="0">
                <a:solidFill>
                  <a:schemeClr val="bg1"/>
                </a:solidFill>
              </a:rPr>
              <a:t>literacy within Egyptian schools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started </a:t>
            </a:r>
            <a:r>
              <a:rPr lang="en-US" sz="2400" dirty="0">
                <a:solidFill>
                  <a:schemeClr val="bg1"/>
                </a:solidFill>
              </a:rPr>
              <a:t>in the </a:t>
            </a:r>
            <a:r>
              <a:rPr lang="en-US" sz="2400" dirty="0" smtClean="0">
                <a:solidFill>
                  <a:schemeClr val="bg1"/>
                </a:solidFill>
              </a:rPr>
              <a:t>19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century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 April 1870, Department of Education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launched </a:t>
            </a:r>
            <a:r>
              <a:rPr lang="en-US" sz="2400" dirty="0">
                <a:solidFill>
                  <a:schemeClr val="bg1"/>
                </a:solidFill>
              </a:rPr>
              <a:t>the first school newspaper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called 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Rawdat</a:t>
            </a:r>
            <a:r>
              <a:rPr lang="en-US" sz="2400" dirty="0">
                <a:solidFill>
                  <a:schemeClr val="bg1"/>
                </a:solidFill>
              </a:rPr>
              <a:t> Al </a:t>
            </a:r>
            <a:r>
              <a:rPr lang="en-US" sz="2400" dirty="0" err="1" smtClean="0">
                <a:solidFill>
                  <a:schemeClr val="bg1"/>
                </a:solidFill>
              </a:rPr>
              <a:t>Madaress</a:t>
            </a:r>
            <a:r>
              <a:rPr lang="en-US" sz="2400" dirty="0" smtClean="0">
                <a:solidFill>
                  <a:schemeClr val="bg1"/>
                </a:solidFill>
              </a:rPr>
              <a:t> Al </a:t>
            </a:r>
            <a:r>
              <a:rPr lang="en-US" sz="2400" dirty="0" err="1" smtClean="0">
                <a:solidFill>
                  <a:schemeClr val="bg1"/>
                </a:solidFill>
              </a:rPr>
              <a:t>Masriya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sz="2400" dirty="0">
                <a:solidFill>
                  <a:schemeClr val="bg1"/>
                </a:solidFill>
              </a:rPr>
              <a:t>One of the pioneering works of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Ali </a:t>
            </a:r>
            <a:r>
              <a:rPr lang="en-US" sz="2400" dirty="0">
                <a:solidFill>
                  <a:schemeClr val="bg1"/>
                </a:solidFill>
              </a:rPr>
              <a:t>Pasha </a:t>
            </a:r>
            <a:r>
              <a:rPr lang="en-US" sz="2400" dirty="0" smtClean="0">
                <a:solidFill>
                  <a:schemeClr val="bg1"/>
                </a:solidFill>
              </a:rPr>
              <a:t>Mubarak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Recently: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There </a:t>
            </a:r>
            <a:r>
              <a:rPr lang="en-US" sz="2400" dirty="0">
                <a:solidFill>
                  <a:schemeClr val="bg1"/>
                </a:solidFill>
              </a:rPr>
              <a:t>is no Media literacy subjects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taught </a:t>
            </a:r>
            <a:r>
              <a:rPr lang="en-US" sz="2400" dirty="0">
                <a:solidFill>
                  <a:schemeClr val="bg1"/>
                </a:solidFill>
              </a:rPr>
              <a:t>in schools in formal </a:t>
            </a:r>
            <a:r>
              <a:rPr lang="en-US" sz="2400" dirty="0" smtClean="0">
                <a:solidFill>
                  <a:schemeClr val="bg1"/>
                </a:solidFill>
              </a:rPr>
              <a:t>way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There is lack of MIL in Egypt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9870" y="6593322"/>
            <a:ext cx="15584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www.darelkotob.gov.eg</a:t>
            </a:r>
          </a:p>
        </p:txBody>
      </p:sp>
    </p:spTree>
    <p:extLst>
      <p:ext uri="{BB962C8B-B14F-4D97-AF65-F5344CB8AC3E}">
        <p14:creationId xmlns:p14="http://schemas.microsoft.com/office/powerpoint/2010/main" val="34135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Egypt in the Digital 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6260" y="1749245"/>
            <a:ext cx="8551480" cy="45811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Data is the new oil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Science, technology and information will shape the 21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century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Number of online Egyptian citizens is increasing rapidly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ELGUINDY\Downloads\iphone-410311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429000"/>
            <a:ext cx="2295165" cy="152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16142" y="3887115"/>
            <a:ext cx="4909958" cy="9162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subscriptions from Jan to Feb.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16142" y="37217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94.1 </a:t>
            </a:r>
            <a:r>
              <a:rPr lang="en-US" dirty="0" smtClean="0">
                <a:solidFill>
                  <a:srgbClr val="00B0F0"/>
                </a:solidFill>
              </a:rPr>
              <a:t> million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6100" y="41594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94.6  million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ELGUINDY\Downloads\internet-42583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5108756"/>
            <a:ext cx="1554132" cy="15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215087" y="5414165"/>
            <a:ext cx="5411014" cy="9162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users from Jan to Feb. 2016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15087" y="526478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26.2 </a:t>
            </a:r>
            <a:r>
              <a:rPr lang="en-US" dirty="0" smtClean="0">
                <a:solidFill>
                  <a:srgbClr val="00B0F0"/>
                </a:solidFill>
              </a:rPr>
              <a:t> million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3266" y="568761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33.2  million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9050" y="526478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 million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3080" y="3702449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0.5  million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1" grpId="0" animBg="1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Egypt in the Digital Age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586835" y="2329409"/>
            <a:ext cx="4909958" cy="9162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 access the internet via mobile devices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5381" y="217095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19.7  million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ELGUINDY\Downloads\bar-621033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6" y="2054655"/>
            <a:ext cx="2273568" cy="150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24679" y="25402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25.7  million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0090" y="3069433"/>
            <a:ext cx="231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From Jan. to Feb. 2016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0594" y="3075470"/>
            <a:ext cx="1734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30% growth rate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ELGUINDY\Downloads\whatsapp-118372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56" y="3887115"/>
            <a:ext cx="917982" cy="17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6462" y="4028493"/>
            <a:ext cx="3707045" cy="14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Facebook </a:t>
            </a:r>
            <a:r>
              <a:rPr lang="en-US" dirty="0"/>
              <a:t>is the most used </a:t>
            </a:r>
            <a:r>
              <a:rPr lang="en-US" dirty="0" smtClean="0"/>
              <a:t>app </a:t>
            </a:r>
            <a:r>
              <a:rPr lang="en-US" dirty="0"/>
              <a:t>on smart devices </a:t>
            </a:r>
            <a:r>
              <a:rPr lang="en-US" dirty="0" smtClean="0"/>
              <a:t>followed </a:t>
            </a:r>
            <a:r>
              <a:rPr lang="en-US" dirty="0"/>
              <a:t>by </a:t>
            </a:r>
            <a:r>
              <a:rPr lang="en-US" dirty="0" smtClean="0"/>
              <a:t>WhatsApp </a:t>
            </a:r>
            <a:r>
              <a:rPr lang="en-US" dirty="0"/>
              <a:t>messenger. </a:t>
            </a:r>
          </a:p>
        </p:txBody>
      </p:sp>
      <p:pic>
        <p:nvPicPr>
          <p:cNvPr id="4100" name="Picture 4" descr="C:\Users\ELGUINDY\Downloads\facebook-118371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3887116"/>
            <a:ext cx="917983" cy="17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555" y="6024985"/>
            <a:ext cx="794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internet created new channel for human connection and social </a:t>
            </a:r>
            <a:r>
              <a:rPr lang="en-US" dirty="0" smtClean="0">
                <a:solidFill>
                  <a:schemeClr val="bg1"/>
                </a:solidFill>
              </a:rPr>
              <a:t>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 also played a role in Arab uprisings and protests…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/>
      <p:bldP spid="15" grpId="0"/>
      <p:bldP spid="16" grpId="0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Rise of Citizen Journalism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6260" y="1749245"/>
            <a:ext cx="8551480" cy="50045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2003, the war got underway in </a:t>
            </a:r>
            <a:r>
              <a:rPr lang="en-US" sz="2400" dirty="0" smtClean="0">
                <a:solidFill>
                  <a:schemeClr val="bg1"/>
                </a:solidFill>
              </a:rPr>
              <a:t>Iraq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Many blogs written  in English started to surface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Egyptian bloggers started to use blogs as a “weapon of opposition” in 2005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3311001"/>
            <a:ext cx="4428445" cy="33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6260" y="1784584"/>
            <a:ext cx="8551480" cy="50045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 </a:t>
            </a:r>
            <a:r>
              <a:rPr lang="en-US" sz="2400" dirty="0">
                <a:solidFill>
                  <a:schemeClr val="bg1"/>
                </a:solidFill>
              </a:rPr>
              <a:t>Jazeera </a:t>
            </a:r>
            <a:r>
              <a:rPr lang="en-US" sz="2400" dirty="0" smtClean="0">
                <a:solidFill>
                  <a:schemeClr val="bg1"/>
                </a:solidFill>
              </a:rPr>
              <a:t>framed </a:t>
            </a:r>
            <a:r>
              <a:rPr lang="en-US" sz="2400" dirty="0">
                <a:solidFill>
                  <a:schemeClr val="bg1"/>
                </a:solidFill>
              </a:rPr>
              <a:t>Egyptian </a:t>
            </a:r>
            <a:r>
              <a:rPr lang="en-US" sz="2400" dirty="0" smtClean="0">
                <a:solidFill>
                  <a:schemeClr val="bg1"/>
                </a:solidFill>
              </a:rPr>
              <a:t>bloggers in two documentaries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(2005 and 2008)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Increased </a:t>
            </a:r>
            <a:r>
              <a:rPr lang="en-US" sz="2400" dirty="0">
                <a:solidFill>
                  <a:schemeClr val="bg1"/>
                </a:solidFill>
              </a:rPr>
              <a:t>awareness </a:t>
            </a:r>
            <a:r>
              <a:rPr lang="en-US" sz="2400" dirty="0" smtClean="0">
                <a:solidFill>
                  <a:schemeClr val="bg1"/>
                </a:solidFill>
              </a:rPr>
              <a:t>about </a:t>
            </a:r>
            <a:r>
              <a:rPr lang="en-US" sz="2400" dirty="0">
                <a:solidFill>
                  <a:schemeClr val="bg1"/>
                </a:solidFill>
              </a:rPr>
              <a:t>blogging and its political </a:t>
            </a:r>
            <a:r>
              <a:rPr lang="en-US" sz="2400" dirty="0" smtClean="0">
                <a:solidFill>
                  <a:schemeClr val="bg1"/>
                </a:solidFill>
              </a:rPr>
              <a:t>impact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Problems with citizen journalism in Egypt: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No formal journalistic training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Lack of awareness on role of media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 transparency and accountability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Always, the voice of “opposition”</a:t>
            </a:r>
          </a:p>
          <a:p>
            <a:pPr marL="0" indent="0">
              <a:buNone/>
            </a:pPr>
            <a:endParaRPr lang="en-US" sz="2400" dirty="0" smtClean="0">
              <a:solidFill>
                <a:srgbClr val="D68B1C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1" y="4092015"/>
            <a:ext cx="3347519" cy="2391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531226" y="6542922"/>
            <a:ext cx="34692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Al </a:t>
            </a:r>
            <a:r>
              <a:rPr lang="en-US" sz="1000" dirty="0">
                <a:solidFill>
                  <a:schemeClr val="bg1"/>
                </a:solidFill>
              </a:rPr>
              <a:t>Jazeera documentary, Bloggers, Opposition and a New Voice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4375" y="374900"/>
            <a:ext cx="7787952" cy="7635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The Rise of Citizen Journalism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0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6260" y="1784584"/>
            <a:ext cx="8551480" cy="21025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Do </a:t>
            </a:r>
            <a:r>
              <a:rPr lang="en-US" sz="2400" dirty="0">
                <a:solidFill>
                  <a:srgbClr val="FFC000"/>
                </a:solidFill>
              </a:rPr>
              <a:t>social networks and the internet played crucial role in the Arab Spring, and to what extent?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2586460"/>
            <a:ext cx="3263256" cy="390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6260" y="388711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D68B1C"/>
                </a:solidFill>
              </a:rPr>
              <a:t>“social </a:t>
            </a:r>
            <a:r>
              <a:rPr lang="en-US" sz="2800" dirty="0">
                <a:solidFill>
                  <a:srgbClr val="D68B1C"/>
                </a:solidFill>
              </a:rPr>
              <a:t>media was inconsequential and didn’t play any role in the </a:t>
            </a:r>
            <a:r>
              <a:rPr lang="en-US" sz="2800" dirty="0" smtClean="0">
                <a:solidFill>
                  <a:srgbClr val="D68B1C"/>
                </a:solidFill>
              </a:rPr>
              <a:t>uprising”</a:t>
            </a:r>
            <a:endParaRPr lang="en-US" sz="2800" dirty="0">
              <a:solidFill>
                <a:srgbClr val="D68B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787952" cy="763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Al Jazeera Effect to Social Media Effect</a:t>
            </a:r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2512770"/>
            <a:ext cx="5490927" cy="381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6260" y="1784584"/>
            <a:ext cx="8551480" cy="21025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Egypt’s </a:t>
            </a:r>
            <a:r>
              <a:rPr lang="en-US" sz="2400" dirty="0">
                <a:solidFill>
                  <a:schemeClr val="bg1"/>
                </a:solidFill>
              </a:rPr>
              <a:t>Facebook penetration was about </a:t>
            </a:r>
            <a:r>
              <a:rPr lang="en-US" sz="2400" dirty="0" smtClean="0">
                <a:solidFill>
                  <a:schemeClr val="bg1"/>
                </a:solidFill>
              </a:rPr>
              <a:t>3.73 in April 2010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0605" y="6415047"/>
            <a:ext cx="3970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Mohammed Bin Rashid School of Government, Arab Media </a:t>
            </a:r>
            <a:r>
              <a:rPr lang="en-US" sz="1000" dirty="0" smtClean="0">
                <a:solidFill>
                  <a:schemeClr val="bg1"/>
                </a:solidFill>
              </a:rPr>
              <a:t>Report (2010)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9869" y="2818179"/>
            <a:ext cx="1985165" cy="1068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3.3 million users</a:t>
            </a:r>
          </a:p>
          <a:p>
            <a:pPr algn="ctr"/>
            <a:r>
              <a:rPr lang="en-US" dirty="0" smtClean="0"/>
              <a:t>In 2010 </a:t>
            </a:r>
            <a:br>
              <a:rPr lang="en-US" dirty="0" smtClean="0"/>
            </a:br>
            <a:r>
              <a:rPr lang="en-US" sz="1100" dirty="0" smtClean="0"/>
              <a:t>(Spot on PR)</a:t>
            </a:r>
            <a:endParaRPr lang="en-US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6709868" y="4192525"/>
            <a:ext cx="1985165" cy="1221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 million users</a:t>
            </a:r>
          </a:p>
          <a:p>
            <a:pPr algn="ctr"/>
            <a:r>
              <a:rPr lang="en-US" dirty="0" smtClean="0"/>
              <a:t>In 2011</a:t>
            </a:r>
          </a:p>
          <a:p>
            <a:pPr algn="ctr"/>
            <a:r>
              <a:rPr lang="en-US" sz="1050" dirty="0" smtClean="0"/>
              <a:t>(Egypt ICT)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629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1376</Words>
  <Application>Microsoft Office PowerPoint</Application>
  <PresentationFormat>On-screen Show (4:3)</PresentationFormat>
  <Paragraphs>219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Middle East  MIDEA &amp; INFORMATION  LITERACY IN THE DIGITAL AGE</vt:lpstr>
      <vt:lpstr>Information &amp; Democracy </vt:lpstr>
      <vt:lpstr>Media &amp; Information Literacy in Egypt</vt:lpstr>
      <vt:lpstr>Egypt in the Digital Age</vt:lpstr>
      <vt:lpstr>Egypt in the Digital Age</vt:lpstr>
      <vt:lpstr>The Rise of Citizen Journalism</vt:lpstr>
      <vt:lpstr>PowerPoint Presentation</vt:lpstr>
      <vt:lpstr>From Al Jazeera Effect to Social Media Effect</vt:lpstr>
      <vt:lpstr>From Al Jazeera Effect to Social Media Effect</vt:lpstr>
      <vt:lpstr>From Al Jazeera Effect to Social Media Effect</vt:lpstr>
      <vt:lpstr>From Al Jazeera Effect to Social Media Effect</vt:lpstr>
      <vt:lpstr>From Al Jazeera Effect to Social Media Effect</vt:lpstr>
      <vt:lpstr>From Al Jazeera Effect to Social Media Effect</vt:lpstr>
      <vt:lpstr>From Al Jazeera Effect to Social Media Effect</vt:lpstr>
      <vt:lpstr>From Al Jazeera Effect to Social Media Effect</vt:lpstr>
      <vt:lpstr>From Al Jazeera Effect to Social Media Effect</vt:lpstr>
      <vt:lpstr>From Al Jazeera Effect to Social Media Effect</vt:lpstr>
      <vt:lpstr>Rumors, Misinformation &amp; New Media</vt:lpstr>
      <vt:lpstr>Rumors, Misinformation &amp; New Media</vt:lpstr>
      <vt:lpstr>Rumors, Misinformation &amp; New Media</vt:lpstr>
      <vt:lpstr>Rumors, Misinformation &amp; New Media</vt:lpstr>
      <vt:lpstr>Rumors, Misinformation &amp; New Media</vt:lpstr>
      <vt:lpstr>Rumors, Misinformation &amp; New Media</vt:lpstr>
      <vt:lpstr>Rumors, Misinformation &amp; New Media</vt:lpstr>
      <vt:lpstr>Conclusion</vt:lpstr>
      <vt:lpstr>Conclusion</vt:lpstr>
      <vt:lpstr>Conclusion</vt:lpstr>
      <vt:lpstr>Conclusion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El-Guindy</cp:lastModifiedBy>
  <cp:revision>240</cp:revision>
  <dcterms:created xsi:type="dcterms:W3CDTF">2013-08-21T19:17:07Z</dcterms:created>
  <dcterms:modified xsi:type="dcterms:W3CDTF">2016-06-08T21:53:14Z</dcterms:modified>
</cp:coreProperties>
</file>